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2AD1ED-AF88-4404-B347-82B5BF7D1AD5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5267EE-2231-40CA-8E21-1FD2CD6880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795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5267EE-2231-40CA-8E21-1FD2CD6880E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920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9534474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6176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  <a:solidFill>
            <a:schemeClr val="accent4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SHODNOST TROJÚHELNÍKŮ - </a:t>
            </a:r>
            <a:r>
              <a:rPr lang="cs-CZ" b="1" dirty="0" err="1" smtClean="0">
                <a:solidFill>
                  <a:schemeClr val="bg1"/>
                </a:solidFill>
              </a:rPr>
              <a:t>sss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b="1" dirty="0" smtClean="0"/>
              <a:t>Prezentace </a:t>
            </a:r>
            <a:r>
              <a:rPr lang="cs-CZ" sz="2400" b="1" smtClean="0"/>
              <a:t>je zaměřená </a:t>
            </a:r>
            <a:r>
              <a:rPr lang="cs-CZ" sz="2400" b="1" dirty="0" smtClean="0"/>
              <a:t>na výklad a procvičení shodnosti trojúhelníků podle věty </a:t>
            </a:r>
            <a:r>
              <a:rPr lang="cs-CZ" sz="2400" b="1" dirty="0" err="1" smtClean="0"/>
              <a:t>sss</a:t>
            </a:r>
            <a:r>
              <a:rPr lang="cs-CZ" sz="2400" b="1" dirty="0" smtClean="0"/>
              <a:t>.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1400" dirty="0" smtClean="0"/>
              <a:t>Autor: Mgr. Věra Benáková, 2. ZŠ Dobříš</a:t>
            </a:r>
            <a:endParaRPr lang="cs-CZ" sz="1400" dirty="0"/>
          </a:p>
        </p:txBody>
      </p:sp>
      <p:sp>
        <p:nvSpPr>
          <p:cNvPr id="10" name="Rovnoramenný trojúhelník 9"/>
          <p:cNvSpPr/>
          <p:nvPr/>
        </p:nvSpPr>
        <p:spPr>
          <a:xfrm rot="16427894">
            <a:off x="3150925" y="4365105"/>
            <a:ext cx="1060704" cy="914400"/>
          </a:xfrm>
          <a:prstGeom prst="triangl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1038262" y="4250840"/>
            <a:ext cx="1060704" cy="914400"/>
          </a:xfrm>
          <a:prstGeom prst="triangl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17738216">
            <a:off x="2675157" y="3240860"/>
            <a:ext cx="1060704" cy="914400"/>
          </a:xfrm>
          <a:prstGeom prst="triangl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2677919">
            <a:off x="2364433" y="1474445"/>
            <a:ext cx="1246941" cy="1183055"/>
          </a:xfrm>
          <a:prstGeom prst="triangl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7214395">
            <a:off x="1467623" y="3013924"/>
            <a:ext cx="1148527" cy="689351"/>
          </a:xfrm>
          <a:prstGeom prst="triangle">
            <a:avLst>
              <a:gd name="adj" fmla="val 45775"/>
            </a:avLst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87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VĚTA O SHODNOSTI TROJÚHELNÍKŮ </a:t>
            </a:r>
            <a:r>
              <a:rPr lang="cs-CZ" sz="3600" b="1" dirty="0" err="1" smtClean="0">
                <a:solidFill>
                  <a:schemeClr val="bg1"/>
                </a:solidFill>
              </a:rPr>
              <a:t>sss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Zapamatuj si!</a:t>
            </a:r>
          </a:p>
          <a:p>
            <a:pPr marL="0" indent="0">
              <a:buNone/>
            </a:pPr>
            <a:r>
              <a:rPr lang="cs-CZ" sz="5400" b="1" dirty="0" smtClean="0"/>
              <a:t>Jestliže se dva trojúhelníky shodují  ve všech třech stranách, jsou shodné.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01562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bg1"/>
                </a:solidFill>
              </a:rPr>
              <a:t>JAK POZNÁM  </a:t>
            </a:r>
            <a:r>
              <a:rPr lang="cs-CZ" b="1" u="sng" dirty="0">
                <a:solidFill>
                  <a:schemeClr val="bg1"/>
                </a:solidFill>
              </a:rPr>
              <a:t> </a:t>
            </a:r>
            <a:r>
              <a:rPr lang="cs-CZ" b="1" u="sng" dirty="0" smtClean="0">
                <a:solidFill>
                  <a:schemeClr val="bg1"/>
                </a:solidFill>
              </a:rPr>
              <a:t>A  ZAPÍŠU SHODNOST?</a:t>
            </a:r>
            <a:endParaRPr lang="cs-CZ" b="1" u="sng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>
              <a:solidFill>
                <a:schemeClr val="accent4">
                  <a:lumMod val="50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Strany jsou shodné: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  AB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 EF  (5 cm)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bg1"/>
                    </a:solidFill>
                  </a:rPr>
                  <a:t> 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 BC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DF  (3 cm)</a:t>
                </a:r>
                <a:endParaRPr lang="cs-CZ" dirty="0">
                  <a:solidFill>
                    <a:schemeClr val="bg1"/>
                  </a:solidFill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bg1"/>
                    </a:solidFill>
                  </a:rPr>
                  <a:t> 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 CA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≅</m:t>
                    </m:r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DE  (4 cm)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3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b="1" dirty="0" smtClean="0"/>
                  <a:t>V zápisu shodnosti musím dát pozor na pořadí stran!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 (abych poznal, které vrcholy k sobě přísluší)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 Řeknu si </a:t>
                </a:r>
                <a14:m>
                  <m:oMath xmlns:m="http://schemas.openxmlformats.org/officeDocument/2006/math">
                    <m:r>
                      <a:rPr lang="cs-CZ" sz="1600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1600" dirty="0" smtClean="0"/>
                  <a:t>ABC  má pořadí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 „nejdelší – nejkratší – prostřední strana“ ,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 toto pořadí nechám i u druhého trojúhelníku.</a:t>
                </a:r>
              </a:p>
              <a:p>
                <a:pPr marL="0" indent="0">
                  <a:buNone/>
                </a:pPr>
                <a:endParaRPr lang="cs-CZ" sz="1600" dirty="0"/>
              </a:p>
              <a:p>
                <a:pPr marL="0" indent="0">
                  <a:buNone/>
                </a:pPr>
                <a:r>
                  <a:rPr lang="cs-CZ" sz="1600" dirty="0" smtClean="0"/>
                  <a:t>Zapíšu:</a:t>
                </a:r>
              </a:p>
              <a:p>
                <a:pPr marL="0" indent="0">
                  <a:buNone/>
                </a:pPr>
                <a:endParaRPr lang="cs-CZ" sz="16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800" b="1" dirty="0" smtClean="0">
                    <a:solidFill>
                      <a:schemeClr val="tx1"/>
                    </a:solidFill>
                  </a:rPr>
                  <a:t>ABC </a:t>
                </a: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sz="4800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800" b="1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800" b="1" dirty="0" smtClean="0">
                    <a:solidFill>
                      <a:schemeClr val="tx1"/>
                    </a:solidFill>
                  </a:rPr>
                  <a:t>EFD</a:t>
                </a:r>
                <a:endParaRPr lang="cs-CZ" sz="48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2417" t="-1078" r="-16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 descr="C:\Users\OEM\Desktop\Bez názv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4348233" cy="1544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5328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  <a:solidFill>
            <a:schemeClr val="accent4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JSOU SHODNÉ TYTO TROJÚHELNÍKY?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842931"/>
                <a:ext cx="8229600" cy="5085184"/>
              </a:xfrm>
              <a:solidFill>
                <a:schemeClr val="bg1"/>
              </a:solidFill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sz="44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Ano, jsou shodné – podle věty </a:t>
                </a:r>
                <a:r>
                  <a:rPr lang="cs-CZ" sz="4400" b="1" u="sng" dirty="0" err="1" smtClean="0">
                    <a:solidFill>
                      <a:schemeClr val="tx2">
                        <a:lumMod val="50000"/>
                      </a:schemeClr>
                    </a:solidFill>
                  </a:rPr>
                  <a:t>sss</a:t>
                </a:r>
                <a:r>
                  <a:rPr lang="cs-CZ" sz="44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dirty="0" smtClean="0"/>
                  <a:t>Shodnost zapiš:</a:t>
                </a:r>
                <a:r>
                  <a:rPr lang="cs-CZ" b="1" dirty="0" smtClean="0">
                    <a:solidFill>
                      <a:srgbClr val="7030A0"/>
                    </a:solidFill>
                  </a:rPr>
                  <a:t>   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7030A0"/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000" b="1" u="sng" dirty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sz="40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KLM  </a:t>
                </a: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≅∆  </m:t>
                    </m:r>
                  </m:oMath>
                </a14:m>
                <a:r>
                  <a:rPr lang="cs-CZ" sz="40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QOP</a:t>
                </a:r>
                <a:r>
                  <a:rPr lang="cs-CZ" sz="2000" dirty="0" smtClean="0">
                    <a:solidFill>
                      <a:schemeClr val="tx2">
                        <a:lumMod val="50000"/>
                      </a:schemeClr>
                    </a:solidFill>
                  </a:rPr>
                  <a:t>   </a:t>
                </a:r>
                <a:r>
                  <a:rPr lang="cs-CZ" sz="2000" dirty="0" smtClean="0"/>
                  <a:t>Pořadí: prostřední – nejdelší – nejkratší.</a:t>
                </a:r>
                <a:endParaRPr lang="cs-CZ" sz="2000" b="1" u="sng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842931"/>
                <a:ext cx="8229600" cy="5085184"/>
              </a:xfrm>
              <a:blipFill rotWithShape="1">
                <a:blip r:embed="rId3"/>
                <a:stretch>
                  <a:fillRect l="-2963" r="-1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9" name="Picture 5" descr="C:\Users\OEM\Desktop\Bez názv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968" y="1936102"/>
            <a:ext cx="7467600" cy="238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449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JSOU SHODNÉ TROJÚHELNÍKY?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text 3"/>
              <p:cNvSpPr>
                <a:spLocks noGrp="1"/>
              </p:cNvSpPr>
              <p:nvPr>
                <p:ph type="body" idx="1"/>
              </p:nvPr>
            </p:nvSpPr>
            <p:spPr>
              <a:solidFill>
                <a:schemeClr val="accent4">
                  <a:lumMod val="40000"/>
                  <a:lumOff val="60000"/>
                </a:schemeClr>
              </a:solidFill>
            </p:spPr>
            <p:txBody>
              <a:bodyPr>
                <a:no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2000" dirty="0" smtClean="0"/>
                  <a:t>MNO: m = 6,5 cm, n = 76 mm, 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              o = 0,08 m</a:t>
                </a:r>
                <a:endParaRPr lang="cs-CZ" sz="2000" dirty="0"/>
              </a:p>
            </p:txBody>
          </p:sp>
        </mc:Choice>
        <mc:Fallback xmlns="">
          <p:sp>
            <p:nvSpPr>
              <p:cNvPr id="4" name="Zástupný symbol pro text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 t="-23810" b="-1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7544" y="2181657"/>
                <a:ext cx="4040188" cy="3951288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i="1" dirty="0" smtClean="0"/>
                  <a:t>TROJÚHELNÍKY NAČRTNI: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sz="2000" b="1" u="sng" dirty="0" smtClean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endParaRPr lang="cs-CZ" sz="2000" b="1" u="sng" dirty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endParaRPr lang="cs-CZ" sz="2000" b="1" u="sng" dirty="0" smtClean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endParaRPr lang="cs-CZ" sz="2000" b="1" u="sng" dirty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endParaRPr lang="cs-CZ" sz="2000" b="1" u="sng" dirty="0" smtClean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u="sng" dirty="0" smtClean="0">
                    <a:solidFill>
                      <a:schemeClr val="tx1"/>
                    </a:solidFill>
                  </a:rPr>
                  <a:t>TROJÚHELNÍKY JSOU SHODNÉ (SSS)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. 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000" b="1" u="sng" dirty="0" smtClean="0">
                    <a:solidFill>
                      <a:schemeClr val="tx1"/>
                    </a:solidFill>
                  </a:rPr>
                  <a:t>MNO </a:t>
                </a: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≅ ∆ </m:t>
                    </m:r>
                  </m:oMath>
                </a14:m>
                <a:r>
                  <a:rPr lang="cs-CZ" sz="4000" b="1" u="sng" dirty="0" smtClean="0">
                    <a:solidFill>
                      <a:schemeClr val="tx1"/>
                    </a:solidFill>
                  </a:rPr>
                  <a:t>ZYX</a:t>
                </a:r>
                <a:endParaRPr lang="cs-CZ" sz="4000" b="1" u="sng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7544" y="2181657"/>
                <a:ext cx="4040188" cy="3951288"/>
              </a:xfrm>
              <a:blipFill rotWithShape="1">
                <a:blip r:embed="rId3"/>
                <a:stretch>
                  <a:fillRect l="-2417" t="-1235" r="-2568" b="-52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text 5"/>
              <p:cNvSpPr>
                <a:spLocks noGrp="1"/>
              </p:cNvSpPr>
              <p:nvPr>
                <p:ph type="body" sz="quarter" idx="3"/>
              </p:nvPr>
            </p:nvSpPr>
            <p:spPr>
              <a:solidFill>
                <a:schemeClr val="accent4">
                  <a:lumMod val="40000"/>
                  <a:lumOff val="60000"/>
                </a:schemeClr>
              </a:solidFill>
            </p:spPr>
            <p:txBody>
              <a:bodyPr>
                <a:no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2000" dirty="0" smtClean="0"/>
                  <a:t>XYZ: x = 80 mm, y = 0,076 m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           z = 65 mm</a:t>
                </a:r>
                <a:endParaRPr lang="cs-CZ" sz="2000" dirty="0"/>
              </a:p>
            </p:txBody>
          </p:sp>
        </mc:Choice>
        <mc:Fallback xmlns="">
          <p:sp>
            <p:nvSpPr>
              <p:cNvPr id="6" name="Zástupný symbol pro text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blipFill rotWithShape="1">
                <a:blip r:embed="rId4"/>
                <a:stretch>
                  <a:fillRect t="-23810" b="-1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b="1" i="1" dirty="0" smtClean="0"/>
              <a:t>STRANY UVEĎ VE STEJNÝCH JEDNOTKÁCH</a:t>
            </a:r>
          </a:p>
        </p:txBody>
      </p:sp>
      <p:pic>
        <p:nvPicPr>
          <p:cNvPr id="1027" name="Picture 3" descr="C:\Users\OEM\Desktop\Bez názvu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079" y="2780928"/>
            <a:ext cx="27432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Desktop\Bez názvu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904" y="2785701"/>
            <a:ext cx="203835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107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226</Words>
  <Application>Microsoft Office PowerPoint</Application>
  <PresentationFormat>Předvádění na obrazovce (4:3)</PresentationFormat>
  <Paragraphs>53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Prezentace aplikace Microsoft PowerPoint</vt:lpstr>
      <vt:lpstr>Prezentace aplikace PowerPoint</vt:lpstr>
      <vt:lpstr>SHODNOST TROJÚHELNÍKŮ - sss</vt:lpstr>
      <vt:lpstr>VĚTA O SHODNOSTI TROJÚHELNÍKŮ sss</vt:lpstr>
      <vt:lpstr>JAK POZNÁM   A  ZAPÍŠU SHODNOST?</vt:lpstr>
      <vt:lpstr>JSOU SHODNÉ TYTO TROJÚHELNÍKY?</vt:lpstr>
      <vt:lpstr>JSOU SHODNÉ TROJÚHELNÍKY?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SHODNOST TROJÚHELNÍKŮ - sss</dc:title>
  <dc:creator>OEM</dc:creator>
  <cp:lastModifiedBy>OEM</cp:lastModifiedBy>
  <cp:revision>28</cp:revision>
  <dcterms:created xsi:type="dcterms:W3CDTF">2011-07-05T12:42:55Z</dcterms:created>
  <dcterms:modified xsi:type="dcterms:W3CDTF">2011-08-20T13:00:35Z</dcterms:modified>
</cp:coreProperties>
</file>