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pptx" ContentType="application/vnd.openxmlformats-officedocument.presentationml.presentation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56" r:id="rId3"/>
    <p:sldId id="257" r:id="rId4"/>
    <p:sldId id="258" r:id="rId5"/>
    <p:sldId id="259" r:id="rId6"/>
    <p:sldId id="260" r:id="rId7"/>
    <p:sldId id="261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B0F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2.9.2011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2.9.2011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2.9.2011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2.9.2011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2.9.2011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2.9.2011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2.9.2011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1.emf"/><Relationship Id="rId4" Type="http://schemas.openxmlformats.org/officeDocument/2006/relationships/package" Target="../embeddings/Prezentace_aplikace_Microsoft_PowerPoint1.pptx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k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21051516"/>
              </p:ext>
            </p:extLst>
          </p:nvPr>
        </p:nvGraphicFramePr>
        <p:xfrm>
          <a:off x="2286000" y="1714500"/>
          <a:ext cx="4570413" cy="34274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7" name="Prezentace" r:id="rId4" imgW="4570501" imgH="3427618" progId="PowerPoint.Show.12">
                  <p:embed/>
                </p:oleObj>
              </mc:Choice>
              <mc:Fallback>
                <p:oleObj name="Prezentace" r:id="rId4" imgW="4570501" imgH="3427618" progId="PowerPoint.Show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286000" y="1714500"/>
                        <a:ext cx="4570413" cy="342741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83215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60000"/>
              <a:lumOff val="40000"/>
            </a:schemeClr>
          </a:solidFill>
        </p:spPr>
        <p:txBody>
          <a:bodyPr/>
          <a:lstStyle/>
          <a:p>
            <a:r>
              <a:rPr lang="cs-CZ" b="1" u="sng" dirty="0" smtClean="0"/>
              <a:t>SHODNOST TROJÚHELNÍKŮ - </a:t>
            </a:r>
            <a:r>
              <a:rPr lang="cs-CZ" b="1" u="sng" dirty="0" err="1" smtClean="0"/>
              <a:t>sus</a:t>
            </a:r>
            <a:endParaRPr lang="cs-CZ" b="1" u="sng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sz="2400" b="1" dirty="0" smtClean="0"/>
              <a:t>Prezentace </a:t>
            </a:r>
            <a:r>
              <a:rPr lang="cs-CZ" sz="2400" b="1" smtClean="0"/>
              <a:t>je zaměřená </a:t>
            </a:r>
            <a:r>
              <a:rPr lang="cs-CZ" sz="2400" b="1" dirty="0" smtClean="0"/>
              <a:t>na výklad a procvičení shodnosti trojúhelníků podle věty </a:t>
            </a:r>
            <a:r>
              <a:rPr lang="cs-CZ" sz="2400" b="1" dirty="0" err="1" smtClean="0"/>
              <a:t>sus</a:t>
            </a:r>
            <a:r>
              <a:rPr lang="cs-CZ" sz="2400" b="1" dirty="0" smtClean="0"/>
              <a:t>.  </a:t>
            </a:r>
          </a:p>
          <a:p>
            <a:pPr marL="0" indent="0">
              <a:buNone/>
            </a:pPr>
            <a:endParaRPr lang="cs-CZ" sz="2400" b="1" dirty="0"/>
          </a:p>
          <a:p>
            <a:pPr marL="0" indent="0">
              <a:buNone/>
            </a:pPr>
            <a:endParaRPr lang="cs-CZ" sz="2400" b="1" dirty="0" smtClean="0"/>
          </a:p>
          <a:p>
            <a:pPr marL="0" indent="0">
              <a:buNone/>
            </a:pPr>
            <a:r>
              <a:rPr lang="cs-CZ" sz="1200" b="1" dirty="0" smtClean="0"/>
              <a:t>Autor: Mgr. Věra Benáková, 2. ZŠ Dobříš</a:t>
            </a:r>
            <a:endParaRPr lang="cs-CZ" sz="1200" b="1" dirty="0"/>
          </a:p>
        </p:txBody>
      </p:sp>
      <p:sp>
        <p:nvSpPr>
          <p:cNvPr id="7" name="Rovnoramenný trojúhelník 6"/>
          <p:cNvSpPr/>
          <p:nvPr/>
        </p:nvSpPr>
        <p:spPr>
          <a:xfrm>
            <a:off x="2195736" y="2672797"/>
            <a:ext cx="1060704" cy="1728192"/>
          </a:xfrm>
          <a:prstGeom prst="triangle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Rovnoramenný trojúhelník 7"/>
          <p:cNvSpPr/>
          <p:nvPr/>
        </p:nvSpPr>
        <p:spPr>
          <a:xfrm rot="17247983">
            <a:off x="2076209" y="4428198"/>
            <a:ext cx="1060704" cy="1527892"/>
          </a:xfrm>
          <a:prstGeom prst="triangle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Rovnoramenný trojúhelník 9"/>
          <p:cNvSpPr/>
          <p:nvPr/>
        </p:nvSpPr>
        <p:spPr>
          <a:xfrm>
            <a:off x="1059699" y="2276872"/>
            <a:ext cx="1060704" cy="914400"/>
          </a:xfrm>
          <a:prstGeom prst="triangle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Rovnoramenný trojúhelník 10"/>
          <p:cNvSpPr/>
          <p:nvPr/>
        </p:nvSpPr>
        <p:spPr>
          <a:xfrm rot="18060744">
            <a:off x="3003698" y="2215597"/>
            <a:ext cx="1060704" cy="914400"/>
          </a:xfrm>
          <a:prstGeom prst="triangle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8433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tx2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r>
              <a:rPr lang="cs-CZ" sz="3600" b="1" u="sng" dirty="0" smtClean="0"/>
              <a:t>VĚTA O SHODNOSTI TROJÚHELNÍKŮ SUS</a:t>
            </a:r>
            <a:endParaRPr lang="cs-CZ" sz="3600" b="1" u="sng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4525963"/>
          </a:xfrm>
          <a:solidFill>
            <a:schemeClr val="tx2">
              <a:lumMod val="50000"/>
            </a:schemeClr>
          </a:solidFill>
        </p:spPr>
        <p:txBody>
          <a:bodyPr/>
          <a:lstStyle/>
          <a:p>
            <a:pPr marL="0" indent="0">
              <a:buNone/>
            </a:pPr>
            <a:r>
              <a:rPr lang="cs-CZ" b="1" dirty="0" smtClean="0">
                <a:solidFill>
                  <a:schemeClr val="bg1"/>
                </a:solidFill>
              </a:rPr>
              <a:t>Zapamatuj si:</a:t>
            </a:r>
          </a:p>
          <a:p>
            <a:pPr marL="0" indent="0">
              <a:buNone/>
            </a:pPr>
            <a:endParaRPr lang="cs-CZ" b="1" u="sng" dirty="0"/>
          </a:p>
          <a:p>
            <a:pPr marL="0" indent="0">
              <a:buNone/>
            </a:pPr>
            <a:r>
              <a:rPr lang="cs-CZ" sz="4400" b="1" dirty="0">
                <a:solidFill>
                  <a:schemeClr val="bg1"/>
                </a:solidFill>
              </a:rPr>
              <a:t>Jestliže se dva trojúhelníky shodují  ve </a:t>
            </a:r>
            <a:r>
              <a:rPr lang="cs-CZ" sz="4400" b="1" dirty="0" smtClean="0">
                <a:solidFill>
                  <a:schemeClr val="bg1"/>
                </a:solidFill>
              </a:rPr>
              <a:t>dvou stranách a úhlu jimi sevřeném, jsou </a:t>
            </a:r>
            <a:r>
              <a:rPr lang="cs-CZ" sz="4400" b="1" dirty="0">
                <a:solidFill>
                  <a:schemeClr val="bg1"/>
                </a:solidFill>
              </a:rPr>
              <a:t>shodné.</a:t>
            </a:r>
          </a:p>
          <a:p>
            <a:pPr marL="0" indent="0">
              <a:buNone/>
            </a:pPr>
            <a:endParaRPr lang="cs-CZ" sz="4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2109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tx2">
              <a:lumMod val="40000"/>
              <a:lumOff val="60000"/>
            </a:schemeClr>
          </a:solidFill>
        </p:spPr>
        <p:txBody>
          <a:bodyPr>
            <a:normAutofit fontScale="90000"/>
          </a:bodyPr>
          <a:lstStyle/>
          <a:p>
            <a:r>
              <a:rPr lang="cs-CZ" b="1" dirty="0" smtClean="0"/>
              <a:t>JAK POZNÁM A ZAPÍŠU SHODNOST ?</a:t>
            </a:r>
            <a:endParaRPr lang="cs-CZ" b="1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Zástupný symbol pro obsah 4"/>
              <p:cNvSpPr>
                <a:spLocks noGrp="1"/>
              </p:cNvSpPr>
              <p:nvPr>
                <p:ph sz="half" idx="1"/>
              </p:nvPr>
            </p:nvSpPr>
            <p:spPr/>
            <p:txBody>
              <a:bodyPr>
                <a:normAutofit fontScale="77500" lnSpcReduction="20000"/>
              </a:bodyPr>
              <a:lstStyle/>
              <a:p>
                <a:endParaRPr lang="cs-CZ" dirty="0" smtClean="0"/>
              </a:p>
              <a:p>
                <a:endParaRPr lang="cs-CZ" dirty="0"/>
              </a:p>
              <a:p>
                <a:endParaRPr lang="cs-CZ" dirty="0" smtClean="0"/>
              </a:p>
              <a:p>
                <a:endParaRPr lang="cs-CZ" dirty="0"/>
              </a:p>
              <a:p>
                <a:endParaRPr lang="cs-CZ" dirty="0" smtClean="0"/>
              </a:p>
              <a:p>
                <a:pPr marL="0" indent="0">
                  <a:buNone/>
                </a:pPr>
                <a:endParaRPr lang="cs-CZ" dirty="0" smtClean="0"/>
              </a:p>
              <a:p>
                <a:endParaRPr lang="cs-CZ" dirty="0"/>
              </a:p>
              <a:p>
                <a:pPr marL="0" indent="0">
                  <a:buNone/>
                </a:pPr>
                <a:r>
                  <a:rPr lang="cs-CZ" dirty="0" smtClean="0"/>
                  <a:t>   AB 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/>
                        <a:ea typeface="Cambria Math"/>
                      </a:rPr>
                      <m:t>≅</m:t>
                    </m:r>
                  </m:oMath>
                </a14:m>
                <a:r>
                  <a:rPr lang="cs-CZ" dirty="0" smtClean="0"/>
                  <a:t> EF  (5 cm)  </a:t>
                </a:r>
              </a:p>
              <a:p>
                <a:pPr marL="0" indent="0">
                  <a:buNone/>
                </a:pPr>
                <a:r>
                  <a:rPr lang="cs-CZ" dirty="0"/>
                  <a:t> </a:t>
                </a:r>
                <a:r>
                  <a:rPr lang="cs-CZ" dirty="0" smtClean="0"/>
                  <a:t>  AC 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/>
                        <a:ea typeface="Cambria Math"/>
                      </a:rPr>
                      <m:t>≅</m:t>
                    </m:r>
                  </m:oMath>
                </a14:m>
                <a:r>
                  <a:rPr lang="cs-CZ" dirty="0" smtClean="0"/>
                  <a:t> DE  (4 cm)</a:t>
                </a:r>
              </a:p>
              <a:p>
                <a:pPr marL="0" indent="0">
                  <a:buNone/>
                </a:pPr>
                <a:r>
                  <a:rPr lang="cs-CZ" dirty="0"/>
                  <a:t> </a:t>
                </a:r>
                <a:r>
                  <a:rPr lang="cs-CZ" dirty="0" smtClean="0"/>
                  <a:t> </a:t>
                </a:r>
                <a14:m>
                  <m:oMath xmlns:m="http://schemas.openxmlformats.org/officeDocument/2006/math">
                    <m:r>
                      <a:rPr lang="cs-CZ" i="1">
                        <a:latin typeface="Cambria Math"/>
                      </a:rPr>
                      <m:t>∡</m:t>
                    </m:r>
                  </m:oMath>
                </a14:m>
                <a:r>
                  <a:rPr lang="cs-CZ" dirty="0" smtClean="0"/>
                  <a:t> CAB 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/>
                        <a:ea typeface="Cambria Math"/>
                      </a:rPr>
                      <m:t>≅</m:t>
                    </m:r>
                  </m:oMath>
                </a14:m>
                <a:r>
                  <a:rPr lang="cs-CZ" dirty="0" smtClean="0"/>
                  <a:t> </a:t>
                </a:r>
                <a14:m>
                  <m:oMath xmlns:m="http://schemas.openxmlformats.org/officeDocument/2006/math">
                    <m:r>
                      <a:rPr lang="cs-CZ" i="1">
                        <a:latin typeface="Cambria Math"/>
                      </a:rPr>
                      <m:t>∡</m:t>
                    </m:r>
                  </m:oMath>
                </a14:m>
                <a:r>
                  <a:rPr lang="cs-CZ" dirty="0" smtClean="0"/>
                  <a:t> DEF (38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/>
                        <a:ea typeface="Cambria Math"/>
                      </a:rPr>
                      <m:t>°</m:t>
                    </m:r>
                  </m:oMath>
                </a14:m>
                <a:r>
                  <a:rPr lang="cs-CZ" dirty="0" smtClean="0"/>
                  <a:t>)</a:t>
                </a:r>
              </a:p>
            </p:txBody>
          </p:sp>
        </mc:Choice>
        <mc:Fallback xmlns="">
          <p:sp>
            <p:nvSpPr>
              <p:cNvPr id="5" name="Zástupný symbol pro obsah 4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1"/>
              </p:nvPr>
            </p:nvSpPr>
            <p:spPr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Zástupný symbol pro obsah 7"/>
          <p:cNvSpPr>
            <a:spLocks noGrp="1"/>
          </p:cNvSpPr>
          <p:nvPr>
            <p:ph sz="half" idx="2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cs-CZ" sz="3600" b="1" dirty="0"/>
              <a:t>V zápisu shodnosti musím dát pozor na pořadí stran!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sz="2300" dirty="0"/>
              <a:t>(abych poznal, které vrcholy k </a:t>
            </a:r>
            <a:r>
              <a:rPr lang="cs-CZ" sz="2300" dirty="0" smtClean="0"/>
              <a:t> </a:t>
            </a:r>
          </a:p>
          <a:p>
            <a:pPr marL="0" indent="0">
              <a:buNone/>
            </a:pPr>
            <a:r>
              <a:rPr lang="cs-CZ" sz="2300" dirty="0"/>
              <a:t> </a:t>
            </a:r>
            <a:r>
              <a:rPr lang="cs-CZ" sz="2300" dirty="0" smtClean="0"/>
              <a:t> sobě </a:t>
            </a:r>
            <a:r>
              <a:rPr lang="cs-CZ" sz="2300" dirty="0"/>
              <a:t>přísluší)</a:t>
            </a:r>
          </a:p>
          <a:p>
            <a:pPr marL="0" indent="0">
              <a:buNone/>
            </a:pPr>
            <a:r>
              <a:rPr lang="cs-CZ" dirty="0"/>
              <a:t> Řeknu si ∆ABC  má pořadí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„5 – neznámá – 4“,</a:t>
            </a:r>
            <a:endParaRPr lang="cs-CZ" dirty="0"/>
          </a:p>
          <a:p>
            <a:pPr marL="0" indent="0">
              <a:buNone/>
            </a:pPr>
            <a:r>
              <a:rPr lang="cs-CZ" dirty="0"/>
              <a:t> toto pořadí nechám i u druhého trojúhelníku.</a:t>
            </a:r>
          </a:p>
          <a:p>
            <a:endParaRPr lang="cs-CZ" dirty="0"/>
          </a:p>
          <a:p>
            <a:pPr marL="0" indent="0">
              <a:buNone/>
            </a:pPr>
            <a:r>
              <a:rPr lang="cs-CZ" dirty="0"/>
              <a:t>Zapíšu:</a:t>
            </a:r>
          </a:p>
          <a:p>
            <a:pPr marL="0" indent="0">
              <a:buNone/>
            </a:pPr>
            <a:r>
              <a:rPr lang="cs-CZ" dirty="0" smtClean="0"/>
              <a:t>    </a:t>
            </a:r>
            <a:r>
              <a:rPr lang="cs-CZ" sz="5600" b="1" u="sng" dirty="0" smtClean="0"/>
              <a:t>∆</a:t>
            </a:r>
            <a:r>
              <a:rPr lang="cs-CZ" sz="5600" b="1" u="sng" dirty="0"/>
              <a:t>ABC ≅ ∆EFD</a:t>
            </a:r>
          </a:p>
          <a:p>
            <a:endParaRPr lang="cs-CZ" dirty="0"/>
          </a:p>
        </p:txBody>
      </p:sp>
      <p:pic>
        <p:nvPicPr>
          <p:cNvPr id="1028" name="Picture 4" descr="C:\Users\OEM\Desktop\TROJÚHELNÍKY 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19" y="1850827"/>
            <a:ext cx="4240281" cy="19382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649582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6" name="Zástupný symbol pro obsah 5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fontScale="55000" lnSpcReduction="20000"/>
              </a:bodyPr>
              <a:lstStyle/>
              <a:p>
                <a:pPr marL="0" indent="0">
                  <a:buNone/>
                </a:pPr>
                <a:endParaRPr lang="cs-CZ" dirty="0" smtClean="0"/>
              </a:p>
              <a:p>
                <a:pPr marL="0" indent="0">
                  <a:buNone/>
                </a:pPr>
                <a:endParaRPr lang="cs-CZ" dirty="0"/>
              </a:p>
              <a:p>
                <a:pPr marL="0" indent="0">
                  <a:buNone/>
                </a:pPr>
                <a:endParaRPr lang="cs-CZ" dirty="0" smtClean="0"/>
              </a:p>
              <a:p>
                <a:pPr marL="0" indent="0">
                  <a:buNone/>
                </a:pPr>
                <a:endParaRPr lang="cs-CZ" sz="6000" b="1" u="sng" dirty="0" smtClean="0">
                  <a:solidFill>
                    <a:srgbClr val="002060"/>
                  </a:solidFill>
                </a:endParaRPr>
              </a:p>
              <a:p>
                <a:pPr marL="0" indent="0" algn="ctr">
                  <a:buNone/>
                </a:pPr>
                <a:r>
                  <a:rPr lang="cs-CZ" sz="8000" b="1" u="sng" dirty="0" smtClean="0"/>
                  <a:t>Ano</a:t>
                </a:r>
                <a:r>
                  <a:rPr lang="cs-CZ" sz="8000" b="1" u="sng" dirty="0"/>
                  <a:t>, jsou </a:t>
                </a:r>
                <a:r>
                  <a:rPr lang="cs-CZ" sz="8000" b="1" u="sng" dirty="0" smtClean="0"/>
                  <a:t>shodné</a:t>
                </a:r>
              </a:p>
              <a:p>
                <a:pPr marL="0" indent="0" algn="ctr">
                  <a:buNone/>
                </a:pPr>
                <a:r>
                  <a:rPr lang="cs-CZ" sz="8000" b="1" u="sng" dirty="0" smtClean="0"/>
                  <a:t>(podle </a:t>
                </a:r>
                <a:r>
                  <a:rPr lang="cs-CZ" sz="8000" b="1" u="sng" dirty="0"/>
                  <a:t>věty </a:t>
                </a:r>
                <a:r>
                  <a:rPr lang="cs-CZ" sz="8000" b="1" u="sng" dirty="0" err="1" smtClean="0"/>
                  <a:t>sus</a:t>
                </a:r>
                <a:r>
                  <a:rPr lang="cs-CZ" sz="8000" b="1" u="sng" dirty="0" smtClean="0"/>
                  <a:t>).</a:t>
                </a:r>
                <a:endParaRPr lang="cs-CZ" sz="8000" b="1" u="sng" dirty="0"/>
              </a:p>
              <a:p>
                <a:pPr marL="0" indent="0">
                  <a:buNone/>
                </a:pPr>
                <a:r>
                  <a:rPr lang="cs-CZ" sz="5100" dirty="0"/>
                  <a:t>Shodnost zapiš:</a:t>
                </a:r>
                <a:r>
                  <a:rPr lang="cs-CZ" sz="5100" b="1" dirty="0">
                    <a:solidFill>
                      <a:srgbClr val="7030A0"/>
                    </a:solidFill>
                  </a:rPr>
                  <a:t>    </a:t>
                </a:r>
              </a:p>
              <a:p>
                <a:pPr marL="0" indent="0" algn="ctr">
                  <a:buNone/>
                </a:pPr>
                <a:r>
                  <a:rPr lang="cs-CZ" b="1" dirty="0">
                    <a:solidFill>
                      <a:srgbClr val="7030A0"/>
                    </a:solidFill>
                  </a:rPr>
                  <a:t>  </a:t>
                </a:r>
                <a14:m>
                  <m:oMath xmlns:m="http://schemas.openxmlformats.org/officeDocument/2006/math">
                    <m:r>
                      <a:rPr lang="cs-CZ" sz="9600" b="1" i="1" u="sng" smtClean="0">
                        <a:solidFill>
                          <a:schemeClr val="tx1"/>
                        </a:solidFill>
                        <a:latin typeface="Cambria Math"/>
                        <a:ea typeface="Cambria Math"/>
                      </a:rPr>
                      <m:t>∆</m:t>
                    </m:r>
                  </m:oMath>
                </a14:m>
                <a:r>
                  <a:rPr lang="cs-CZ" sz="9600" b="1" u="sng" dirty="0">
                    <a:solidFill>
                      <a:schemeClr val="tx1"/>
                    </a:solidFill>
                  </a:rPr>
                  <a:t> KLM  </a:t>
                </a:r>
                <a14:m>
                  <m:oMath xmlns:m="http://schemas.openxmlformats.org/officeDocument/2006/math">
                    <m:r>
                      <a:rPr lang="cs-CZ" sz="9600" b="1" i="1" u="sng">
                        <a:solidFill>
                          <a:schemeClr val="tx1"/>
                        </a:solidFill>
                        <a:latin typeface="Cambria Math"/>
                        <a:ea typeface="Cambria Math"/>
                      </a:rPr>
                      <m:t>≅∆  </m:t>
                    </m:r>
                  </m:oMath>
                </a14:m>
                <a:r>
                  <a:rPr lang="cs-CZ" sz="9600" b="1" u="sng" dirty="0">
                    <a:solidFill>
                      <a:schemeClr val="tx1"/>
                    </a:solidFill>
                  </a:rPr>
                  <a:t>QOP</a:t>
                </a:r>
                <a:r>
                  <a:rPr lang="cs-CZ" sz="9600" dirty="0">
                    <a:solidFill>
                      <a:schemeClr val="tx1"/>
                    </a:solidFill>
                  </a:rPr>
                  <a:t>  </a:t>
                </a:r>
                <a:endParaRPr lang="cs-CZ" sz="9600" dirty="0" smtClean="0">
                  <a:solidFill>
                    <a:schemeClr val="tx1"/>
                  </a:solidFill>
                </a:endParaRPr>
              </a:p>
              <a:p>
                <a:pPr marL="0" indent="0" algn="ctr">
                  <a:buNone/>
                </a:pPr>
                <a:r>
                  <a:rPr lang="cs-CZ" dirty="0" smtClean="0">
                    <a:solidFill>
                      <a:srgbClr val="002060"/>
                    </a:solidFill>
                  </a:rPr>
                  <a:t> </a:t>
                </a:r>
                <a:r>
                  <a:rPr lang="cs-CZ" dirty="0"/>
                  <a:t>Pořadí</a:t>
                </a:r>
                <a:r>
                  <a:rPr lang="cs-CZ" dirty="0" smtClean="0"/>
                  <a:t>: 6,8 cm – neznám – 4 cm </a:t>
                </a:r>
                <a:endParaRPr lang="cs-CZ" b="1" u="sng" dirty="0">
                  <a:solidFill>
                    <a:srgbClr val="7030A0"/>
                  </a:solidFill>
                </a:endParaRPr>
              </a:p>
              <a:p>
                <a:pPr marL="0" indent="0">
                  <a:buNone/>
                </a:pPr>
                <a:endParaRPr lang="cs-CZ" dirty="0"/>
              </a:p>
              <a:p>
                <a:pPr marL="0" indent="0">
                  <a:buNone/>
                </a:pPr>
                <a:endParaRPr lang="cs-CZ" dirty="0"/>
              </a:p>
            </p:txBody>
          </p:sp>
        </mc:Choice>
        <mc:Fallback xmlns="">
          <p:sp>
            <p:nvSpPr>
              <p:cNvPr id="6" name="Zástupný symbol pro obsah 5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148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Nadpis 4"/>
          <p:cNvSpPr>
            <a:spLocks noGrp="1"/>
          </p:cNvSpPr>
          <p:nvPr>
            <p:ph type="title"/>
          </p:nvPr>
        </p:nvSpPr>
        <p:spPr>
          <a:solidFill>
            <a:schemeClr val="tx2">
              <a:lumMod val="40000"/>
              <a:lumOff val="60000"/>
            </a:schemeClr>
          </a:solidFill>
        </p:spPr>
        <p:txBody>
          <a:bodyPr>
            <a:normAutofit fontScale="90000"/>
          </a:bodyPr>
          <a:lstStyle/>
          <a:p>
            <a:r>
              <a:rPr lang="cs-CZ" b="1" u="sng" dirty="0" smtClean="0"/>
              <a:t>JSOU SHODNÉ TYTO TROJÚHELNÍKY?</a:t>
            </a:r>
            <a:endParaRPr lang="cs-CZ" b="1" u="sng" dirty="0"/>
          </a:p>
        </p:txBody>
      </p:sp>
      <p:pic>
        <p:nvPicPr>
          <p:cNvPr id="1027" name="Picture 3" descr="C:\Users\OEM\Desktop\TUPOÚHLÉ TROJÚHELNÍKY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2175" y="1484784"/>
            <a:ext cx="7467600" cy="1590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928156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97633" y="188640"/>
            <a:ext cx="8229600" cy="1143000"/>
          </a:xfrm>
          <a:solidFill>
            <a:schemeClr val="tx2">
              <a:lumMod val="40000"/>
              <a:lumOff val="60000"/>
            </a:schemeClr>
          </a:solidFill>
        </p:spPr>
        <p:txBody>
          <a:bodyPr>
            <a:normAutofit fontScale="90000"/>
          </a:bodyPr>
          <a:lstStyle/>
          <a:p>
            <a:r>
              <a:rPr lang="cs-CZ" b="1" u="sng" dirty="0"/>
              <a:t>JSOU SHODNÉ TYTO TROJÚHELNÍKY?</a:t>
            </a:r>
            <a:endParaRPr lang="cs-CZ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9" name="Zástupný symbol pro obsah 8"/>
              <p:cNvSpPr>
                <a:spLocks noGrp="1"/>
              </p:cNvSpPr>
              <p:nvPr>
                <p:ph idx="1"/>
              </p:nvPr>
            </p:nvSpPr>
            <p:spPr>
              <a:solidFill>
                <a:schemeClr val="tx2">
                  <a:lumMod val="20000"/>
                  <a:lumOff val="80000"/>
                </a:schemeClr>
              </a:solidFill>
            </p:spPr>
            <p:txBody>
              <a:bodyPr/>
              <a:lstStyle/>
              <a:p>
                <a:pPr marL="0" indent="0">
                  <a:buNone/>
                </a:pPr>
                <a:endParaRPr lang="cs-CZ" dirty="0" smtClean="0"/>
              </a:p>
              <a:p>
                <a:pPr marL="0" indent="0">
                  <a:buNone/>
                </a:pPr>
                <a:endParaRPr lang="cs-CZ" dirty="0"/>
              </a:p>
              <a:p>
                <a:pPr marL="0" indent="0">
                  <a:buNone/>
                </a:pPr>
                <a:endParaRPr lang="cs-CZ" dirty="0" smtClean="0"/>
              </a:p>
              <a:p>
                <a:pPr marL="0" indent="0" algn="ctr">
                  <a:buNone/>
                </a:pPr>
                <a:r>
                  <a:rPr lang="cs-CZ" b="1" u="sng" dirty="0" smtClean="0">
                    <a:solidFill>
                      <a:schemeClr val="tx2">
                        <a:lumMod val="50000"/>
                      </a:schemeClr>
                    </a:solidFill>
                  </a:rPr>
                  <a:t>Trojúhelníky nejsou shodné podle věty </a:t>
                </a:r>
                <a:r>
                  <a:rPr lang="cs-CZ" b="1" u="sng" dirty="0" err="1" smtClean="0">
                    <a:solidFill>
                      <a:schemeClr val="tx2">
                        <a:lumMod val="50000"/>
                      </a:schemeClr>
                    </a:solidFill>
                  </a:rPr>
                  <a:t>sus</a:t>
                </a:r>
                <a:r>
                  <a:rPr lang="cs-CZ" b="1" u="sng" dirty="0" smtClean="0">
                    <a:solidFill>
                      <a:schemeClr val="tx2">
                        <a:lumMod val="50000"/>
                      </a:schemeClr>
                    </a:solidFill>
                  </a:rPr>
                  <a:t>.  </a:t>
                </a:r>
              </a:p>
              <a:p>
                <a:pPr marL="0" indent="0" algn="ctr">
                  <a:buNone/>
                </a:pPr>
                <a:r>
                  <a:rPr lang="cs-CZ" sz="2800" b="1" dirty="0" smtClean="0"/>
                  <a:t>Zdůvodni:</a:t>
                </a:r>
              </a:p>
              <a:p>
                <a:pPr marL="0" indent="0" algn="ctr">
                  <a:buNone/>
                </a:pPr>
                <a14:m>
                  <m:oMath xmlns:m="http://schemas.openxmlformats.org/officeDocument/2006/math">
                    <m:r>
                      <a:rPr lang="cs-CZ" sz="2400" b="1" i="1" u="sng" smtClean="0">
                        <a:solidFill>
                          <a:schemeClr val="tx2">
                            <a:lumMod val="50000"/>
                          </a:schemeClr>
                        </a:solidFill>
                        <a:latin typeface="Cambria Math"/>
                        <a:ea typeface="Cambria Math"/>
                      </a:rPr>
                      <m:t>∆</m:t>
                    </m:r>
                  </m:oMath>
                </a14:m>
                <a:r>
                  <a:rPr lang="cs-CZ" sz="2400" b="1" u="sng" dirty="0" smtClean="0">
                    <a:solidFill>
                      <a:schemeClr val="tx2">
                        <a:lumMod val="50000"/>
                      </a:schemeClr>
                    </a:solidFill>
                  </a:rPr>
                  <a:t>KLM je v </a:t>
                </a:r>
                <a:r>
                  <a:rPr lang="cs-CZ" sz="2400" b="1" u="sng" dirty="0" smtClean="0">
                    <a:solidFill>
                      <a:schemeClr val="tx2">
                        <a:lumMod val="50000"/>
                      </a:schemeClr>
                    </a:solidFill>
                  </a:rPr>
                  <a:t>pořádku (</a:t>
                </a:r>
                <a:r>
                  <a:rPr lang="cs-CZ" sz="2400" b="1" u="sng" dirty="0" err="1" smtClean="0">
                    <a:solidFill>
                      <a:schemeClr val="tx2">
                        <a:lumMod val="50000"/>
                      </a:schemeClr>
                    </a:solidFill>
                  </a:rPr>
                  <a:t>sus</a:t>
                </a:r>
                <a:r>
                  <a:rPr lang="cs-CZ" sz="2400" b="1" u="sng" dirty="0" smtClean="0">
                    <a:solidFill>
                      <a:schemeClr val="tx2">
                        <a:lumMod val="50000"/>
                      </a:schemeClr>
                    </a:solidFill>
                  </a:rPr>
                  <a:t>)</a:t>
                </a:r>
                <a:endParaRPr lang="cs-CZ" sz="2400" b="1" u="sng" dirty="0" smtClean="0">
                  <a:solidFill>
                    <a:schemeClr val="tx2">
                      <a:lumMod val="50000"/>
                    </a:schemeClr>
                  </a:solidFill>
                </a:endParaRPr>
              </a:p>
              <a:p>
                <a:pPr marL="0" indent="0" algn="ctr">
                  <a:buNone/>
                </a:pPr>
                <a:r>
                  <a:rPr lang="cs-CZ" sz="2400" b="1" u="sng" dirty="0" smtClean="0">
                    <a:solidFill>
                      <a:schemeClr val="tx2">
                        <a:lumMod val="50000"/>
                      </a:schemeClr>
                    </a:solidFill>
                  </a:rPr>
                  <a:t> u </a:t>
                </a:r>
                <a14:m>
                  <m:oMath xmlns:m="http://schemas.openxmlformats.org/officeDocument/2006/math">
                    <m:r>
                      <a:rPr lang="cs-CZ" sz="2400" b="1" i="1" u="sng" smtClean="0">
                        <a:solidFill>
                          <a:schemeClr val="tx2">
                            <a:lumMod val="50000"/>
                          </a:schemeClr>
                        </a:solidFill>
                        <a:latin typeface="Cambria Math"/>
                        <a:ea typeface="Cambria Math"/>
                      </a:rPr>
                      <m:t>∆</m:t>
                    </m:r>
                  </m:oMath>
                </a14:m>
                <a:r>
                  <a:rPr lang="cs-CZ" sz="2400" b="1" u="sng" dirty="0" smtClean="0">
                    <a:solidFill>
                      <a:schemeClr val="tx2">
                        <a:lumMod val="50000"/>
                      </a:schemeClr>
                    </a:solidFill>
                  </a:rPr>
                  <a:t>OPQ znám dvě strany, ale neznám úhel jimi sevřený,</a:t>
                </a:r>
              </a:p>
              <a:p>
                <a:pPr marL="0" indent="0" algn="ctr">
                  <a:buNone/>
                </a:pPr>
                <a:r>
                  <a:rPr lang="cs-CZ" sz="2400" b="1" u="sng" dirty="0" smtClean="0">
                    <a:solidFill>
                      <a:schemeClr val="tx2">
                        <a:lumMod val="50000"/>
                      </a:schemeClr>
                    </a:solidFill>
                  </a:rPr>
                  <a:t>nemůžu tedy určit, jestli jsou shodné.</a:t>
                </a:r>
                <a:endParaRPr lang="cs-CZ" sz="2400" b="1" u="sng" dirty="0">
                  <a:solidFill>
                    <a:schemeClr val="tx2">
                      <a:lumMod val="50000"/>
                    </a:schemeClr>
                  </a:solidFill>
                </a:endParaRPr>
              </a:p>
            </p:txBody>
          </p:sp>
        </mc:Choice>
        <mc:Fallback>
          <p:sp>
            <p:nvSpPr>
              <p:cNvPr id="9" name="Zástupný symbol pro obsah 8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050" name="Picture 2" descr="C:\Users\OEM\Desktop\TUPOÚHLÉ TROJÚHELNÍKY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700808"/>
            <a:ext cx="7467601" cy="15906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extLst/>
        </p:spPr>
      </p:pic>
    </p:spTree>
    <p:extLst>
      <p:ext uri="{BB962C8B-B14F-4D97-AF65-F5344CB8AC3E}">
        <p14:creationId xmlns:p14="http://schemas.microsoft.com/office/powerpoint/2010/main" val="23969189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tx2">
              <a:lumMod val="40000"/>
              <a:lumOff val="60000"/>
            </a:schemeClr>
          </a:solidFill>
        </p:spPr>
        <p:txBody>
          <a:bodyPr>
            <a:normAutofit fontScale="90000"/>
          </a:bodyPr>
          <a:lstStyle/>
          <a:p>
            <a:r>
              <a:rPr lang="cs-CZ" b="1" u="sng" dirty="0"/>
              <a:t>JSOU SHODNÉ TYTO TROJÚHELNÍKY?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Zástupný symbol pro text 12"/>
              <p:cNvSpPr>
                <a:spLocks noGrp="1"/>
              </p:cNvSpPr>
              <p:nvPr>
                <p:ph type="body" idx="1"/>
              </p:nvPr>
            </p:nvSpPr>
            <p:spPr>
              <a:solidFill>
                <a:schemeClr val="accent5">
                  <a:lumMod val="40000"/>
                  <a:lumOff val="60000"/>
                </a:schemeClr>
              </a:solidFill>
            </p:spPr>
            <p:txBody>
              <a:bodyPr>
                <a:normAutofit fontScale="77500" lnSpcReduction="20000"/>
              </a:bodyPr>
              <a:lstStyle/>
              <a:p>
                <a14:m>
                  <m:oMath xmlns:m="http://schemas.openxmlformats.org/officeDocument/2006/math">
                    <m:r>
                      <a:rPr lang="cs-CZ" i="1" smtClean="0">
                        <a:latin typeface="Cambria Math"/>
                        <a:ea typeface="Cambria Math"/>
                      </a:rPr>
                      <m:t>∆</m:t>
                    </m:r>
                  </m:oMath>
                </a14:m>
                <a:r>
                  <a:rPr lang="cs-CZ" dirty="0" smtClean="0"/>
                  <a:t>ABC: a = 6,5 cm, c = 8 cm,</a:t>
                </a:r>
              </a:p>
              <a:p>
                <a:r>
                  <a:rPr lang="cs-CZ" dirty="0" smtClean="0">
                    <a:ea typeface="Cambria Math"/>
                  </a:rPr>
                  <a:t>            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/>
                        <a:ea typeface="Cambria Math"/>
                      </a:rPr>
                      <m:t>𝜶</m:t>
                    </m:r>
                  </m:oMath>
                </a14:m>
                <a:r>
                  <a:rPr lang="cs-CZ" dirty="0" smtClean="0"/>
                  <a:t> = 50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/>
                        <a:ea typeface="Cambria Math"/>
                      </a:rPr>
                      <m:t>°</m:t>
                    </m:r>
                    <m:r>
                      <a:rPr lang="cs-CZ" b="1" i="1" smtClean="0">
                        <a:latin typeface="Cambria Math"/>
                        <a:ea typeface="Cambria Math"/>
                      </a:rPr>
                      <m:t>, </m:t>
                    </m:r>
                    <m:r>
                      <a:rPr lang="cs-CZ" b="1" i="1" smtClean="0">
                        <a:latin typeface="Cambria Math"/>
                        <a:ea typeface="Cambria Math"/>
                      </a:rPr>
                      <m:t>𝜷</m:t>
                    </m:r>
                    <m:r>
                      <a:rPr lang="cs-CZ" b="1" i="1" smtClean="0">
                        <a:latin typeface="Cambria Math"/>
                        <a:ea typeface="Cambria Math"/>
                      </a:rPr>
                      <m:t> </m:t>
                    </m:r>
                  </m:oMath>
                </a14:m>
                <a:r>
                  <a:rPr lang="cs-CZ" dirty="0" smtClean="0"/>
                  <a:t>=  63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/>
                        <a:ea typeface="Cambria Math"/>
                      </a:rPr>
                      <m:t>°</m:t>
                    </m:r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13" name="Zástupný symbol pro text 1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body" idx="1"/>
              </p:nvPr>
            </p:nvSpPr>
            <p:spPr>
              <a:blipFill rotWithShape="1">
                <a:blip r:embed="rId2"/>
                <a:stretch>
                  <a:fillRect t="-8571" b="-1714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Zástupný symbol pro obsah 11"/>
          <p:cNvSpPr>
            <a:spLocks noGrp="1"/>
          </p:cNvSpPr>
          <p:nvPr>
            <p:ph sz="half" idx="2"/>
          </p:nvPr>
        </p:nvSpPr>
        <p:spPr>
          <a:xfrm>
            <a:off x="395536" y="2351114"/>
            <a:ext cx="4040188" cy="3951288"/>
          </a:xfrm>
          <a:solidFill>
            <a:schemeClr val="tx2">
              <a:lumMod val="20000"/>
              <a:lumOff val="80000"/>
            </a:schemeClr>
          </a:solidFill>
        </p:spPr>
        <p:txBody>
          <a:bodyPr/>
          <a:lstStyle/>
          <a:p>
            <a:pPr marL="0" indent="0">
              <a:buNone/>
            </a:pPr>
            <a:endParaRPr lang="cs-CZ" b="0" dirty="0" smtClean="0">
              <a:ea typeface="Cambria Math"/>
              <a:cs typeface="Calibri" pitchFamily="34" charset="0"/>
            </a:endParaRP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sz="3200" b="1" u="sng" dirty="0" smtClean="0">
                <a:solidFill>
                  <a:schemeClr val="tx2">
                    <a:lumMod val="50000"/>
                  </a:schemeClr>
                </a:solidFill>
              </a:rPr>
              <a:t>Trojúhelníky jsou shodné podle věty </a:t>
            </a:r>
            <a:r>
              <a:rPr lang="cs-CZ" sz="3200" b="1" u="sng" dirty="0" err="1" smtClean="0">
                <a:solidFill>
                  <a:schemeClr val="tx2">
                    <a:lumMod val="50000"/>
                  </a:schemeClr>
                </a:solidFill>
              </a:rPr>
              <a:t>sus</a:t>
            </a:r>
            <a:r>
              <a:rPr lang="cs-CZ" sz="3200" b="1" u="sng" dirty="0" smtClean="0">
                <a:solidFill>
                  <a:schemeClr val="tx2">
                    <a:lumMod val="50000"/>
                  </a:schemeClr>
                </a:solidFill>
              </a:rPr>
              <a:t>.</a:t>
            </a:r>
            <a:endParaRPr lang="cs-CZ" sz="3200" b="1" u="sng" dirty="0">
              <a:solidFill>
                <a:schemeClr val="tx2">
                  <a:lumMod val="50000"/>
                </a:scheme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Zástupný symbol pro text 13"/>
              <p:cNvSpPr>
                <a:spLocks noGrp="1"/>
              </p:cNvSpPr>
              <p:nvPr>
                <p:ph type="body" sz="quarter" idx="3"/>
              </p:nvPr>
            </p:nvSpPr>
            <p:spPr>
              <a:solidFill>
                <a:schemeClr val="accent5">
                  <a:lumMod val="40000"/>
                  <a:lumOff val="60000"/>
                </a:schemeClr>
              </a:solidFill>
            </p:spPr>
            <p:txBody>
              <a:bodyPr>
                <a:normAutofit fontScale="77500" lnSpcReduction="20000"/>
              </a:bodyPr>
              <a:lstStyle/>
              <a:p>
                <a14:m>
                  <m:oMath xmlns:m="http://schemas.openxmlformats.org/officeDocument/2006/math">
                    <m:r>
                      <a:rPr lang="cs-CZ" i="1" smtClean="0">
                        <a:latin typeface="Cambria Math"/>
                        <a:ea typeface="Cambria Math"/>
                      </a:rPr>
                      <m:t>∆</m:t>
                    </m:r>
                  </m:oMath>
                </a14:m>
                <a:r>
                  <a:rPr lang="cs-CZ" dirty="0" smtClean="0"/>
                  <a:t>XYZ: z = 6,5 cm, x = 8 cm</a:t>
                </a:r>
              </a:p>
              <a:p>
                <a:r>
                  <a:rPr lang="cs-CZ" dirty="0"/>
                  <a:t> </a:t>
                </a:r>
                <a14:m>
                  <m:oMath xmlns:m="http://schemas.openxmlformats.org/officeDocument/2006/math">
                    <m:r>
                      <a:rPr lang="cs-CZ" b="1" i="0" smtClean="0">
                        <a:latin typeface="Cambria Math"/>
                      </a:rPr>
                      <m:t>           </m:t>
                    </m:r>
                    <m:r>
                      <a:rPr lang="cs-CZ" i="1">
                        <a:latin typeface="Cambria Math"/>
                      </a:rPr>
                      <m:t>∡</m:t>
                    </m:r>
                  </m:oMath>
                </a14:m>
                <a:r>
                  <a:rPr lang="cs-CZ" dirty="0" smtClean="0"/>
                  <a:t>XYZ = 63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/>
                        <a:ea typeface="Cambria Math"/>
                      </a:rPr>
                      <m:t>°</m:t>
                    </m:r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14" name="Zástupný symbol pro text 13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body" sz="quarter" idx="3"/>
              </p:nvPr>
            </p:nvSpPr>
            <p:spPr>
              <a:blipFill rotWithShape="1">
                <a:blip r:embed="rId3"/>
                <a:stretch>
                  <a:fillRect t="-8571" b="-1714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Zástupný symbol pro obsah 14"/>
              <p:cNvSpPr>
                <a:spLocks noGrp="1"/>
              </p:cNvSpPr>
              <p:nvPr>
                <p:ph sz="quarter" idx="4"/>
              </p:nvPr>
            </p:nvSpPr>
            <p:spPr>
              <a:xfrm>
                <a:off x="4648383" y="2351114"/>
                <a:ext cx="4041775" cy="3951288"/>
              </a:xfrm>
              <a:solidFill>
                <a:schemeClr val="tx2">
                  <a:lumMod val="20000"/>
                  <a:lumOff val="80000"/>
                </a:schemeClr>
              </a:solidFill>
            </p:spPr>
            <p:txBody>
              <a:bodyPr/>
              <a:lstStyle/>
              <a:p>
                <a:pPr marL="0" indent="0">
                  <a:buNone/>
                </a:pPr>
                <a:endParaRPr lang="cs-CZ" dirty="0" smtClean="0"/>
              </a:p>
              <a:p>
                <a:pPr marL="0" indent="0">
                  <a:buNone/>
                </a:pPr>
                <a:endParaRPr lang="cs-CZ" dirty="0"/>
              </a:p>
              <a:p>
                <a:pPr marL="0" indent="0">
                  <a:buNone/>
                </a:pPr>
                <a:endParaRPr lang="cs-CZ" dirty="0" smtClean="0"/>
              </a:p>
              <a:p>
                <a:pPr marL="0" indent="0">
                  <a:buNone/>
                </a:pPr>
                <a:endParaRPr lang="cs-CZ" dirty="0"/>
              </a:p>
              <a:p>
                <a:pPr marL="0" indent="0">
                  <a:buNone/>
                </a:pPr>
                <a:endParaRPr lang="cs-CZ" dirty="0" smtClean="0"/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r>
                      <a:rPr lang="cs-CZ" sz="4400" b="1" i="1" u="sng" smtClean="0">
                        <a:solidFill>
                          <a:srgbClr val="002060"/>
                        </a:solidFill>
                        <a:latin typeface="Cambria Math"/>
                        <a:ea typeface="Cambria Math"/>
                      </a:rPr>
                      <m:t>∆ </m:t>
                    </m:r>
                  </m:oMath>
                </a14:m>
                <a:r>
                  <a:rPr lang="cs-CZ" sz="4400" b="1" u="sng" dirty="0" smtClean="0">
                    <a:solidFill>
                      <a:srgbClr val="002060"/>
                    </a:solidFill>
                  </a:rPr>
                  <a:t>ABC </a:t>
                </a:r>
                <a14:m>
                  <m:oMath xmlns:m="http://schemas.openxmlformats.org/officeDocument/2006/math">
                    <m:r>
                      <a:rPr lang="cs-CZ" sz="4400" b="1" i="1" u="sng" smtClean="0">
                        <a:solidFill>
                          <a:srgbClr val="002060"/>
                        </a:solidFill>
                        <a:latin typeface="Cambria Math"/>
                        <a:ea typeface="Cambria Math"/>
                      </a:rPr>
                      <m:t>≅ ∆</m:t>
                    </m:r>
                  </m:oMath>
                </a14:m>
                <a:r>
                  <a:rPr lang="cs-CZ" sz="4400" b="1" u="sng" dirty="0" smtClean="0">
                    <a:solidFill>
                      <a:srgbClr val="002060"/>
                    </a:solidFill>
                  </a:rPr>
                  <a:t> ZYX</a:t>
                </a:r>
                <a:endParaRPr lang="cs-CZ" sz="4400" b="1" u="sng" dirty="0">
                  <a:solidFill>
                    <a:srgbClr val="002060"/>
                  </a:solidFill>
                </a:endParaRPr>
              </a:p>
              <a:p>
                <a:pPr marL="0" indent="0">
                  <a:buNone/>
                </a:pPr>
                <a:r>
                  <a:rPr lang="cs-CZ" dirty="0" smtClean="0"/>
                  <a:t>Pořadí: 8cm – 6,5 cm - nevím</a:t>
                </a:r>
                <a:endParaRPr lang="cs-CZ" dirty="0"/>
              </a:p>
            </p:txBody>
          </p:sp>
        </mc:Choice>
        <mc:Fallback xmlns="">
          <p:sp>
            <p:nvSpPr>
              <p:cNvPr id="15" name="Zástupný symbol pro obsah 14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4"/>
              </p:nvPr>
            </p:nvSpPr>
            <p:spPr>
              <a:xfrm>
                <a:off x="4648383" y="2351114"/>
                <a:ext cx="4041775" cy="3951288"/>
              </a:xfrm>
              <a:blipFill rotWithShape="1">
                <a:blip r:embed="rId4"/>
                <a:stretch>
                  <a:fillRect l="-241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074" name="Picture 2" descr="C:\Users\OEM\Desktop\Bez názvu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1282" y="2471503"/>
            <a:ext cx="1498339" cy="20164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OEM\Desktop\Bez názvu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471503"/>
            <a:ext cx="2160240" cy="14326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047159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203</TotalTime>
  <Words>278</Words>
  <Application>Microsoft Office PowerPoint</Application>
  <PresentationFormat>Předvádění na obrazovce (4:3)</PresentationFormat>
  <Paragraphs>69</Paragraphs>
  <Slides>7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9" baseType="lpstr">
      <vt:lpstr>Motiv sady Office</vt:lpstr>
      <vt:lpstr>Prezentace</vt:lpstr>
      <vt:lpstr>Prezentace aplikace PowerPoint</vt:lpstr>
      <vt:lpstr>SHODNOST TROJÚHELNÍKŮ - sus</vt:lpstr>
      <vt:lpstr>VĚTA O SHODNOSTI TROJÚHELNÍKŮ SUS</vt:lpstr>
      <vt:lpstr>JAK POZNÁM A ZAPÍŠU SHODNOST ?</vt:lpstr>
      <vt:lpstr>JSOU SHODNÉ TYTO TROJÚHELNÍKY?</vt:lpstr>
      <vt:lpstr>JSOU SHODNÉ TYTO TROJÚHELNÍKY?</vt:lpstr>
      <vt:lpstr>JSOU SHODNÉ TYTO TROJÚHELNÍKY?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SHODNOST TROJÚHELNÍKŮ - sus</dc:title>
  <dc:creator>OEM</dc:creator>
  <cp:lastModifiedBy>OEM</cp:lastModifiedBy>
  <cp:revision>23</cp:revision>
  <dcterms:created xsi:type="dcterms:W3CDTF">2011-07-06T06:22:00Z</dcterms:created>
  <dcterms:modified xsi:type="dcterms:W3CDTF">2011-09-02T14:56:59Z</dcterms:modified>
</cp:coreProperties>
</file>