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87" d="100"/>
          <a:sy n="87" d="100"/>
        </p:scale>
        <p:origin x="-90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13275745"/>
              </p:ext>
            </p:extLst>
          </p:nvPr>
        </p:nvGraphicFramePr>
        <p:xfrm>
          <a:off x="2286000" y="1714500"/>
          <a:ext cx="4570413" cy="3427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Prezentace" r:id="rId3" imgW="4570501" imgH="3427618" progId="PowerPoint.Show.12">
                  <p:embed/>
                </p:oleObj>
              </mc:Choice>
              <mc:Fallback>
                <p:oleObj name="Prezentace" r:id="rId3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86000" y="1714500"/>
                        <a:ext cx="4570413" cy="34274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85770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sz="4800" b="1" u="sng" dirty="0" smtClean="0">
                <a:solidFill>
                  <a:schemeClr val="accent2">
                    <a:lumMod val="50000"/>
                  </a:schemeClr>
                </a:solidFill>
              </a:rPr>
              <a:t>POMĚR</a:t>
            </a:r>
            <a:endParaRPr lang="cs-CZ" sz="48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endParaRPr lang="cs-CZ" sz="3200" b="1" dirty="0" smtClean="0"/>
          </a:p>
          <a:p>
            <a:pPr marL="0" indent="0">
              <a:buNone/>
            </a:pPr>
            <a:r>
              <a:rPr lang="cs-CZ" sz="3200" b="1" dirty="0"/>
              <a:t> </a:t>
            </a:r>
            <a:r>
              <a:rPr lang="cs-CZ" sz="3200" b="1" dirty="0" smtClean="0"/>
              <a:t>             </a:t>
            </a:r>
          </a:p>
          <a:p>
            <a:pPr marL="0" indent="0">
              <a:buNone/>
            </a:pPr>
            <a:r>
              <a:rPr lang="cs-CZ" sz="3200" b="1" dirty="0"/>
              <a:t> </a:t>
            </a:r>
            <a:r>
              <a:rPr lang="cs-CZ" sz="3200" b="1" dirty="0" smtClean="0"/>
              <a:t> </a:t>
            </a:r>
          </a:p>
          <a:p>
            <a:pPr marL="0" indent="0">
              <a:buNone/>
            </a:pPr>
            <a:endParaRPr lang="cs-CZ" sz="3200" b="1" dirty="0"/>
          </a:p>
          <a:p>
            <a:pPr marL="0" indent="0">
              <a:buNone/>
            </a:pPr>
            <a:endParaRPr lang="cs-CZ" sz="3200" b="1" dirty="0" smtClean="0"/>
          </a:p>
          <a:p>
            <a:pPr marL="0" indent="0">
              <a:buNone/>
            </a:pPr>
            <a:endParaRPr lang="cs-CZ" b="1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Prezentace </a:t>
            </a:r>
            <a:r>
              <a:rPr lang="cs-CZ" b="1" smtClean="0"/>
              <a:t>je zaměřená </a:t>
            </a:r>
            <a:r>
              <a:rPr lang="cs-CZ" b="1" dirty="0" smtClean="0"/>
              <a:t>na výklad a procvičení slovních úloh na poměr.  </a:t>
            </a:r>
          </a:p>
          <a:p>
            <a:pPr marL="0" indent="0">
              <a:buNone/>
            </a:pPr>
            <a:endParaRPr lang="cs-CZ" sz="1400" b="1" dirty="0"/>
          </a:p>
          <a:p>
            <a:pPr marL="0" indent="0">
              <a:buNone/>
            </a:pPr>
            <a:r>
              <a:rPr lang="cs-CZ" sz="1400" dirty="0" smtClean="0"/>
              <a:t>Autor: Mgr. Věra Benáková, 2. ZŠ Dobříš</a:t>
            </a:r>
            <a:endParaRPr lang="cs-CZ" sz="1400" dirty="0"/>
          </a:p>
        </p:txBody>
      </p:sp>
      <p:sp>
        <p:nvSpPr>
          <p:cNvPr id="7" name="Ovál 6"/>
          <p:cNvSpPr/>
          <p:nvPr/>
        </p:nvSpPr>
        <p:spPr>
          <a:xfrm>
            <a:off x="2483768" y="2132856"/>
            <a:ext cx="1440160" cy="57606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7 : 4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803446" y="2827784"/>
            <a:ext cx="3264498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1 : 40 000 000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015716" y="3933056"/>
            <a:ext cx="2185392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1 : 75 000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101316" y="4847456"/>
            <a:ext cx="1094420" cy="66977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2 : 3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699792" y="5060032"/>
            <a:ext cx="1501316" cy="74523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1 : 87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1508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5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Ve škole je 500 žáků, chlapců je 300. 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77500" lnSpcReduction="20000"/>
          </a:bodyPr>
          <a:lstStyle/>
          <a:p>
            <a:r>
              <a:rPr lang="cs-CZ" sz="2800" dirty="0" smtClean="0"/>
              <a:t>Urči poměr počtu chlapců k počtu dívek.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7544" y="2348880"/>
            <a:ext cx="4040188" cy="395128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sz="2000" b="1" dirty="0" smtClean="0"/>
              <a:t>celkem ……….. 500 žáků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chlapců ………. 300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dívek ………. 500 – 300 = 200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Poměr       chlapci : dívky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                   300 : 200</a:t>
            </a:r>
          </a:p>
          <a:p>
            <a:pPr marL="0" indent="0">
              <a:buNone/>
            </a:pPr>
            <a:r>
              <a:rPr lang="cs-CZ" sz="2000" i="1" dirty="0"/>
              <a:t> </a:t>
            </a:r>
            <a:r>
              <a:rPr lang="cs-CZ" sz="2000" i="1" dirty="0" smtClean="0"/>
              <a:t>                      (zkrátím jako zlomek)  </a:t>
            </a:r>
            <a:endParaRPr lang="cs-CZ" sz="2000" i="1" u="sng" dirty="0" smtClean="0"/>
          </a:p>
          <a:p>
            <a:pPr marL="0" indent="0">
              <a:buNone/>
            </a:pPr>
            <a:r>
              <a:rPr lang="cs-CZ" sz="2800" b="1" dirty="0" smtClean="0"/>
              <a:t>                    </a:t>
            </a:r>
            <a:r>
              <a:rPr lang="cs-CZ" sz="2800" b="1" u="sng" dirty="0" smtClean="0"/>
              <a:t>3 : 2    </a:t>
            </a:r>
            <a:endParaRPr lang="cs-CZ" sz="2800" b="1" u="sng" dirty="0"/>
          </a:p>
          <a:p>
            <a:pPr marL="0" indent="0">
              <a:buNone/>
            </a:pPr>
            <a:r>
              <a:rPr lang="cs-CZ" b="1" dirty="0" smtClean="0"/>
              <a:t>Poměr počtu chlapců k počtu dívek je 3 : 2.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Urči poměr počtu dívek k počtu všech žáků školy.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716016" y="2348880"/>
            <a:ext cx="4041775" cy="395128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sz="2000" b="1" dirty="0"/>
              <a:t>celkem ……….. 500 žáků</a:t>
            </a:r>
          </a:p>
          <a:p>
            <a:pPr marL="0" indent="0">
              <a:buNone/>
            </a:pPr>
            <a:r>
              <a:rPr lang="cs-CZ" sz="2000" b="1" dirty="0" smtClean="0"/>
              <a:t> </a:t>
            </a:r>
            <a:r>
              <a:rPr lang="cs-CZ" sz="2000" b="1" dirty="0"/>
              <a:t>chlapců ………. 300</a:t>
            </a:r>
          </a:p>
          <a:p>
            <a:pPr marL="0" indent="0">
              <a:buNone/>
            </a:pPr>
            <a:r>
              <a:rPr lang="cs-CZ" sz="2000" b="1" dirty="0" smtClean="0"/>
              <a:t> dívek </a:t>
            </a:r>
            <a:r>
              <a:rPr lang="cs-CZ" sz="2000" b="1" dirty="0"/>
              <a:t>………. 500 – 300 = </a:t>
            </a:r>
            <a:r>
              <a:rPr lang="cs-CZ" sz="2000" b="1" dirty="0" smtClean="0"/>
              <a:t>200  </a:t>
            </a:r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r>
              <a:rPr lang="cs-CZ" sz="2000" b="1" dirty="0" smtClean="0"/>
              <a:t>Poměr      dívky : všichni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               200 : 500  </a:t>
            </a:r>
          </a:p>
          <a:p>
            <a:pPr marL="0" indent="0">
              <a:buNone/>
            </a:pPr>
            <a:r>
              <a:rPr lang="cs-CZ" sz="2000" i="1" dirty="0"/>
              <a:t> </a:t>
            </a:r>
            <a:r>
              <a:rPr lang="cs-CZ" sz="2000" i="1" dirty="0" smtClean="0"/>
              <a:t>              (zkrátím jako zlomek)    </a:t>
            </a:r>
          </a:p>
          <a:p>
            <a:pPr marL="0" indent="0">
              <a:buNone/>
            </a:pPr>
            <a:r>
              <a:rPr lang="cs-CZ" sz="2000" b="1" dirty="0" smtClean="0"/>
              <a:t>                          </a:t>
            </a:r>
            <a:r>
              <a:rPr lang="cs-CZ" sz="2800" b="1" u="sng" dirty="0" smtClean="0"/>
              <a:t>2 : 5  </a:t>
            </a:r>
          </a:p>
          <a:p>
            <a:pPr marL="0" indent="0">
              <a:buNone/>
            </a:pPr>
            <a:r>
              <a:rPr lang="cs-CZ" b="1" dirty="0" smtClean="0"/>
              <a:t>Poměr počtu dívek  k počtu </a:t>
            </a:r>
          </a:p>
          <a:p>
            <a:pPr marL="0" indent="0">
              <a:buNone/>
            </a:pPr>
            <a:r>
              <a:rPr lang="cs-CZ" b="1" dirty="0" smtClean="0"/>
              <a:t>všech žáků je 2 : 5.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15751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POROVNEJ POSTUP U NÁSLEDUJÍCÍCH ÚLOH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85000" lnSpcReduction="10000"/>
          </a:bodyPr>
          <a:lstStyle/>
          <a:p>
            <a:r>
              <a:rPr lang="cs-CZ" sz="2000" dirty="0" smtClean="0"/>
              <a:t>Maminka rozdělila 48 bonbónů mezi Jana a Petra v poměru 3 : 5. Kolik dostal každý? 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2348880"/>
            <a:ext cx="4040188" cy="3951288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Jan        3 díly …….   x bonbónů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Petr       5 dílů ……    y bonbónů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u="sng" dirty="0"/>
              <a:t>celkem 8 dílů ……. 48 </a:t>
            </a:r>
            <a:r>
              <a:rPr lang="cs-CZ" u="sng" dirty="0" smtClean="0"/>
              <a:t>bonbónů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1 díl …… 48 : 8 = 6 bonbónů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Jan …….  6 . 3 = 18 bonbónů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Petr ……  6 . 5 = 30 bonbónů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Jan měl 18, Petr 30 bonbónů.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92500"/>
          </a:bodyPr>
          <a:lstStyle/>
          <a:p>
            <a:r>
              <a:rPr lang="cs-CZ" sz="1600" dirty="0" smtClean="0"/>
              <a:t>Dělníci pracovali  v poměru 7 : 3. První dostal odměnu 10 500 Kč. Kolik Kč dostali dohromady?</a:t>
            </a:r>
            <a:endParaRPr lang="cs-CZ" sz="1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6016" y="2348880"/>
            <a:ext cx="4041775" cy="3951288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1. dělník  7 dílů ……. 10 500 Kč  </a:t>
            </a:r>
          </a:p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dirty="0"/>
              <a:t>d</a:t>
            </a:r>
            <a:r>
              <a:rPr lang="cs-CZ" dirty="0" smtClean="0"/>
              <a:t>ělník  3 díly …….           x Kč</a:t>
            </a:r>
          </a:p>
          <a:p>
            <a:pPr marL="0" indent="0">
              <a:buNone/>
            </a:pPr>
            <a:r>
              <a:rPr lang="cs-CZ" u="sng" dirty="0" smtClean="0"/>
              <a:t>Celkem   10 dílů ……           y Kč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 díl …….. 10 500 : 7 = 1 500 Kč</a:t>
            </a:r>
          </a:p>
          <a:p>
            <a:pPr marL="0" indent="0">
              <a:buNone/>
            </a:pPr>
            <a:r>
              <a:rPr lang="cs-CZ" dirty="0" smtClean="0"/>
              <a:t>2. dělník … 1 500 . 3 = 4 500 Kč</a:t>
            </a:r>
          </a:p>
          <a:p>
            <a:pPr marL="0" indent="0">
              <a:buNone/>
            </a:pPr>
            <a:r>
              <a:rPr lang="cs-CZ" dirty="0" smtClean="0"/>
              <a:t>celkem … 1 500 . 10 = 15 000Kč</a:t>
            </a:r>
          </a:p>
          <a:p>
            <a:pPr marL="0" indent="0">
              <a:buNone/>
            </a:pPr>
            <a:r>
              <a:rPr lang="cs-CZ" sz="2000" i="1" dirty="0" smtClean="0"/>
              <a:t> (nebo 10 500 + 4 500) = 15 000 Kč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Dohromady dostali 15 000 Kč.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44850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Trojúhelník má úhly v poměru 3:3:4.</a:t>
            </a:r>
            <a:br>
              <a:rPr lang="cs-CZ" b="1" dirty="0" smtClean="0">
                <a:solidFill>
                  <a:schemeClr val="bg1"/>
                </a:solidFill>
              </a:rPr>
            </a:br>
            <a:r>
              <a:rPr lang="cs-CZ" b="1" dirty="0" smtClean="0">
                <a:solidFill>
                  <a:schemeClr val="bg1"/>
                </a:solidFill>
              </a:rPr>
              <a:t>Vypočítej jejich velikost.</a:t>
            </a:r>
            <a:endParaRPr lang="cs-CZ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7"/>
              <p:cNvSpPr>
                <a:spLocks noGrp="1"/>
              </p:cNvSpPr>
              <p:nvPr>
                <p:ph sz="half" idx="1"/>
              </p:nvPr>
            </p:nvSpPr>
            <p:spPr>
              <a:solidFill>
                <a:schemeClr val="accent2">
                  <a:lumMod val="20000"/>
                  <a:lumOff val="80000"/>
                </a:schemeClr>
              </a:solidFill>
            </p:spPr>
            <p:txBody>
              <a:bodyPr/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              </a:t>
                </a:r>
                <a:r>
                  <a:rPr lang="cs-CZ" sz="2000" dirty="0" smtClean="0"/>
                  <a:t>C</a:t>
                </a: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sz="1400" dirty="0" smtClean="0"/>
                  <a:t>        </a:t>
                </a:r>
                <a:r>
                  <a:rPr lang="cs-CZ" sz="2000" b="1" dirty="0" smtClean="0"/>
                  <a:t>A                                      B</a:t>
                </a:r>
              </a:p>
              <a:p>
                <a:pPr marL="0" indent="0">
                  <a:buNone/>
                </a:pPr>
                <a:r>
                  <a:rPr lang="cs-CZ" sz="2000" b="1" dirty="0"/>
                  <a:t> </a:t>
                </a:r>
                <a:r>
                  <a:rPr lang="cs-CZ" sz="2000" b="1" dirty="0" smtClean="0"/>
                  <a:t>      </a:t>
                </a:r>
              </a:p>
              <a:p>
                <a:pPr marL="0" indent="0">
                  <a:buNone/>
                </a:pPr>
                <a:r>
                  <a:rPr lang="cs-CZ" sz="4000" b="1" dirty="0" smtClean="0"/>
                  <a:t>    3 : 3 : 4</a:t>
                </a:r>
              </a:p>
              <a:p>
                <a:pPr marL="0" indent="0">
                  <a:buNone/>
                </a:pPr>
                <a:r>
                  <a:rPr lang="cs-CZ" sz="4000" dirty="0"/>
                  <a:t> </a:t>
                </a:r>
                <a:r>
                  <a:rPr lang="cs-CZ" sz="4000" dirty="0" smtClean="0"/>
                  <a:t>  </a:t>
                </a:r>
                <a14:m>
                  <m:oMath xmlns:m="http://schemas.openxmlformats.org/officeDocument/2006/math">
                    <m:r>
                      <a:rPr lang="cs-CZ" sz="3600" b="1" i="1" smtClean="0"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r>
                  <a:rPr lang="cs-CZ" sz="3600" b="1" dirty="0" smtClean="0"/>
                  <a:t> + </a:t>
                </a:r>
                <a14:m>
                  <m:oMath xmlns:m="http://schemas.openxmlformats.org/officeDocument/2006/math">
                    <m:r>
                      <a:rPr lang="cs-CZ" sz="3600" b="1" i="1" smtClean="0">
                        <a:latin typeface="Cambria Math"/>
                        <a:ea typeface="Cambria Math"/>
                      </a:rPr>
                      <m:t>𝜷</m:t>
                    </m:r>
                  </m:oMath>
                </a14:m>
                <a:r>
                  <a:rPr lang="cs-CZ" sz="3600" b="1" dirty="0" smtClean="0"/>
                  <a:t> + </a:t>
                </a:r>
                <a14:m>
                  <m:oMath xmlns:m="http://schemas.openxmlformats.org/officeDocument/2006/math">
                    <m:r>
                      <a:rPr lang="cs-CZ" sz="3600" b="1" i="1" smtClean="0">
                        <a:latin typeface="Cambria Math"/>
                        <a:ea typeface="Cambria Math"/>
                      </a:rPr>
                      <m:t>𝜸</m:t>
                    </m:r>
                  </m:oMath>
                </a14:m>
                <a:r>
                  <a:rPr lang="cs-CZ" sz="3600" b="1" dirty="0" smtClean="0"/>
                  <a:t> = 180</a:t>
                </a:r>
                <a14:m>
                  <m:oMath xmlns:m="http://schemas.openxmlformats.org/officeDocument/2006/math">
                    <m:r>
                      <a:rPr lang="cs-CZ" sz="3600" b="1" i="1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8"/>
              <p:cNvSpPr>
                <a:spLocks noGrp="1"/>
              </p:cNvSpPr>
              <p:nvPr>
                <p:ph sz="half" idx="2"/>
              </p:nvPr>
            </p:nvSpPr>
            <p:spPr>
              <a:solidFill>
                <a:schemeClr val="accent2">
                  <a:lumMod val="40000"/>
                  <a:lumOff val="60000"/>
                </a:schemeClr>
              </a:solidFill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 celkem    10 dílů ….. 180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endParaRPr lang="cs-CZ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 1 díl …. 180 : 10 = 18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1" i="1" u="sng" smtClean="0"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r>
                  <a:rPr lang="cs-CZ" b="1" u="sng" dirty="0" smtClean="0">
                    <a:ea typeface="Cambria Math"/>
                  </a:rPr>
                  <a:t> = 18 . 3 = 54</a:t>
                </a:r>
                <a14:m>
                  <m:oMath xmlns:m="http://schemas.openxmlformats.org/officeDocument/2006/math">
                    <m:r>
                      <a:rPr lang="cs-CZ" b="1" i="1" u="sng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endParaRPr lang="cs-CZ" b="1" u="sng" dirty="0" smtClean="0"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1" i="1" u="sng" smtClean="0">
                        <a:latin typeface="Cambria Math"/>
                        <a:ea typeface="Cambria Math"/>
                      </a:rPr>
                      <m:t>𝜷</m:t>
                    </m:r>
                  </m:oMath>
                </a14:m>
                <a:r>
                  <a:rPr lang="cs-CZ" b="1" u="sng" dirty="0" smtClean="0">
                    <a:ea typeface="Cambria Math"/>
                  </a:rPr>
                  <a:t> = 18 . 3 = 54</a:t>
                </a:r>
                <a14:m>
                  <m:oMath xmlns:m="http://schemas.openxmlformats.org/officeDocument/2006/math">
                    <m:r>
                      <a:rPr lang="cs-CZ" b="1" i="1" u="sng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endParaRPr lang="cs-CZ" b="1" i="1" u="sng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1" i="1" u="sng" smtClean="0">
                        <a:latin typeface="Cambria Math"/>
                        <a:ea typeface="Cambria Math"/>
                      </a:rPr>
                      <m:t>𝜸</m:t>
                    </m:r>
                  </m:oMath>
                </a14:m>
                <a:r>
                  <a:rPr lang="cs-CZ" b="1" u="sng" dirty="0" smtClean="0">
                    <a:ea typeface="Cambria Math"/>
                  </a:rPr>
                  <a:t> = 18 . 4 = 72</a:t>
                </a:r>
                <a14:m>
                  <m:oMath xmlns:m="http://schemas.openxmlformats.org/officeDocument/2006/math">
                    <m:r>
                      <a:rPr lang="cs-CZ" b="1" i="1" u="sng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endParaRPr lang="cs-CZ" b="1" u="sng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sz="2000" i="1" dirty="0" smtClean="0">
                    <a:ea typeface="Cambria Math"/>
                  </a:rPr>
                  <a:t>Jaký je to trojúhelník? (podle úhlů)</a:t>
                </a:r>
              </a:p>
              <a:p>
                <a:pPr marL="0" indent="0">
                  <a:buNone/>
                </a:pPr>
                <a:r>
                  <a:rPr lang="cs-CZ" sz="3200" b="1" dirty="0">
                    <a:ea typeface="Cambria Math"/>
                  </a:rPr>
                  <a:t> </a:t>
                </a:r>
                <a:r>
                  <a:rPr lang="cs-CZ" sz="3200" b="1" dirty="0" smtClean="0">
                    <a:ea typeface="Cambria Math"/>
                  </a:rPr>
                  <a:t>     </a:t>
                </a:r>
                <a:r>
                  <a:rPr lang="cs-CZ" sz="3200" b="1" u="sng" dirty="0" smtClean="0">
                    <a:ea typeface="Cambria Math"/>
                  </a:rPr>
                  <a:t>OSTROÚHLÝ</a:t>
                </a:r>
              </a:p>
              <a:p>
                <a:pPr marL="0" indent="0">
                  <a:buNone/>
                </a:pPr>
                <a:r>
                  <a:rPr lang="cs-CZ" sz="2000" i="1" dirty="0">
                    <a:ea typeface="Cambria Math"/>
                  </a:rPr>
                  <a:t>Jaký je to trojúhelník? (podle </a:t>
                </a:r>
                <a:r>
                  <a:rPr lang="cs-CZ" sz="2000" i="1" dirty="0" smtClean="0">
                    <a:ea typeface="Cambria Math"/>
                  </a:rPr>
                  <a:t>stran)</a:t>
                </a:r>
                <a:endParaRPr lang="cs-CZ" sz="2000" i="1" dirty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sz="2000" b="1" dirty="0" smtClean="0">
                    <a:ea typeface="Cambria Math"/>
                  </a:rPr>
                  <a:t>      </a:t>
                </a:r>
                <a:r>
                  <a:rPr lang="cs-CZ" sz="3200" b="1" u="sng" dirty="0" smtClean="0">
                    <a:ea typeface="Cambria Math"/>
                  </a:rPr>
                  <a:t>ROVNORAMENNÝ</a:t>
                </a:r>
                <a:endParaRPr lang="cs-CZ" sz="2000" b="1" dirty="0" smtClean="0">
                  <a:ea typeface="Cambria Math"/>
                </a:endParaRPr>
              </a:p>
              <a:p>
                <a:pPr marL="0" indent="0">
                  <a:buNone/>
                </a:pPr>
                <a:endParaRPr lang="cs-CZ" b="1" dirty="0"/>
              </a:p>
            </p:txBody>
          </p:sp>
        </mc:Choice>
        <mc:Fallback xmlns="">
          <p:sp>
            <p:nvSpPr>
              <p:cNvPr id="9" name="Zástupný symbol pro obsah 8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/>
                <a:stretch>
                  <a:fillRect l="-1662" t="-1213" b="-31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Rovnoramenný trojúhelník 9"/>
          <p:cNvSpPr/>
          <p:nvPr/>
        </p:nvSpPr>
        <p:spPr>
          <a:xfrm>
            <a:off x="921767" y="2564904"/>
            <a:ext cx="2300673" cy="1080120"/>
          </a:xfrm>
          <a:prstGeom prst="triangle">
            <a:avLst>
              <a:gd name="adj" fmla="val 50756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8856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50000"/>
            </a:schemeClr>
          </a:solidFill>
        </p:spPr>
        <p:txBody>
          <a:bodyPr>
            <a:noAutofit/>
          </a:bodyPr>
          <a:lstStyle/>
          <a:p>
            <a:r>
              <a:rPr lang="cs-CZ" sz="3600" b="1" smtClean="0">
                <a:solidFill>
                  <a:schemeClr val="bg1"/>
                </a:solidFill>
              </a:rPr>
              <a:t>Délky stran obdélníku jsou v poměru 5 : 4, šířka je 12 cm. Vypočítej obsah obdélníku.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      </a:t>
            </a:r>
            <a:r>
              <a:rPr lang="cs-CZ" sz="2400" b="1" u="sng" dirty="0" smtClean="0"/>
              <a:t>Počítej sám: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</a:t>
            </a:r>
            <a:r>
              <a:rPr lang="cs-CZ" sz="1600" dirty="0" smtClean="0"/>
              <a:t> </a:t>
            </a:r>
            <a:r>
              <a:rPr lang="cs-CZ" sz="2400" b="1" dirty="0" smtClean="0"/>
              <a:t>5 : 4</a:t>
            </a:r>
            <a:r>
              <a:rPr lang="cs-CZ" sz="2400" dirty="0" smtClean="0"/>
              <a:t>            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š = 12 cm    </a:t>
            </a:r>
          </a:p>
          <a:p>
            <a:pPr marL="0" indent="0">
              <a:buNone/>
            </a:pPr>
            <a:r>
              <a:rPr lang="cs-CZ" sz="2400" dirty="0" smtClean="0"/>
              <a:t>     </a:t>
            </a:r>
          </a:p>
          <a:p>
            <a:pPr marL="0" indent="0">
              <a:buNone/>
            </a:pPr>
            <a:r>
              <a:rPr lang="cs-CZ" sz="2400" dirty="0" smtClean="0"/>
              <a:t>         d = ? cm </a:t>
            </a:r>
          </a:p>
          <a:p>
            <a:pPr marL="0" indent="0">
              <a:buNone/>
            </a:pPr>
            <a:r>
              <a:rPr lang="cs-CZ" sz="2400" b="1" u="sng" dirty="0" smtClean="0"/>
              <a:t>Správná odpověď je</a:t>
            </a:r>
            <a:r>
              <a:rPr lang="cs-CZ" sz="2400" b="1" u="sng" dirty="0" smtClean="0"/>
              <a:t>:</a:t>
            </a:r>
            <a:endParaRPr lang="cs-CZ" sz="2400" b="1" u="sng" dirty="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44008" y="1628800"/>
            <a:ext cx="4038600" cy="4525963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u="sng" dirty="0" smtClean="0"/>
              <a:t>Řešení:</a:t>
            </a:r>
          </a:p>
          <a:p>
            <a:pPr marL="0" indent="0">
              <a:buNone/>
            </a:pPr>
            <a:r>
              <a:rPr lang="cs-CZ" b="1" dirty="0" smtClean="0"/>
              <a:t>Šířka</a:t>
            </a:r>
            <a:r>
              <a:rPr lang="cs-CZ" dirty="0" smtClean="0"/>
              <a:t>    4 díly …… </a:t>
            </a:r>
            <a:r>
              <a:rPr lang="cs-CZ" b="1" dirty="0" smtClean="0"/>
              <a:t>12 cm</a:t>
            </a:r>
          </a:p>
          <a:p>
            <a:pPr marL="0" indent="0">
              <a:buNone/>
            </a:pPr>
            <a:r>
              <a:rPr lang="cs-CZ" dirty="0" smtClean="0"/>
              <a:t>1 díl ….. 12 : 4 = 3 cm</a:t>
            </a:r>
          </a:p>
          <a:p>
            <a:pPr marL="0" indent="0">
              <a:buNone/>
            </a:pPr>
            <a:r>
              <a:rPr lang="cs-CZ" b="1" dirty="0" smtClean="0"/>
              <a:t>Délka</a:t>
            </a:r>
            <a:r>
              <a:rPr lang="cs-CZ" dirty="0" smtClean="0"/>
              <a:t> 5 dílů….5 . 3 =</a:t>
            </a:r>
            <a:r>
              <a:rPr lang="cs-CZ" b="1" dirty="0" smtClean="0"/>
              <a:t>15cm</a:t>
            </a:r>
          </a:p>
          <a:p>
            <a:pPr marL="0" indent="0">
              <a:buNone/>
            </a:pPr>
            <a:r>
              <a:rPr lang="cs-CZ" dirty="0" smtClean="0"/>
              <a:t>Vzorec : S = a . b</a:t>
            </a:r>
          </a:p>
          <a:p>
            <a:pPr marL="0" indent="0">
              <a:buNone/>
            </a:pPr>
            <a:r>
              <a:rPr lang="cs-CZ" b="1" dirty="0" smtClean="0"/>
              <a:t>        </a:t>
            </a:r>
            <a:r>
              <a:rPr lang="cs-CZ" b="1" u="sng" dirty="0" smtClean="0"/>
              <a:t>S</a:t>
            </a:r>
            <a:r>
              <a:rPr lang="cs-CZ" b="1" dirty="0" smtClean="0"/>
              <a:t> = 12 . 15 = </a:t>
            </a:r>
            <a:r>
              <a:rPr lang="cs-CZ" b="1" u="sng" dirty="0" smtClean="0"/>
              <a:t>180 cm</a:t>
            </a:r>
            <a:r>
              <a:rPr lang="cs-CZ" b="1" u="sng" baseline="30000" dirty="0" smtClean="0"/>
              <a:t>2</a:t>
            </a:r>
          </a:p>
          <a:p>
            <a:pPr marL="0" indent="0">
              <a:buNone/>
            </a:pPr>
            <a:endParaRPr lang="cs-CZ" b="1" u="sng" dirty="0" smtClean="0"/>
          </a:p>
          <a:p>
            <a:pPr marL="0" indent="0">
              <a:buNone/>
            </a:pPr>
            <a:r>
              <a:rPr lang="cs-CZ" sz="2400" b="1" dirty="0" smtClean="0"/>
              <a:t>Obsah obdélníku je 180 cm</a:t>
            </a:r>
            <a:r>
              <a:rPr lang="cs-CZ" sz="2400" b="1" baseline="30000" dirty="0" smtClean="0"/>
              <a:t>2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610072" y="2420888"/>
            <a:ext cx="1894182" cy="100811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93067" y="4337383"/>
            <a:ext cx="1728192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400" b="1" dirty="0">
                <a:solidFill>
                  <a:prstClr val="black"/>
                </a:solidFill>
              </a:rPr>
              <a:t>180 cm</a:t>
            </a:r>
            <a:r>
              <a:rPr lang="cs-CZ" sz="2400" b="1" baseline="30000" dirty="0">
                <a:solidFill>
                  <a:prstClr val="black"/>
                </a:solidFill>
              </a:rPr>
              <a:t>2</a:t>
            </a:r>
          </a:p>
        </p:txBody>
      </p:sp>
      <p:sp>
        <p:nvSpPr>
          <p:cNvPr id="8" name="Obdélník 7"/>
          <p:cNvSpPr/>
          <p:nvPr/>
        </p:nvSpPr>
        <p:spPr>
          <a:xfrm>
            <a:off x="1625182" y="4872406"/>
            <a:ext cx="1849693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400" b="1" dirty="0">
                <a:solidFill>
                  <a:prstClr val="black"/>
                </a:solidFill>
              </a:rPr>
              <a:t>210,4 cm</a:t>
            </a:r>
            <a:r>
              <a:rPr lang="cs-CZ" sz="2400" b="1" baseline="30000" dirty="0">
                <a:solidFill>
                  <a:prstClr val="black"/>
                </a:solidFill>
              </a:rPr>
              <a:t>2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4818" y="5458477"/>
            <a:ext cx="1728192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400" b="1" dirty="0">
                <a:solidFill>
                  <a:prstClr val="black"/>
                </a:solidFill>
              </a:rPr>
              <a:t>165 cm</a:t>
            </a:r>
            <a:r>
              <a:rPr lang="cs-CZ" sz="2400" b="1" baseline="30000" dirty="0">
                <a:solidFill>
                  <a:prstClr val="black"/>
                </a:solidFill>
              </a:rPr>
              <a:t>2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75485" y="6093296"/>
            <a:ext cx="2010477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400" b="1" dirty="0">
                <a:solidFill>
                  <a:prstClr val="black"/>
                </a:solidFill>
              </a:rPr>
              <a:t>115,2 cm</a:t>
            </a:r>
            <a:r>
              <a:rPr lang="cs-CZ" sz="2400" b="1" baseline="30000" dirty="0">
                <a:solidFill>
                  <a:prstClr val="black"/>
                </a:solidFill>
              </a:rPr>
              <a:t>2</a:t>
            </a:r>
            <a:endParaRPr lang="cs-CZ" sz="24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8691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1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10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529</Words>
  <Application>Microsoft Office PowerPoint</Application>
  <PresentationFormat>Předvádění na obrazovce (4:3)</PresentationFormat>
  <Paragraphs>97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Prezentace</vt:lpstr>
      <vt:lpstr>Prezentace aplikace PowerPoint</vt:lpstr>
      <vt:lpstr>POMĚR</vt:lpstr>
      <vt:lpstr>Ve škole je 500 žáků, chlapců je 300. </vt:lpstr>
      <vt:lpstr>POROVNEJ POSTUP U NÁSLEDUJÍCÍCH ÚLOH</vt:lpstr>
      <vt:lpstr>Trojúhelník má úhly v poměru 3:3:4. Vypočítej jejich velikost.</vt:lpstr>
      <vt:lpstr>Délky stran obdélníku jsou v poměru 5 : 4, šířka je 12 cm. Vypočítej obsah obdélníku.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POMĚR, MĚŘÍTKO MAPY</dc:title>
  <dc:creator>OEM</dc:creator>
  <cp:lastModifiedBy>OEM</cp:lastModifiedBy>
  <cp:revision>24</cp:revision>
  <dcterms:created xsi:type="dcterms:W3CDTF">2011-07-09T12:01:43Z</dcterms:created>
  <dcterms:modified xsi:type="dcterms:W3CDTF">2011-09-02T15:19:31Z</dcterms:modified>
</cp:coreProperties>
</file>