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64" r:id="rId3"/>
    <p:sldId id="256" r:id="rId4"/>
    <p:sldId id="260" r:id="rId5"/>
    <p:sldId id="257" r:id="rId6"/>
    <p:sldId id="258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763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77" d="100"/>
          <a:sy n="77" d="100"/>
        </p:scale>
        <p:origin x="-117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8753982-9F06-4020-91A5-930BE026F39A}" type="datetimeFigureOut">
              <a:rPr lang="cs-CZ" smtClean="0"/>
              <a:pPr/>
              <a:t>5.12.2011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2DB1693-A2E2-413B-B9B0-43B07B06E3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215133"/>
            <a:ext cx="5962530" cy="37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AUTOR: Mgr. Miroslava Šerá  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DATUM VYTVOŘENÍ : září 2011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VY_32_INOVACE_02_FYZIKA_6._ROČNÍK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VZDĚLÁVACÍ  OBLAST: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Člověk a příroda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TÉMA: Vlastnosti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látek – opakování teorie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ČÍSLO PROJEKTU: CZ.1.07/1.4.00/21.1427 </a:t>
            </a:r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6255488" cy="432048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Anotace: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620688"/>
            <a:ext cx="8280920" cy="5976664"/>
          </a:xfrm>
        </p:spPr>
        <p:txBody>
          <a:bodyPr>
            <a:normAutofit fontScale="92500" lnSpcReduction="10000"/>
          </a:bodyPr>
          <a:lstStyle/>
          <a:p>
            <a:pPr marL="457200" indent="-457200" algn="l"/>
            <a:r>
              <a:rPr lang="cs-CZ" sz="1900" b="1" dirty="0" smtClean="0"/>
              <a:t>Určeno žákům 6. ročníku</a:t>
            </a:r>
          </a:p>
          <a:p>
            <a:pPr marL="457200" indent="-457200" algn="l"/>
            <a:r>
              <a:rPr lang="cs-CZ" sz="1900" b="1" dirty="0" smtClean="0"/>
              <a:t>Opakování – Vlastnosti látek</a:t>
            </a:r>
          </a:p>
          <a:p>
            <a:pPr marL="457200" indent="-457200" algn="l"/>
            <a:r>
              <a:rPr lang="cs-CZ" sz="1900" b="1" dirty="0" smtClean="0"/>
              <a:t>4 </a:t>
            </a:r>
            <a:r>
              <a:rPr lang="cs-CZ" sz="1900" b="1" smtClean="0"/>
              <a:t>opakovací snímky</a:t>
            </a:r>
            <a:endParaRPr lang="cs-CZ" sz="1900" b="1" dirty="0" smtClean="0"/>
          </a:p>
          <a:p>
            <a:pPr marL="457200" indent="-457200" algn="l"/>
            <a:endParaRPr lang="cs-CZ" sz="1900" b="1" dirty="0" smtClean="0"/>
          </a:p>
          <a:p>
            <a:pPr marL="457200" indent="-457200" algn="l"/>
            <a:r>
              <a:rPr lang="cs-CZ" sz="1600" dirty="0" smtClean="0"/>
              <a:t>1. snímek – Obsah</a:t>
            </a:r>
          </a:p>
          <a:p>
            <a:pPr marL="457200" indent="-457200" algn="l"/>
            <a:endParaRPr lang="cs-CZ" sz="1600" dirty="0" smtClean="0"/>
          </a:p>
          <a:p>
            <a:pPr marL="457200" indent="-457200" algn="l"/>
            <a:r>
              <a:rPr lang="cs-CZ" sz="1600" dirty="0" smtClean="0"/>
              <a:t>2. snímek – žáci po spuštění snímku spatří obrázek s pružinou</a:t>
            </a:r>
          </a:p>
          <a:p>
            <a:pPr marL="457200" indent="-457200" algn="l"/>
            <a:r>
              <a:rPr lang="cs-CZ" sz="1600" dirty="0" smtClean="0"/>
              <a:t>               - kliknutím se žákovi zobrazí  jedna vlastnost pevné látky</a:t>
            </a:r>
          </a:p>
          <a:p>
            <a:pPr marL="457200" indent="-457200" algn="l"/>
            <a:r>
              <a:rPr lang="cs-CZ" sz="1600" dirty="0" smtClean="0"/>
              <a:t>               - dalším kliknutím se zobrazí obrázek a druhá vlastnost pevné látky atd. </a:t>
            </a:r>
          </a:p>
          <a:p>
            <a:pPr marL="457200" indent="-457200" algn="l"/>
            <a:r>
              <a:rPr lang="cs-CZ" sz="1600" dirty="0" smtClean="0"/>
              <a:t>               - na konci snímku se kliknutím ukážou dva obrázky  </a:t>
            </a:r>
          </a:p>
          <a:p>
            <a:pPr marL="457200" indent="-457200" algn="l"/>
            <a:r>
              <a:rPr lang="cs-CZ" sz="1600" dirty="0" smtClean="0"/>
              <a:t>                </a:t>
            </a:r>
          </a:p>
          <a:p>
            <a:pPr marL="457200" indent="-457200" algn="l"/>
            <a:r>
              <a:rPr lang="cs-CZ" sz="1600" dirty="0" smtClean="0"/>
              <a:t>3. snímek – po spuštění snímku se žákům zobrazí název – vlastnosti kapalin a následně    </a:t>
            </a:r>
          </a:p>
          <a:p>
            <a:pPr marL="457200" indent="-457200" algn="l"/>
            <a:r>
              <a:rPr lang="cs-CZ" sz="1600" dirty="0" smtClean="0"/>
              <a:t>                 obrázek</a:t>
            </a:r>
          </a:p>
          <a:p>
            <a:pPr marL="457200" indent="-457200" algn="l"/>
            <a:r>
              <a:rPr lang="cs-CZ" sz="1600" dirty="0" smtClean="0"/>
              <a:t>                -  žáci po kliknutí myší spatří vlastnost kapalin</a:t>
            </a:r>
          </a:p>
          <a:p>
            <a:pPr marL="457200" indent="-457200" algn="l"/>
            <a:r>
              <a:rPr lang="cs-CZ" sz="1600" dirty="0" smtClean="0"/>
              <a:t>                -  dalším kliknutím se zobrazí další vlastnost kapalin atd.</a:t>
            </a:r>
          </a:p>
          <a:p>
            <a:pPr marL="457200" indent="-457200" algn="l"/>
            <a:r>
              <a:rPr lang="cs-CZ" sz="1600" dirty="0" smtClean="0"/>
              <a:t>                </a:t>
            </a:r>
          </a:p>
          <a:p>
            <a:pPr marL="457200" indent="-457200" algn="l"/>
            <a:r>
              <a:rPr lang="cs-CZ" sz="1600" dirty="0" smtClean="0"/>
              <a:t>4. snímek –  snímek automaticky ukáže tři obrázky a dále každým kliknutím jednotlivé </a:t>
            </a:r>
          </a:p>
          <a:p>
            <a:pPr marL="457200" indent="-457200" algn="l"/>
            <a:r>
              <a:rPr lang="cs-CZ" sz="1600" dirty="0" smtClean="0"/>
              <a:t>                   vlastnosti plynů</a:t>
            </a:r>
          </a:p>
          <a:p>
            <a:pPr marL="457200" indent="-457200" algn="l"/>
            <a:r>
              <a:rPr lang="cs-CZ" sz="1600" dirty="0" smtClean="0"/>
              <a:t>                - kliknutím myší se zobrazí text a dalším kliknutím poslední obrázek tohoto </a:t>
            </a:r>
          </a:p>
          <a:p>
            <a:pPr marL="457200" indent="-457200" algn="l"/>
            <a:r>
              <a:rPr lang="cs-CZ" sz="1600" dirty="0" smtClean="0"/>
              <a:t>                  snímku</a:t>
            </a:r>
          </a:p>
          <a:p>
            <a:pPr marL="457200" indent="-457200" algn="l"/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4414" y="571481"/>
            <a:ext cx="7715304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Vlastnosti pevných, kapalných a plynných látek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31840" y="2564904"/>
            <a:ext cx="5029208" cy="3643338"/>
          </a:xfrm>
        </p:spPr>
        <p:txBody>
          <a:bodyPr/>
          <a:lstStyle/>
          <a:p>
            <a:pPr algn="l"/>
            <a:r>
              <a:rPr lang="cs-CZ" sz="3200" dirty="0" smtClean="0">
                <a:solidFill>
                  <a:schemeClr val="bg1"/>
                </a:solidFill>
              </a:rPr>
              <a:t>Vlastnosti pevných látek</a:t>
            </a:r>
          </a:p>
          <a:p>
            <a:pPr algn="l"/>
            <a:endParaRPr lang="cs-CZ" sz="3200" dirty="0" smtClean="0">
              <a:solidFill>
                <a:schemeClr val="bg1"/>
              </a:solidFill>
            </a:endParaRPr>
          </a:p>
          <a:p>
            <a:pPr algn="l"/>
            <a:r>
              <a:rPr lang="cs-CZ" sz="3200" dirty="0" smtClean="0">
                <a:solidFill>
                  <a:schemeClr val="bg1"/>
                </a:solidFill>
              </a:rPr>
              <a:t>Vlastnosti kapalných látek</a:t>
            </a:r>
          </a:p>
          <a:p>
            <a:pPr algn="l"/>
            <a:endParaRPr lang="cs-CZ" sz="3200" dirty="0" smtClean="0">
              <a:solidFill>
                <a:schemeClr val="bg1"/>
              </a:solidFill>
            </a:endParaRPr>
          </a:p>
          <a:p>
            <a:pPr algn="l"/>
            <a:r>
              <a:rPr lang="cs-CZ" sz="3200" dirty="0" smtClean="0">
                <a:solidFill>
                  <a:schemeClr val="bg1"/>
                </a:solidFill>
              </a:rPr>
              <a:t>Vlastnosti plynných látek</a:t>
            </a:r>
          </a:p>
          <a:p>
            <a:pPr algn="l"/>
            <a:endParaRPr lang="cs-CZ" dirty="0" smtClean="0">
              <a:solidFill>
                <a:schemeClr val="bg1"/>
              </a:solidFill>
            </a:endParaRPr>
          </a:p>
          <a:p>
            <a:pPr algn="l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768" y="0"/>
            <a:ext cx="2000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rgbClr val="00B0F0"/>
                </a:solidFill>
              </a:rPr>
              <a:t>TĚLESA  A  LÁTKY</a:t>
            </a:r>
            <a:endParaRPr lang="cs-CZ" dirty="0" smtClean="0">
              <a:solidFill>
                <a:srgbClr val="00B0F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792" y="571480"/>
            <a:ext cx="6444208" cy="571504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VLASTNOSTI  PEVNÝCH </a:t>
            </a:r>
          </a:p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 LÁTEK</a:t>
            </a:r>
            <a:endParaRPr lang="cs-CZ" sz="3200" dirty="0" smtClean="0">
              <a:solidFill>
                <a:schemeClr val="tx1"/>
              </a:solidFill>
            </a:endParaRPr>
          </a:p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jsou pružná - pravítko, pružina, houba ...</a:t>
            </a:r>
          </a:p>
          <a:p>
            <a:pPr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jsou křehká – křída, sklenice, brýle....</a:t>
            </a:r>
          </a:p>
          <a:p>
            <a:pPr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jsou tvárná – modelína, hliníkový  drátek,    </a:t>
            </a:r>
          </a:p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                      žvýkačka  ......</a:t>
            </a:r>
          </a:p>
          <a:p>
            <a:pPr algn="l"/>
            <a:endParaRPr lang="cs-CZ" sz="2400" dirty="0" smtClean="0">
              <a:solidFill>
                <a:schemeClr val="bg1"/>
              </a:solidFill>
            </a:endParaRPr>
          </a:p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Pevná tělesa </a:t>
            </a:r>
            <a:r>
              <a:rPr lang="cs-CZ" sz="2400" b="1" u="sng" dirty="0" smtClean="0">
                <a:solidFill>
                  <a:schemeClr val="bg1"/>
                </a:solidFill>
              </a:rPr>
              <a:t>nemění</a:t>
            </a:r>
            <a:r>
              <a:rPr lang="cs-CZ" sz="2400" dirty="0" smtClean="0">
                <a:solidFill>
                  <a:schemeClr val="bg1"/>
                </a:solidFill>
              </a:rPr>
              <a:t> snadno </a:t>
            </a:r>
            <a:r>
              <a:rPr lang="cs-CZ" sz="2400" b="1" u="sng" dirty="0" smtClean="0">
                <a:solidFill>
                  <a:schemeClr val="bg1"/>
                </a:solidFill>
              </a:rPr>
              <a:t>svůj tvar </a:t>
            </a:r>
            <a:r>
              <a:rPr lang="cs-CZ" sz="2400" dirty="0" smtClean="0">
                <a:solidFill>
                  <a:schemeClr val="bg1"/>
                </a:solidFill>
              </a:rPr>
              <a:t>a jsou </a:t>
            </a:r>
            <a:r>
              <a:rPr lang="cs-CZ" sz="2400" u="sng" dirty="0" smtClean="0">
                <a:solidFill>
                  <a:schemeClr val="bg1"/>
                </a:solidFill>
              </a:rPr>
              <a:t>různě tvrdá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pic>
        <p:nvPicPr>
          <p:cNvPr id="8" name="Picture 7" descr="drevo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5301208"/>
            <a:ext cx="1390650" cy="1123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72330" y="1"/>
            <a:ext cx="20716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TĚLESA  A  LÁTKY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869160"/>
            <a:ext cx="1800225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204864"/>
            <a:ext cx="1440160" cy="20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869160"/>
            <a:ext cx="1317839" cy="1753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76672"/>
            <a:ext cx="2119243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823898"/>
          </a:xfrm>
        </p:spPr>
        <p:txBody>
          <a:bodyPr/>
          <a:lstStyle/>
          <a:p>
            <a:pPr algn="ctr"/>
            <a:r>
              <a:rPr lang="cs-CZ" sz="2200" b="0" dirty="0" smtClean="0">
                <a:solidFill>
                  <a:srgbClr val="FF0000"/>
                </a:solidFill>
              </a:rPr>
              <a:t>  </a:t>
            </a:r>
            <a:r>
              <a:rPr lang="cs-CZ" sz="3200" dirty="0" smtClean="0">
                <a:solidFill>
                  <a:srgbClr val="FFFF00"/>
                </a:solidFill>
              </a:rPr>
              <a:t>Vlastnosti  kapalných látek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1800" y="1643050"/>
            <a:ext cx="6372200" cy="4857784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nestlačitelné</a:t>
            </a:r>
          </a:p>
          <a:p>
            <a:pPr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mají vždy vodorovnou hladinu - libela</a:t>
            </a:r>
          </a:p>
          <a:p>
            <a:pPr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tekuté (přelévání)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bg1"/>
                </a:solidFill>
              </a:rPr>
              <a:t>KAPALINY velmi snadno </a:t>
            </a:r>
            <a:r>
              <a:rPr lang="cs-CZ" sz="2400" b="1" u="sng" dirty="0" smtClean="0">
                <a:solidFill>
                  <a:schemeClr val="bg1"/>
                </a:solidFill>
              </a:rPr>
              <a:t>mění svůj tvar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58016" y="0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TĚLESA  A  LÁTKY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869160"/>
            <a:ext cx="1835696" cy="1223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09390"/>
            <a:ext cx="2009151" cy="4161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149080"/>
            <a:ext cx="2332856" cy="23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491880" y="908720"/>
            <a:ext cx="5105400" cy="609584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Vlastnosti plynných látek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915816" y="2000240"/>
            <a:ext cx="5976664" cy="4071966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rozpínavé</a:t>
            </a:r>
          </a:p>
          <a:p>
            <a:pPr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stlačitelné</a:t>
            </a:r>
          </a:p>
          <a:p>
            <a:pPr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bg1"/>
                </a:solidFill>
              </a:rPr>
              <a:t> tekuté (přelévání)</a:t>
            </a: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sz="3200" b="1" u="sng" dirty="0" smtClean="0">
                <a:solidFill>
                  <a:srgbClr val="FFCC00"/>
                </a:solidFill>
              </a:rPr>
              <a:t>!!!!! Pozor na bezpečnost !!!!</a:t>
            </a:r>
          </a:p>
          <a:p>
            <a:pPr algn="l"/>
            <a:r>
              <a:rPr lang="cs-CZ" b="1" dirty="0" smtClean="0">
                <a:solidFill>
                  <a:schemeClr val="bg1"/>
                </a:solidFill>
              </a:rPr>
              <a:t>Nebezpečné plyny jsou neviditelné a bez zápachu (např. zemní plyn).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72330" y="0"/>
            <a:ext cx="20716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TĚLESA  A  LÁTKY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196821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215011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844824"/>
            <a:ext cx="1800200" cy="1838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686585"/>
            <a:ext cx="1620391" cy="1996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chemeClr val="tx1"/>
                </a:solidFill>
              </a:rPr>
              <a:t>Zdroje:</a:t>
            </a:r>
            <a:endParaRPr lang="cs-CZ" sz="1400" b="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7560840" cy="108012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1900" dirty="0" smtClean="0"/>
              <a:t>KOLÁŘOVÁ, Doc. RNDr.Růžena; BOHUNĚK, CSc. PaedDr Jiří . </a:t>
            </a:r>
            <a:r>
              <a:rPr lang="cs-CZ" sz="1900" i="1" dirty="0" smtClean="0"/>
              <a:t>Fyzika pro 6.ročník Základní školy. Tiskárny Havlíčkův Brod : Prometheus, 2003. 159 s.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100" dirty="0" smtClean="0"/>
              <a:t>Ilustrace: www.office.microsoft.com</a:t>
            </a:r>
            <a:endParaRPr lang="cs-CZ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969</TotalTime>
  <Words>347</Words>
  <Application>Microsoft Office PowerPoint</Application>
  <PresentationFormat>On-screen Show (4:3)</PresentationFormat>
  <Paragraphs>74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Slide 1</vt:lpstr>
      <vt:lpstr>Anotace:</vt:lpstr>
      <vt:lpstr>Vlastnosti pevných, kapalných a plynných látek</vt:lpstr>
      <vt:lpstr>Slide 4</vt:lpstr>
      <vt:lpstr>  Vlastnosti  kapalných látek</vt:lpstr>
      <vt:lpstr>Vlastnosti plynných látek</vt:lpstr>
      <vt:lpstr>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Vlastnosti pevných, kapalných a plynných látek</dc:title>
  <dc:creator>Mirka</dc:creator>
  <cp:lastModifiedBy>kb1</cp:lastModifiedBy>
  <cp:revision>74</cp:revision>
  <dcterms:created xsi:type="dcterms:W3CDTF">2011-06-01T10:52:59Z</dcterms:created>
  <dcterms:modified xsi:type="dcterms:W3CDTF">2011-12-05T10:04:20Z</dcterms:modified>
</cp:coreProperties>
</file>