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63" r:id="rId4"/>
    <p:sldId id="257" r:id="rId5"/>
    <p:sldId id="258" r:id="rId6"/>
    <p:sldId id="259" r:id="rId7"/>
    <p:sldId id="264" r:id="rId8"/>
    <p:sldId id="260" r:id="rId9"/>
    <p:sldId id="266" r:id="rId10"/>
    <p:sldId id="267" r:id="rId11"/>
    <p:sldId id="261" r:id="rId12"/>
    <p:sldId id="262" r:id="rId13"/>
    <p:sldId id="268" r:id="rId14"/>
    <p:sldId id="270" r:id="rId15"/>
    <p:sldId id="269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D2F797"/>
    <a:srgbClr val="EE2C56"/>
    <a:srgbClr val="8EC4E6"/>
    <a:srgbClr val="89EEF3"/>
    <a:srgbClr val="4595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791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601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284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984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33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704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786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912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332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0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256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79000">
              <a:schemeClr val="bg2"/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C43E4-67CA-4A0A-A791-EE27CD947A3E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3C128-019C-4106-BD51-44B1C1349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592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gi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49275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VY_32_INOVACE_29_Úvod do vyučování dějepisu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Řehořková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Jarmila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45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7772400" cy="1470025"/>
          </a:xfrm>
          <a:ln w="38100">
            <a:solidFill>
              <a:srgbClr val="D2F797"/>
            </a:solidFill>
          </a:ln>
        </p:spPr>
        <p:style>
          <a:lnRef idx="1">
            <a:schemeClr val="accent1"/>
          </a:lnRef>
          <a:fillRef idx="1003">
            <a:schemeClr val="lt2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Úvod do vyučování</a:t>
            </a:r>
            <a:br>
              <a:rPr lang="cs-CZ" dirty="0" smtClean="0"/>
            </a:br>
            <a:r>
              <a:rPr lang="cs-CZ" dirty="0" smtClean="0"/>
              <a:t>dějepisu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9451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311287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err="1" smtClean="0"/>
              <a:t>Historia</a:t>
            </a:r>
            <a:r>
              <a:rPr lang="cs-CZ" sz="1100" dirty="0" smtClean="0"/>
              <a:t> magistra </a:t>
            </a:r>
            <a:r>
              <a:rPr lang="cs-CZ" sz="1100" dirty="0" err="1" smtClean="0"/>
              <a:t>vítae</a:t>
            </a:r>
            <a:endParaRPr lang="cs-CZ" sz="1100" dirty="0"/>
          </a:p>
        </p:txBody>
      </p:sp>
      <p:sp>
        <p:nvSpPr>
          <p:cNvPr id="4" name="Vodorovný svitek 3"/>
          <p:cNvSpPr/>
          <p:nvPr/>
        </p:nvSpPr>
        <p:spPr>
          <a:xfrm rot="5400000">
            <a:off x="827584" y="-276876"/>
            <a:ext cx="6192688" cy="7200800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4777" y="2118926"/>
            <a:ext cx="48983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cript MT Bold" pitchFamily="66" charset="0"/>
              </a:rPr>
              <a:t>Historia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cript MT Bold" pitchFamily="66" charset="0"/>
              </a:rPr>
              <a:t> magistra vitae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cript MT Bold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4020099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cript MT Bold" pitchFamily="66" charset="0"/>
              </a:rPr>
              <a:t>Historie = učitelka života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cript MT Bold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186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690" y="2365164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Historie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4690" y="3212974"/>
            <a:ext cx="1614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Dějepis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15" y="4221088"/>
            <a:ext cx="18584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Historik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157192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Dějiny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42655" y="2333233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Zkoumá a popisuje dějiny lidstva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42655" y="3089864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Školní předmět, který se zabývá dějinami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25685" y="428264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Vědec, zkoumající dějiny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5523" y="5135487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minulostí lidstva</a:t>
            </a:r>
            <a:endParaRPr lang="cs-CZ" sz="2400" dirty="0"/>
          </a:p>
        </p:txBody>
      </p:sp>
      <p:sp>
        <p:nvSpPr>
          <p:cNvPr id="13" name="Šipka doprava 12"/>
          <p:cNvSpPr/>
          <p:nvPr/>
        </p:nvSpPr>
        <p:spPr>
          <a:xfrm>
            <a:off x="2444077" y="2468143"/>
            <a:ext cx="1182081" cy="346248"/>
          </a:xfrm>
          <a:prstGeom prst="righ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065709" y="3324447"/>
            <a:ext cx="1440160" cy="361832"/>
          </a:xfrm>
          <a:prstGeom prst="righ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2294855" y="4367281"/>
            <a:ext cx="1182081" cy="292388"/>
          </a:xfrm>
          <a:prstGeom prst="righ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2444077" y="5291985"/>
            <a:ext cx="1182081" cy="315187"/>
          </a:xfrm>
          <a:prstGeom prst="righ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035117" y="328300"/>
            <a:ext cx="5469025" cy="58477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Pokus se vysvětlit tyto pojmy.</a:t>
            </a:r>
            <a:endParaRPr lang="cs-CZ" sz="3200" dirty="0"/>
          </a:p>
        </p:txBody>
      </p:sp>
      <p:pic>
        <p:nvPicPr>
          <p:cNvPr id="1028" name="Picture 4" descr="C:\Users\OEM\AppData\Local\Microsoft\Windows\Temporary Internet Files\Content.IE5\0NLCKSJM\MM90030336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410" y="692696"/>
            <a:ext cx="1253092" cy="119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727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Proč se učíme dějepis?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Hledat příčiny událostí</a:t>
            </a:r>
          </a:p>
          <a:p>
            <a:r>
              <a:rPr lang="cs-CZ" dirty="0" smtClean="0"/>
              <a:t>Chápat následky a uvádět do souvislostí</a:t>
            </a:r>
          </a:p>
          <a:p>
            <a:r>
              <a:rPr lang="cs-CZ" dirty="0" smtClean="0"/>
              <a:t>Hledat příčiny problémů a konfliktů současného světa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Naučíte se vážit si předků?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2168" y="5445224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Napadají tě další důvody?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OEM\AppData\Local\Microsoft\Windows\Temporary Internet Files\Content.IE5\B4A6B7Q4\MC900024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17032"/>
            <a:ext cx="1570025" cy="135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661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2393" y="332656"/>
            <a:ext cx="4968417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Kde získáš informace?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051556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</a:t>
            </a:r>
            <a:r>
              <a:rPr lang="cs-CZ" sz="2400" dirty="0"/>
              <a:t>i</a:t>
            </a:r>
            <a:r>
              <a:rPr lang="cs-CZ" sz="2400" dirty="0" smtClean="0"/>
              <a:t>nternet          encyklopedie                      odborná kniha</a:t>
            </a:r>
            <a:endParaRPr lang="cs-CZ" sz="24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187624" y="1123003"/>
            <a:ext cx="1296144" cy="64981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627784" y="1123003"/>
            <a:ext cx="756084" cy="793829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699792" y="1123003"/>
            <a:ext cx="3096344" cy="64981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OEM\AppData\Local\Microsoft\Windows\Temporary Internet Files\Content.IE5\B4A6B7Q4\MC9002329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036" y="3996603"/>
            <a:ext cx="1652063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B4A6B7Q4\MC900290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364" y="2708920"/>
            <a:ext cx="2017414" cy="1721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RZBRHLXH\MC9003077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93" y="2554992"/>
            <a:ext cx="1209287" cy="124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691680" y="5867971"/>
            <a:ext cx="2304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Kde ještě?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 descr="C:\Users\OEM\AppData\Local\Microsoft\Windows\Temporary Internet Files\Content.IE5\ACJE728X\MC9002812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446" y="4191289"/>
            <a:ext cx="1670131" cy="187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RZBRHLXH\MM900354499[2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504" y="2362484"/>
            <a:ext cx="1877305" cy="143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C:\Users\OEM\AppData\Local\Microsoft\Windows\Temporary Internet Files\Content.IE5\S2OJ9WZ5\MC9004379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614" y="453050"/>
            <a:ext cx="1339963" cy="127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0NLCKSJM\MC900290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502" y="4907108"/>
            <a:ext cx="1483634" cy="1427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33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21213"/>
            <a:ext cx="7691786" cy="830997"/>
          </a:xfrm>
          <a:prstGeom prst="rect">
            <a:avLst/>
          </a:prstGeom>
          <a:solidFill>
            <a:schemeClr val="accent5"/>
          </a:solidFill>
        </p:spPr>
        <p:txBody>
          <a:bodyPr wrap="none">
            <a:spAutoFit/>
          </a:bodyPr>
          <a:lstStyle/>
          <a:p>
            <a:r>
              <a:rPr lang="cs-CZ" sz="4800" dirty="0" smtClean="0"/>
              <a:t>Kde vědci získávají informace?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545367" y="1700808"/>
            <a:ext cx="70567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Musí mít zdroje </a:t>
            </a:r>
            <a:r>
              <a:rPr lang="cs-CZ" sz="2800" b="1" dirty="0" smtClean="0"/>
              <a:t>– prameny  = </a:t>
            </a:r>
            <a:r>
              <a:rPr lang="cs-CZ" sz="2800" dirty="0" smtClean="0"/>
              <a:t>vše co nám po předcích zbylo</a:t>
            </a:r>
            <a:endParaRPr lang="cs-CZ" sz="2800" dirty="0"/>
          </a:p>
        </p:txBody>
      </p:sp>
      <p:pic>
        <p:nvPicPr>
          <p:cNvPr id="2050" name="Picture 2" descr="C:\Users\OEM\AppData\Local\Microsoft\Windows\Temporary Internet Files\Content.IE5\S2OJ9WZ5\MC900304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74" y="3132906"/>
            <a:ext cx="91622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ACJE728X\MM90016311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77888"/>
            <a:ext cx="1266825" cy="1856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AppData\Local\Microsoft\Windows\Temporary Internet Files\Content.IE5\NIFFOPHG\MC9002809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6170">
            <a:off x="7361316" y="2312408"/>
            <a:ext cx="845100" cy="164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0NLCKSJM\MC9002309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833" y="3143970"/>
            <a:ext cx="1671633" cy="235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B75O257N\MP9004037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545" y="4263205"/>
            <a:ext cx="2701562" cy="216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NIFFOPHG\MC9002462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278" y="5237101"/>
            <a:ext cx="1527707" cy="118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46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611560" y="404664"/>
            <a:ext cx="2304256" cy="707886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Prameny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3304" y="1375901"/>
            <a:ext cx="74350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Hmotné</a:t>
            </a:r>
            <a:r>
              <a:rPr lang="cs-CZ" sz="3600" dirty="0" smtClean="0"/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 předměty a nástroje, které naši předci používali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d</a:t>
            </a:r>
            <a:r>
              <a:rPr lang="cs-CZ" sz="2800" dirty="0" smtClean="0"/>
              <a:t>ůležité pro období, kdy lidé neznali písmo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89" y="3789040"/>
            <a:ext cx="1886400" cy="23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83727"/>
            <a:ext cx="209550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612" y="3501040"/>
            <a:ext cx="2259772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464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206" y="764704"/>
            <a:ext cx="72728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Písemné</a:t>
            </a:r>
            <a:r>
              <a:rPr lang="cs-CZ" sz="4400" dirty="0" smtClean="0"/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l</a:t>
            </a:r>
            <a:r>
              <a:rPr lang="cs-CZ" sz="2800" dirty="0" smtClean="0"/>
              <a:t>istiny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smlouvy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náhrobní nápisy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dopisy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19737"/>
            <a:ext cx="2753144" cy="7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48680"/>
            <a:ext cx="3029436" cy="25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41737"/>
            <a:ext cx="2293380" cy="33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70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626469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Obrazové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s</a:t>
            </a:r>
            <a:r>
              <a:rPr lang="cs-CZ" sz="2400" dirty="0" smtClean="0"/>
              <a:t>ochy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f</a:t>
            </a:r>
            <a:r>
              <a:rPr lang="cs-CZ" sz="2400" dirty="0" smtClean="0"/>
              <a:t>otografie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</a:t>
            </a:r>
            <a:r>
              <a:rPr lang="cs-CZ" sz="2400" dirty="0" smtClean="0"/>
              <a:t>apy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obrazy</a:t>
            </a:r>
          </a:p>
          <a:p>
            <a:endParaRPr lang="cs-CZ" sz="44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284672"/>
            <a:ext cx="2449454" cy="33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234" y="476672"/>
            <a:ext cx="4439525" cy="28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29000"/>
            <a:ext cx="3627900" cy="31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893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72045"/>
            <a:ext cx="49461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Kde se prameny uchovávají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91979" y="5805264"/>
            <a:ext cx="41966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písemné tištěné prameny – knihy, noviny, časopisy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915546"/>
            <a:ext cx="42844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většinou netištěné -  listiny, matriky, rukopisy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v</a:t>
            </a:r>
            <a:r>
              <a:rPr lang="cs-CZ" sz="2000" dirty="0" smtClean="0"/>
              <a:t> našich zemích první písemné prameny v 9. – 10. stol.</a:t>
            </a:r>
            <a:endParaRPr lang="cs-CZ" sz="2000" dirty="0"/>
          </a:p>
        </p:txBody>
      </p:sp>
      <p:sp>
        <p:nvSpPr>
          <p:cNvPr id="8" name="Ovál 7"/>
          <p:cNvSpPr/>
          <p:nvPr/>
        </p:nvSpPr>
        <p:spPr>
          <a:xfrm>
            <a:off x="899592" y="1247935"/>
            <a:ext cx="2880320" cy="108012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Muzea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 expozice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557716" y="491851"/>
            <a:ext cx="3204356" cy="151216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Depozitáře</a:t>
            </a:r>
            <a:r>
              <a:rPr lang="cs-CZ" b="1" dirty="0" smtClean="0">
                <a:solidFill>
                  <a:schemeClr val="tx1"/>
                </a:solidFill>
              </a:rPr>
              <a:t> – muzejní sklady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23528" y="2750806"/>
            <a:ext cx="3744416" cy="1500403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Galerie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983849" y="2204864"/>
            <a:ext cx="3604794" cy="129614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Archivy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79512" y="4820520"/>
            <a:ext cx="2664296" cy="1307909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Knihovny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Šipka dolů 15"/>
          <p:cNvSpPr/>
          <p:nvPr/>
        </p:nvSpPr>
        <p:spPr>
          <a:xfrm>
            <a:off x="7740352" y="3356992"/>
            <a:ext cx="576064" cy="621297"/>
          </a:xfrm>
          <a:prstGeom prst="downArrow">
            <a:avLst/>
          </a:prstGeom>
          <a:solidFill>
            <a:srgbClr val="EE2C5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2627784" y="5544741"/>
            <a:ext cx="1224136" cy="906854"/>
          </a:xfrm>
          <a:prstGeom prst="rightArrow">
            <a:avLst/>
          </a:prstGeom>
          <a:solidFill>
            <a:srgbClr val="EE2C5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2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628800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  zkoumá  nejstarší hmotné prameny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2230" y="4149079"/>
            <a:ext cx="3909730" cy="584775"/>
          </a:xfrm>
          <a:prstGeom prst="rect">
            <a:avLst/>
          </a:prstGeom>
          <a:noFill/>
          <a:ln w="76200">
            <a:solidFill>
              <a:srgbClr val="EE2C56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Kdo je to archeolog?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085184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ykopává a zkoumá hmotné nálezy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859" y="1600267"/>
            <a:ext cx="3648000" cy="27360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476671"/>
            <a:ext cx="3204356" cy="646331"/>
          </a:xfrm>
          <a:prstGeom prst="rect">
            <a:avLst/>
          </a:prstGeom>
          <a:noFill/>
          <a:ln w="76200">
            <a:solidFill>
              <a:srgbClr val="EE2C56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Archeologie?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144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6542" y="548679"/>
            <a:ext cx="257927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Opakování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4271" y="1300118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Spoj pojmy: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6542" y="5064278"/>
            <a:ext cx="29883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Historie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4988" y="2348880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Dějepis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6542" y="4043751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Historik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6542" y="3212976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Dějiny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4454353" y="3220266"/>
            <a:ext cx="42931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400" dirty="0" smtClean="0"/>
              <a:t>Zkoumá a popisuje dějiny lidstva </a:t>
            </a:r>
            <a:endParaRPr lang="pl-PL" sz="2400" dirty="0"/>
          </a:p>
        </p:txBody>
      </p:sp>
      <p:sp>
        <p:nvSpPr>
          <p:cNvPr id="11" name="Obdélník 10"/>
          <p:cNvSpPr/>
          <p:nvPr/>
        </p:nvSpPr>
        <p:spPr>
          <a:xfrm>
            <a:off x="3746781" y="4147278"/>
            <a:ext cx="52695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Školní předmět, který se zabývá dějinami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792644" y="2520931"/>
            <a:ext cx="32262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Vědec, zkoumající dějiny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572000" y="5187389"/>
            <a:ext cx="28310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Jsou minulostí lidstva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603" y="257757"/>
            <a:ext cx="1203960" cy="1751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200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36542" y="4941168"/>
            <a:ext cx="29883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Historie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4988" y="2348880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Dějepis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6542" y="4043751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Historik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6542" y="3212976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Dějiny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491880" y="5064278"/>
            <a:ext cx="42931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400" dirty="0" smtClean="0"/>
              <a:t>Zkoumá a popisuje dějiny lidstva </a:t>
            </a:r>
            <a:endParaRPr lang="pl-PL" sz="2400" dirty="0"/>
          </a:p>
        </p:txBody>
      </p:sp>
      <p:sp>
        <p:nvSpPr>
          <p:cNvPr id="11" name="Obdélník 10"/>
          <p:cNvSpPr/>
          <p:nvPr/>
        </p:nvSpPr>
        <p:spPr>
          <a:xfrm>
            <a:off x="3352755" y="2471990"/>
            <a:ext cx="52695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Školní předmět, který se zabývá dějinami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612603" y="4166861"/>
            <a:ext cx="32262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Vědec, zkoumající dějiny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434746" y="3336086"/>
            <a:ext cx="28310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Jsou minulostí lidstva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6542" y="548680"/>
            <a:ext cx="36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Tak je to správně</a:t>
            </a:r>
            <a:endParaRPr lang="cs-CZ" sz="3600" b="1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OEM\AppData\Local\Microsoft\Windows\Temporary Internet Files\Content.IE5\0NLCKSJM\MM90030336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514" y="575639"/>
            <a:ext cx="1295917" cy="123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06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dirty="0" smtClean="0"/>
              <a:t>O jaké prameny se jedná?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60" y="1232992"/>
            <a:ext cx="1641778" cy="21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192" y="1692802"/>
            <a:ext cx="2619666" cy="16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60" y="4005064"/>
            <a:ext cx="1572881" cy="21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4570" y="2548775"/>
            <a:ext cx="1937080" cy="16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586" y="4109345"/>
            <a:ext cx="1838592" cy="2343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5111" y="3429000"/>
            <a:ext cx="1641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hmotné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55388" y="4252446"/>
            <a:ext cx="1937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písemné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60" y="3429000"/>
            <a:ext cx="936096" cy="3693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31250" y="4252446"/>
            <a:ext cx="1152128" cy="3693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31634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obrazové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662309" y="3402486"/>
            <a:ext cx="1224136" cy="42236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05111" y="6381328"/>
            <a:ext cx="248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obrazové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5111" y="6239892"/>
            <a:ext cx="1241356" cy="5107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378150" y="616437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hmotné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270326" y="6040683"/>
            <a:ext cx="1440160" cy="616714"/>
          </a:xfrm>
          <a:prstGeom prst="rect">
            <a:avLst/>
          </a:prstGeom>
          <a:solidFill>
            <a:srgbClr val="EE2C5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1746467" y="1340768"/>
            <a:ext cx="365974" cy="29238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4165694" y="2162939"/>
            <a:ext cx="424912" cy="357863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7303065" y="1617185"/>
            <a:ext cx="360040" cy="415061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1771040" y="4036422"/>
            <a:ext cx="410298" cy="43204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5657795" y="5519787"/>
            <a:ext cx="381074" cy="36004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1886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</a:t>
            </a:r>
            <a:endParaRPr lang="cs-CZ" dirty="0"/>
          </a:p>
        </p:txBody>
      </p:sp>
      <p:sp>
        <p:nvSpPr>
          <p:cNvPr id="24" name="Slunce 23"/>
          <p:cNvSpPr/>
          <p:nvPr/>
        </p:nvSpPr>
        <p:spPr>
          <a:xfrm>
            <a:off x="7524694" y="179348"/>
            <a:ext cx="503689" cy="36933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910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1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8930" y="1988072"/>
            <a:ext cx="763284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http://cs.wikipedia.org/wiki/Kultura_se_zvoncovit%C3%BDmi_poh%C3%A1ry</a:t>
            </a:r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388571" y="2270635"/>
            <a:ext cx="77048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http://cs.wikipedia.org/wiki/Soubor:Homo_sapiens_neanderthalensis.jpg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403446" y="2547634"/>
            <a:ext cx="83529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http://commons.wikimedia.org/wiki/File:Egyptian-hrwyt.PNG?uselang=cs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411830" y="2824633"/>
            <a:ext cx="843778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http://cs.wikipedia.org/wiki/Soubor:Virgil_1501_Aldus_Manutius_(Italika).jpg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373933" y="3124642"/>
            <a:ext cx="7200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http://cs.wikipedia.org/wiki/Soubor:Cosmas-Chronica_Boemorum.jpg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403446" y="3401641"/>
            <a:ext cx="79928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http://commons.wikimedia.org/wiki/File:Metropolitan_helmeted_soldier_Roman_1C.jpg?uselang=cs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403446" y="3678640"/>
            <a:ext cx="79208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http://commons.wikimedia.org/wiki/File:Julius_Caesar_(Museo_del_Prado_E-378)_01.jpg?uselang=cs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403446" y="3955639"/>
            <a:ext cx="75608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http://cs.wikipedia.org/wiki/Soubor:Altamira,_bison.jpg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409937" y="4221088"/>
            <a:ext cx="777686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http://cs.wikipedia.org/wiki/Soubor:World_Map_1689.JPG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411830" y="908720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zdroje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34615" y="4470660"/>
            <a:ext cx="42484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Klipart office.com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7655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</TotalTime>
  <Words>328</Words>
  <Application>Microsoft Office PowerPoint</Application>
  <PresentationFormat>Předvádění na obrazovce (4:3)</PresentationFormat>
  <Paragraphs>98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Úvod do vyučování dějepisu</vt:lpstr>
      <vt:lpstr>Prezentace aplikace PowerPoint</vt:lpstr>
      <vt:lpstr>Prezentace aplikace PowerPoint</vt:lpstr>
      <vt:lpstr>Proč se učíme dějepis?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vyučování</dc:title>
  <dc:creator>OEM</dc:creator>
  <cp:lastModifiedBy>OEM</cp:lastModifiedBy>
  <cp:revision>52</cp:revision>
  <dcterms:created xsi:type="dcterms:W3CDTF">2011-05-01T07:19:31Z</dcterms:created>
  <dcterms:modified xsi:type="dcterms:W3CDTF">2011-08-30T11:15:29Z</dcterms:modified>
</cp:coreProperties>
</file>