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95" r:id="rId2"/>
    <p:sldId id="256" r:id="rId3"/>
    <p:sldId id="257" r:id="rId4"/>
    <p:sldId id="290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  <p:sldId id="271" r:id="rId16"/>
    <p:sldId id="294" r:id="rId17"/>
    <p:sldId id="289" r:id="rId18"/>
    <p:sldId id="284" r:id="rId19"/>
    <p:sldId id="285" r:id="rId20"/>
    <p:sldId id="286" r:id="rId21"/>
    <p:sldId id="287" r:id="rId22"/>
    <p:sldId id="274" r:id="rId23"/>
    <p:sldId id="275" r:id="rId24"/>
    <p:sldId id="291" r:id="rId25"/>
    <p:sldId id="293" r:id="rId26"/>
    <p:sldId id="292" r:id="rId27"/>
    <p:sldId id="259" r:id="rId28"/>
    <p:sldId id="28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F517"/>
    <a:srgbClr val="00CCFF"/>
    <a:srgbClr val="D652B0"/>
    <a:srgbClr val="98EA04"/>
    <a:srgbClr val="DF5FAB"/>
    <a:srgbClr val="16C84D"/>
    <a:srgbClr val="6699FF"/>
    <a:srgbClr val="00CC99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0F033D-3F80-4518-A8B1-89184291B331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8806E9-A28B-495F-A884-90C0CE8BF1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399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45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65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75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86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091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765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521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185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778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202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88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914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328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289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427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EFE43-F7D4-477C-BEAD-351666120A63}" type="datetimeFigureOut">
              <a:rPr lang="cs-CZ" smtClean="0"/>
              <a:pPr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B2105-E29D-4CBE-91EF-6EF0017ED5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492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484088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+ 9.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VY_32_INOVACE_30_Měšťanská</a:t>
                      </a:r>
                      <a:r>
                        <a:rPr lang="cs-CZ" sz="18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kultura a civilizace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Řehořková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Jarmila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66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14700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Měšťanská kultura a civilizace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865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Proměna životních podmínek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844824"/>
            <a:ext cx="6408712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endParaRPr lang="cs-CZ" dirty="0" smtClean="0"/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politické revoluce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rozvoj průmyslu a jeho sociální důsledky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občanské války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000" dirty="0" smtClean="0"/>
              <a:t> rozvoj kolonialismu a imperialismu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stěhování z venkova do měst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kapitalistická a industriální společnost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sociální protiklady – boj za přežití</a:t>
            </a:r>
          </a:p>
          <a:p>
            <a:pPr algn="just"/>
            <a:r>
              <a:rPr lang="cs-CZ" sz="2000" dirty="0"/>
              <a:t> </a:t>
            </a:r>
            <a:r>
              <a:rPr lang="cs-CZ" sz="2000" dirty="0" smtClean="0"/>
              <a:t>                       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340768"/>
            <a:ext cx="165618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19. století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599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3655" y="391937"/>
            <a:ext cx="2758245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Přestavba </a:t>
            </a:r>
            <a:r>
              <a:rPr lang="cs-CZ" sz="2800" b="1" dirty="0" smtClean="0"/>
              <a:t>měst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196752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Mění se životní podmínky městského obyvatelstva</a:t>
            </a:r>
            <a:endParaRPr lang="cs-CZ" sz="2000" b="1" dirty="0">
              <a:latin typeface="+mj-lt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187624" y="1700808"/>
            <a:ext cx="504056" cy="86409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19910" y="256490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Kvalitnější  měšťanské bydlení 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347864" y="1566084"/>
            <a:ext cx="0" cy="150287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55776" y="32111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Nové zdroje pitné vody – voda rozváděna do domů a do bytů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4644008" y="1566084"/>
            <a:ext cx="1584176" cy="244827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859625" y="40143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Budování kanalizace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835696" y="1700808"/>
            <a:ext cx="936104" cy="302433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11560" y="4797152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Plynové a elektrické osvětlení měst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4355976" y="1566084"/>
            <a:ext cx="792088" cy="323106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139952" y="5013175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Rozvoj dopravy – parní a elektrické tramvaje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5436096" y="1566084"/>
            <a:ext cx="1575657" cy="132198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660232" y="288981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Vodárny, elektrárny, jatka, tržiště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7988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0" grpId="0"/>
      <p:bldP spid="13" grpId="0"/>
      <p:bldP spid="16" grpId="0"/>
      <p:bldP spid="19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0800000" flipV="1">
            <a:off x="685998" y="5877272"/>
            <a:ext cx="3607033" cy="7386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Naturalismus</a:t>
            </a:r>
            <a:r>
              <a:rPr lang="cs-CZ" sz="1400" dirty="0" smtClean="0"/>
              <a:t> (z latinského natura, příroda) je umělecký směr, který se snaží zachytit nezkreslenou realitu 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917431"/>
            <a:ext cx="3456384" cy="461665"/>
          </a:xfrm>
          <a:prstGeom prst="rect">
            <a:avLst/>
          </a:prstGeom>
          <a:solidFill>
            <a:srgbClr val="98EA04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 romantismu k realismu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629" y="1743476"/>
            <a:ext cx="29883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Honoré</a:t>
            </a:r>
            <a:r>
              <a:rPr lang="cs-CZ" sz="2400" dirty="0" smtClean="0"/>
              <a:t> de Balzac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7511" y="162829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Charles Dickens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1866018"/>
            <a:ext cx="19029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Emil </a:t>
            </a:r>
            <a:r>
              <a:rPr lang="cs-CZ" sz="2400" dirty="0" err="1" smtClean="0"/>
              <a:t>Zola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09" y="2235918"/>
            <a:ext cx="1766801" cy="2357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297" y="2280640"/>
            <a:ext cx="2048200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412701" y="5414659"/>
            <a:ext cx="35283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V mnohých svých knihách uplatnil zkušenosti ze svého dětství a jeho celoživotním tématem se tak stal tragický osud chudých dětí. </a:t>
            </a:r>
            <a:endParaRPr lang="cs-CZ" sz="16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66751"/>
            <a:ext cx="1802371" cy="2243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27784" y="4917981"/>
            <a:ext cx="2916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ředstavitel naturalismu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332656"/>
            <a:ext cx="2016224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Literatura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33807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1880" y="940240"/>
            <a:ext cx="5508104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Hlavní hrdina románu – sirotek Oliver Twist – vyrůstá v chudobinci pod vládou krutého pana </a:t>
            </a:r>
            <a:r>
              <a:rPr lang="cs-CZ" sz="1600" dirty="0" err="1" smtClean="0"/>
              <a:t>Bumbla</a:t>
            </a:r>
            <a:r>
              <a:rPr lang="cs-CZ" sz="1600" dirty="0" smtClean="0"/>
              <a:t>. Poté, co požádá o jídlo navíc, je ale z chudobince vyhozen a dostává se jako učedník k hrobníkovi panu </a:t>
            </a:r>
            <a:r>
              <a:rPr lang="cs-CZ" sz="1600" dirty="0" err="1" smtClean="0"/>
              <a:t>Sowerberrymu</a:t>
            </a:r>
            <a:r>
              <a:rPr lang="cs-CZ" sz="1600" dirty="0" smtClean="0"/>
              <a:t>. Poté však utíká do Londýna, kde se Oliver dostává do bandy mladých zločinců, kterou vede Žid </a:t>
            </a:r>
            <a:r>
              <a:rPr lang="cs-CZ" sz="1600" dirty="0" err="1" smtClean="0"/>
              <a:t>Fagin</a:t>
            </a:r>
            <a:r>
              <a:rPr lang="cs-CZ" sz="1600" dirty="0" smtClean="0"/>
              <a:t> a v níž vyniká Oliverův učitel Ferina Lišák a lupič Bill </a:t>
            </a:r>
            <a:r>
              <a:rPr lang="cs-CZ" sz="1600" dirty="0" err="1" smtClean="0"/>
              <a:t>Sikes</a:t>
            </a:r>
            <a:r>
              <a:rPr lang="cs-CZ" sz="1600" dirty="0" smtClean="0"/>
              <a:t> se svou společnicí Nancy. Při jedné z krádeží je zadržen nevinný Oliver, před rozsudkem soudce jej však zachraňuje dobrotivý starý pan </a:t>
            </a:r>
            <a:r>
              <a:rPr lang="cs-CZ" sz="1600" dirty="0" err="1" smtClean="0"/>
              <a:t>Brownlow</a:t>
            </a:r>
            <a:r>
              <a:rPr lang="cs-CZ" sz="1600" dirty="0" smtClean="0"/>
              <a:t>. Ten mu také dá střechu nad hlavou a Oliver krátký čas bydlí v jeho domě. Poté je ale unesen kumpány, kteří se ho nechtějí vzdát. Při krádeži v domu </a:t>
            </a:r>
            <a:r>
              <a:rPr lang="cs-CZ" sz="1600" dirty="0" err="1" smtClean="0"/>
              <a:t>Maylieových</a:t>
            </a:r>
            <a:r>
              <a:rPr lang="cs-CZ" sz="1600" dirty="0" smtClean="0"/>
              <a:t> je Oliver postřelen, společnice paní </a:t>
            </a:r>
            <a:r>
              <a:rPr lang="cs-CZ" sz="1600" dirty="0" err="1" smtClean="0"/>
              <a:t>Maylieové</a:t>
            </a:r>
            <a:r>
              <a:rPr lang="cs-CZ" sz="1600" dirty="0" smtClean="0"/>
              <a:t> Róza však o něj pečuje. Jeho skutečný původ odhaluje Nancy, doplácí však na to životem – zavraždí ji </a:t>
            </a:r>
            <a:r>
              <a:rPr lang="cs-CZ" sz="1600" dirty="0" err="1" smtClean="0"/>
              <a:t>Sikes</a:t>
            </a:r>
            <a:r>
              <a:rPr lang="cs-CZ" sz="1600" dirty="0" smtClean="0"/>
              <a:t>. Ten nakonec zemře při útěku před pronásledovateli, </a:t>
            </a:r>
            <a:r>
              <a:rPr lang="cs-CZ" sz="1600" dirty="0" err="1" smtClean="0"/>
              <a:t>Fagin</a:t>
            </a:r>
            <a:r>
              <a:rPr lang="cs-CZ" sz="1600" dirty="0" smtClean="0"/>
              <a:t> je popraven a </a:t>
            </a:r>
            <a:r>
              <a:rPr lang="cs-CZ" sz="1600" dirty="0" err="1" smtClean="0"/>
              <a:t>Bumble</a:t>
            </a:r>
            <a:r>
              <a:rPr lang="cs-CZ" sz="1600" dirty="0" smtClean="0"/>
              <a:t>, který vládl v Oliverově špitálu, je odsouzen a dožívá v něm. Zjistí se, že Róza je Oliverova teta a zloděj </a:t>
            </a:r>
            <a:r>
              <a:rPr lang="cs-CZ" sz="1600" dirty="0" err="1" smtClean="0"/>
              <a:t>Monks</a:t>
            </a:r>
            <a:r>
              <a:rPr lang="cs-CZ" sz="1600" dirty="0" smtClean="0"/>
              <a:t> je jeho nevlastním bratrem. Oliver se stává </a:t>
            </a:r>
            <a:r>
              <a:rPr lang="cs-CZ" sz="1600" dirty="0" err="1" smtClean="0"/>
              <a:t>Brownlowým</a:t>
            </a:r>
            <a:r>
              <a:rPr lang="cs-CZ" sz="1600" dirty="0" smtClean="0"/>
              <a:t> adoptivním synem a dědicem</a:t>
            </a:r>
            <a:endParaRPr lang="cs-CZ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6632"/>
            <a:ext cx="2172782" cy="200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1" y="2196290"/>
            <a:ext cx="3324909" cy="3989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7500" y="6266777"/>
            <a:ext cx="463253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Prosím, pane, já bych chtěl ještě trochu,“ Oliver žádá o jídlo navíc.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80314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3498" y="692696"/>
            <a:ext cx="6120680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Naturalistické spisovatele láká pesimismus – lidská bída, smrt i stáří. 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2470407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5661248"/>
            <a:ext cx="1734759" cy="400110"/>
          </a:xfrm>
          <a:prstGeom prst="rect">
            <a:avLst/>
          </a:prstGeom>
          <a:solidFill>
            <a:srgbClr val="98EA04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Maxim Gorkij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2924944"/>
            <a:ext cx="424847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Gorkij zavedl do ruské literatury nové typy postav.</a:t>
            </a:r>
          </a:p>
          <a:p>
            <a:r>
              <a:rPr lang="cs-CZ" dirty="0" smtClean="0"/>
              <a:t> Jedná se o postavy bezdomovců, alkoholiků, tuláků, kriminálníků, žebráků a jiných vyvrženců ze společnosti.</a:t>
            </a:r>
          </a:p>
          <a:p>
            <a:r>
              <a:rPr lang="cs-CZ" dirty="0" smtClean="0"/>
              <a:t> Většina těchto postav je vnitřně rozpolcena, nevyrovnaná a nenalézají smysl života.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2695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62043"/>
            <a:ext cx="3386605" cy="4143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5757" y="620688"/>
            <a:ext cx="324036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Charles </a:t>
            </a:r>
            <a:r>
              <a:rPr lang="cs-CZ" sz="2800" dirty="0" err="1"/>
              <a:t>D</a:t>
            </a:r>
            <a:r>
              <a:rPr lang="cs-CZ" sz="2800" dirty="0" err="1" smtClean="0"/>
              <a:t>arvin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254" y="1763083"/>
            <a:ext cx="4928588" cy="3937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297800" y="6021288"/>
            <a:ext cx="41034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dirty="0"/>
              <a:t>Vydání knihy O původu druhů z roku 1859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07904" y="23346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Jeho biologická pozorování ho vedla ke studiu přeměn živočišných druhů a v roce 1838 ho dovedla až k definování teorie přírodního výběru</a:t>
            </a:r>
          </a:p>
        </p:txBody>
      </p:sp>
    </p:spTree>
    <p:extLst>
      <p:ext uri="{BB962C8B-B14F-4D97-AF65-F5344CB8AC3E}">
        <p14:creationId xmlns:p14="http://schemas.microsoft.com/office/powerpoint/2010/main" val="392230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25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3494" y="332656"/>
            <a:ext cx="374441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Výtvarné umění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88737" y="1070181"/>
            <a:ext cx="265834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Impresionismus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51520" y="1628800"/>
            <a:ext cx="597071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Chtěli </a:t>
            </a:r>
            <a:r>
              <a:rPr lang="cs-CZ" dirty="0"/>
              <a:t>zachytit přirozenou krásu v jejich okolí a v danou chvíli. Podstatné bylo i to, že nemalovali v ateliéru, ale venku v přírodě, zahradě (nebo alespoň z otevřených dveří), což jim umožnilo pozorovat přírodu a pokoušet se zachytit hru stínů a slunečního světla.</a:t>
            </a:r>
          </a:p>
          <a:p>
            <a:r>
              <a:rPr lang="cs-CZ" dirty="0"/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4077072"/>
            <a:ext cx="341698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Typické impresionistické obrazy se poznají podle toho, že jsou tvořeny krátkými tahy (resp. doteky) štětcem, s nemíchanou barvou (především zářivé a jasné barvy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439" y="2996952"/>
            <a:ext cx="5553589" cy="3585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011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92696"/>
            <a:ext cx="712879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Hlavním tématem impresionistických obrazů je </a:t>
            </a:r>
            <a:r>
              <a:rPr lang="cs-CZ" b="1" dirty="0" smtClean="0"/>
              <a:t>krajina a příroda</a:t>
            </a:r>
            <a:r>
              <a:rPr lang="cs-CZ" dirty="0" smtClean="0"/>
              <a:t>, kterou malíři zobrazují za různých světelných podmínek a atmosférických jevů. Dalším velmi častým a významným námětem impresionistů se stalo moderní město a společenský život zahrnující prostředí tanečních zábav, kaváren, divadel, koncertů a dalších kulturních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276872"/>
            <a:ext cx="4079042" cy="395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35084"/>
            <a:ext cx="3986134" cy="381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495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1619250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7097" y="404664"/>
            <a:ext cx="1910130" cy="9541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Claude Monet</a:t>
            </a:r>
            <a:endParaRPr lang="cs-CZ" sz="28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227" y="398714"/>
            <a:ext cx="6739949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9450" y="5733256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Pojem impresionismus </a:t>
            </a:r>
            <a:r>
              <a:rPr lang="cs-CZ" dirty="0"/>
              <a:t>je odvozen od obrazu Clauda Moneta </a:t>
            </a:r>
            <a:r>
              <a:rPr lang="cs-CZ" dirty="0" err="1"/>
              <a:t>Impression</a:t>
            </a:r>
            <a:r>
              <a:rPr lang="cs-CZ" dirty="0"/>
              <a:t>, </a:t>
            </a:r>
            <a:r>
              <a:rPr lang="cs-CZ" dirty="0" smtClean="0"/>
              <a:t> </a:t>
            </a:r>
            <a:r>
              <a:rPr lang="cs-CZ" dirty="0"/>
              <a:t>(Imprese, východ slunce), který byl roku 1874 vystaven na výstavě nezávislých malířů v Paříži. </a:t>
            </a:r>
          </a:p>
        </p:txBody>
      </p:sp>
    </p:spTree>
    <p:extLst>
      <p:ext uri="{BB962C8B-B14F-4D97-AF65-F5344CB8AC3E}">
        <p14:creationId xmlns:p14="http://schemas.microsoft.com/office/powerpoint/2010/main" val="4869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5301208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předmět nezobrazuje jen z jednoho úhlu, ale z mnoha úhlů současně.  Zobrazovaný předmět byl rozkládán až na nejjednodušší geometrické tvary (především krychle - latinsky </a:t>
            </a:r>
            <a:r>
              <a:rPr lang="cs-CZ" dirty="0" err="1" smtClean="0"/>
              <a:t>cubus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40768"/>
            <a:ext cx="3626100" cy="32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99728"/>
            <a:ext cx="2037134" cy="523220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Kubismus</a:t>
            </a:r>
            <a:endParaRPr lang="cs-CZ" sz="2800" dirty="0"/>
          </a:p>
        </p:txBody>
      </p:sp>
      <p:pic>
        <p:nvPicPr>
          <p:cNvPr id="5126" name="Picture 6" descr="C:\Users\OEM\AppData\Local\Microsoft\Windows\Temporary Internet Files\Content.IE5\B4A6B7Q4\MC9003235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50" y="619746"/>
            <a:ext cx="1440160" cy="1442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ovnoramenný trojúhelník 1"/>
          <p:cNvSpPr/>
          <p:nvPr/>
        </p:nvSpPr>
        <p:spPr>
          <a:xfrm rot="1194938">
            <a:off x="693062" y="2352923"/>
            <a:ext cx="1224136" cy="2376264"/>
          </a:xfrm>
          <a:prstGeom prst="triangle">
            <a:avLst/>
          </a:prstGeom>
          <a:solidFill>
            <a:srgbClr val="00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20600447">
            <a:off x="2113459" y="3216773"/>
            <a:ext cx="864096" cy="1890392"/>
          </a:xfrm>
          <a:prstGeom prst="rt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273476">
            <a:off x="2917648" y="2203978"/>
            <a:ext cx="1082452" cy="1873980"/>
          </a:xfrm>
          <a:prstGeom prst="triangle">
            <a:avLst/>
          </a:prstGeom>
          <a:solidFill>
            <a:srgbClr val="D652B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34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60" y="620688"/>
            <a:ext cx="3996444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75284"/>
            <a:ext cx="3810000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56176" y="5157192"/>
            <a:ext cx="15829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Philip_Absolon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6047656"/>
            <a:ext cx="20907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Jeanne</a:t>
            </a:r>
            <a:r>
              <a:rPr lang="cs-CZ" dirty="0" smtClean="0"/>
              <a:t> </a:t>
            </a:r>
            <a:r>
              <a:rPr lang="cs-CZ" dirty="0" err="1" smtClean="0"/>
              <a:t>Rij</a:t>
            </a:r>
            <a:r>
              <a:rPr lang="cs-CZ" dirty="0" smtClean="0"/>
              <a:t>-Rousseau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432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16438"/>
            <a:ext cx="3691094" cy="4921459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314652"/>
            <a:ext cx="2026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U </a:t>
            </a:r>
            <a:r>
              <a:rPr lang="cs-CZ" dirty="0"/>
              <a:t>Č</a:t>
            </a:r>
            <a:r>
              <a:rPr lang="cs-CZ" dirty="0" smtClean="0"/>
              <a:t>erné </a:t>
            </a:r>
            <a:r>
              <a:rPr lang="cs-CZ" dirty="0"/>
              <a:t>M</a:t>
            </a:r>
            <a:r>
              <a:rPr lang="cs-CZ" dirty="0" smtClean="0"/>
              <a:t>atky </a:t>
            </a:r>
            <a:r>
              <a:rPr lang="cs-CZ" dirty="0"/>
              <a:t>B</a:t>
            </a:r>
            <a:r>
              <a:rPr lang="cs-CZ" dirty="0" smtClean="0"/>
              <a:t>oží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139952" y="359473"/>
            <a:ext cx="16173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Josef Gočár</a:t>
            </a:r>
            <a:endParaRPr lang="cs-CZ" sz="2400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859" y="1052735"/>
            <a:ext cx="3822087" cy="5096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56176" y="6296841"/>
            <a:ext cx="2422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Lázně Bohdaneč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62561"/>
            <a:ext cx="2304256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Architektura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574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2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405" y="404664"/>
            <a:ext cx="381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571891"/>
            <a:ext cx="2175660" cy="523220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Josef Chochol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576125" y="6223030"/>
            <a:ext cx="34643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Praha, Nové město, kubistický dům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84" y="1556792"/>
            <a:ext cx="4098032" cy="3073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586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567" y="239621"/>
            <a:ext cx="2719539" cy="5349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620688"/>
            <a:ext cx="2088232" cy="707886"/>
          </a:xfrm>
          <a:prstGeom prst="rect">
            <a:avLst/>
          </a:prstGeom>
          <a:solidFill>
            <a:srgbClr val="D652B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SECESE</a:t>
            </a:r>
            <a:endParaRPr lang="cs-CZ" sz="40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365" y="1001541"/>
            <a:ext cx="3303205" cy="4487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016" y="5356434"/>
            <a:ext cx="8640960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Alfons Mucha </a:t>
            </a:r>
            <a:r>
              <a:rPr lang="cs-CZ" b="1" dirty="0"/>
              <a:t>(1860 – 1939) </a:t>
            </a:r>
          </a:p>
          <a:p>
            <a:r>
              <a:rPr lang="cs-CZ" b="1" dirty="0" smtClean="0"/>
              <a:t> </a:t>
            </a:r>
            <a:r>
              <a:rPr lang="cs-CZ" b="1" dirty="0"/>
              <a:t>Čech žijící v Paříži a USA. Vytvořil dekorativní secesní styl, byl vzorem pro ostatní výtvarníky. Tvořil plakáty, reklamní plakáty, kalendáře, ilustrace. Slovanská epopej – cyklus dvaceti obrazů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41269"/>
            <a:ext cx="2007493" cy="2494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3107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6983"/>
            <a:ext cx="3168352" cy="6151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78583" y="476672"/>
            <a:ext cx="2157713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Gustav  </a:t>
            </a:r>
            <a:r>
              <a:rPr lang="cs-CZ" sz="2400" b="1" dirty="0"/>
              <a:t>K</a:t>
            </a:r>
            <a:r>
              <a:rPr lang="cs-CZ" sz="2400" b="1" dirty="0" smtClean="0"/>
              <a:t>limt</a:t>
            </a:r>
            <a:endParaRPr lang="cs-CZ" sz="2400" b="1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895" y="1040769"/>
            <a:ext cx="4704234" cy="4783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8" y="630932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akouský malíř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943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82791"/>
            <a:ext cx="5512049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20688"/>
            <a:ext cx="4923184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/>
          </a:p>
          <a:p>
            <a:r>
              <a:rPr lang="cs-CZ" sz="2400" b="1" dirty="0" smtClean="0"/>
              <a:t>Hlavní </a:t>
            </a:r>
            <a:r>
              <a:rPr lang="cs-CZ" sz="2400" b="1" dirty="0"/>
              <a:t>znaky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/>
              <a:t>ornamentálnost (přírodní tvary)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listy, květy, zvířecí a lidské tělo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/>
              <a:t>vlnící se křivka </a:t>
            </a:r>
          </a:p>
          <a:p>
            <a:r>
              <a:rPr lang="cs-CZ" sz="2000" dirty="0" smtClean="0"/>
              <a:t>      </a:t>
            </a:r>
          </a:p>
          <a:p>
            <a:pPr marL="285750" indent="-285750">
              <a:buFontTx/>
              <a:buChar char="-"/>
            </a:pPr>
            <a:endParaRPr lang="cs-CZ" b="1" dirty="0"/>
          </a:p>
          <a:p>
            <a:r>
              <a:rPr lang="cs-CZ" sz="2400" b="1" dirty="0" smtClean="0"/>
              <a:t>Architektura </a:t>
            </a:r>
            <a:endParaRPr lang="cs-CZ" sz="24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/>
              <a:t>křivka a rostlinný ornament.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m</a:t>
            </a:r>
            <a:r>
              <a:rPr lang="cs-CZ" sz="2000" dirty="0" smtClean="0"/>
              <a:t>oderní </a:t>
            </a:r>
            <a:r>
              <a:rPr lang="cs-CZ" sz="2000" dirty="0"/>
              <a:t>konstrukce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Gustav </a:t>
            </a:r>
            <a:r>
              <a:rPr lang="cs-CZ" sz="2000" dirty="0" err="1"/>
              <a:t>Eifel</a:t>
            </a:r>
            <a:r>
              <a:rPr lang="cs-CZ" sz="2000" dirty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/>
              <a:t>s</a:t>
            </a:r>
            <a:r>
              <a:rPr lang="cs-CZ" sz="2000" dirty="0" smtClean="0"/>
              <a:t>tavba </a:t>
            </a:r>
            <a:r>
              <a:rPr lang="cs-CZ" sz="2000" dirty="0"/>
              <a:t>mrakodrapů</a:t>
            </a:r>
            <a:r>
              <a:rPr lang="cs-CZ" b="1" dirty="0"/>
              <a:t>.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613941"/>
            <a:ext cx="2876753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Přelom 19. a 20. stol.</a:t>
            </a:r>
            <a:endParaRPr lang="cs-CZ" sz="2400" b="1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23528" y="4518995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5759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9838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656" y="404664"/>
            <a:ext cx="3810000" cy="571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7169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00" y="17938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6551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162" y="867653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548680"/>
            <a:ext cx="3384376" cy="830997"/>
          </a:xfrm>
          <a:prstGeom prst="rect">
            <a:avLst/>
          </a:prstGeom>
          <a:solidFill>
            <a:srgbClr val="00CC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Antonio </a:t>
            </a:r>
            <a:r>
              <a:rPr lang="cs-CZ" sz="2400" b="1" dirty="0" err="1" smtClean="0"/>
              <a:t>Gaudí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 </a:t>
            </a:r>
            <a:r>
              <a:rPr lang="cs-CZ" sz="2400" dirty="0" smtClean="0"/>
              <a:t>Barcelona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868" y="364257"/>
            <a:ext cx="1577171" cy="2056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57" y="2420888"/>
            <a:ext cx="3169239" cy="422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5564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28571" y="339388"/>
            <a:ext cx="2088232" cy="584775"/>
          </a:xfrm>
          <a:prstGeom prst="rect">
            <a:avLst/>
          </a:prstGeom>
          <a:solidFill>
            <a:srgbClr val="00CC99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Hudba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3825" y="1124744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Převládají italské a francouzské opery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330" y="1700808"/>
            <a:ext cx="2808312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Gioacchino</a:t>
            </a:r>
            <a:r>
              <a:rPr lang="cs-CZ" sz="2400" dirty="0" smtClean="0"/>
              <a:t> </a:t>
            </a:r>
            <a:r>
              <a:rPr lang="cs-CZ" sz="2400" dirty="0" err="1" smtClean="0"/>
              <a:t>Rossini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1718795"/>
            <a:ext cx="2304256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Giuseppe Verdi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7195" y="2441781"/>
            <a:ext cx="2342381" cy="3155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46992" y="2374691"/>
            <a:ext cx="238125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453541" y="572000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Nabucco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5098" y="60703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 </a:t>
            </a:r>
            <a:r>
              <a:rPr lang="cs-CZ" dirty="0" err="1" smtClean="0"/>
              <a:t>traviata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30908" y="6369554"/>
            <a:ext cx="1470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Othello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1425" y="5870972"/>
            <a:ext cx="2273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Lazebník sevillský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2522" y="1560186"/>
            <a:ext cx="2348801" cy="35350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21984" y="1075277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Richard Wagner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40" y="5797557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Vytvořil spojením básnického, hudebního a výtvarného umění nový výpravný útvar – </a:t>
            </a:r>
            <a:r>
              <a:rPr lang="cs-CZ" b="1" dirty="0" smtClean="0">
                <a:solidFill>
                  <a:srgbClr val="FF0000"/>
                </a:solidFill>
              </a:rPr>
              <a:t>hudební drama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6751" y="508518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Lohengrin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1984" y="5428225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Tristan a Isolda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012" y="1640103"/>
            <a:ext cx="2552044" cy="3469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444208" y="130661"/>
            <a:ext cx="1539652" cy="584775"/>
          </a:xfrm>
          <a:prstGeom prst="rect">
            <a:avLst/>
          </a:prstGeom>
          <a:solidFill>
            <a:srgbClr val="6699FF"/>
          </a:solidFill>
        </p:spPr>
        <p:txBody>
          <a:bodyPr wrap="none">
            <a:spAutoFit/>
          </a:bodyPr>
          <a:lstStyle/>
          <a:p>
            <a:r>
              <a:rPr lang="cs-CZ" sz="3200" dirty="0"/>
              <a:t>Operety</a:t>
            </a:r>
          </a:p>
        </p:txBody>
      </p:sp>
      <p:sp>
        <p:nvSpPr>
          <p:cNvPr id="7" name="Obdélník 6"/>
          <p:cNvSpPr/>
          <p:nvPr/>
        </p:nvSpPr>
        <p:spPr>
          <a:xfrm>
            <a:off x="6084168" y="5458981"/>
            <a:ext cx="20164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Orfeus v podsvětí</a:t>
            </a:r>
          </a:p>
          <a:p>
            <a:r>
              <a:rPr lang="cs-CZ" dirty="0"/>
              <a:t>Krásná Helena</a:t>
            </a:r>
          </a:p>
          <a:p>
            <a:r>
              <a:rPr lang="cs-CZ" dirty="0"/>
              <a:t>Robinson </a:t>
            </a:r>
            <a:r>
              <a:rPr lang="cs-CZ" dirty="0" err="1"/>
              <a:t>Crusoé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42808" y="1070761"/>
            <a:ext cx="230415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err="1"/>
              <a:t>Jasquese</a:t>
            </a:r>
            <a:r>
              <a:rPr lang="cs-CZ" sz="2000" b="1" dirty="0"/>
              <a:t> </a:t>
            </a:r>
            <a:r>
              <a:rPr lang="cs-CZ" sz="2000" b="1" dirty="0" err="1"/>
              <a:t>Offenbach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2522" y="332656"/>
            <a:ext cx="2579318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Hudební drama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0337" y="3385682"/>
            <a:ext cx="16787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Richard Wagner</a:t>
            </a:r>
          </a:p>
        </p:txBody>
      </p:sp>
      <p:sp>
        <p:nvSpPr>
          <p:cNvPr id="3" name="Obdélník 2"/>
          <p:cNvSpPr/>
          <p:nvPr/>
        </p:nvSpPr>
        <p:spPr>
          <a:xfrm>
            <a:off x="6068470" y="3016350"/>
            <a:ext cx="20505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Jasquese</a:t>
            </a:r>
            <a:r>
              <a:rPr lang="cs-CZ" dirty="0"/>
              <a:t> </a:t>
            </a:r>
            <a:r>
              <a:rPr lang="cs-CZ" dirty="0" err="1"/>
              <a:t>Offenbach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19173" y="5958223"/>
            <a:ext cx="16095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Giuseppe Verdi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11760" y="5069580"/>
            <a:ext cx="1932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Gioacchino</a:t>
            </a:r>
            <a:r>
              <a:rPr lang="cs-CZ" dirty="0"/>
              <a:t> </a:t>
            </a:r>
            <a:r>
              <a:rPr lang="cs-CZ" dirty="0" err="1"/>
              <a:t>Rossini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28716" y="4221088"/>
            <a:ext cx="14156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Gustav  Klimt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32670" y="3201016"/>
            <a:ext cx="15247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Alfons Mucha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74110" y="5168223"/>
            <a:ext cx="1261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Josef Gočár</a:t>
            </a:r>
          </a:p>
        </p:txBody>
      </p:sp>
      <p:sp>
        <p:nvSpPr>
          <p:cNvPr id="9" name="Obdélník 8"/>
          <p:cNvSpPr/>
          <p:nvPr/>
        </p:nvSpPr>
        <p:spPr>
          <a:xfrm>
            <a:off x="4964344" y="4127014"/>
            <a:ext cx="15155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Claude Monet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68470" y="5789093"/>
            <a:ext cx="16487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Charles Dickens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49327" y="4293096"/>
            <a:ext cx="1029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Emil </a:t>
            </a:r>
            <a:r>
              <a:rPr lang="cs-CZ" dirty="0" err="1"/>
              <a:t>Zola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28016" y="4423392"/>
            <a:ext cx="18144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Honoré</a:t>
            </a:r>
            <a:r>
              <a:rPr lang="cs-CZ" dirty="0"/>
              <a:t> de Balzac</a:t>
            </a:r>
          </a:p>
        </p:txBody>
      </p:sp>
      <p:sp>
        <p:nvSpPr>
          <p:cNvPr id="14" name="Ovál 13"/>
          <p:cNvSpPr/>
          <p:nvPr/>
        </p:nvSpPr>
        <p:spPr>
          <a:xfrm>
            <a:off x="620337" y="1423313"/>
            <a:ext cx="2440629" cy="1224136"/>
          </a:xfrm>
          <a:prstGeom prst="ellipse">
            <a:avLst/>
          </a:prstGeom>
          <a:solidFill>
            <a:srgbClr val="16C84D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633065" y="1217947"/>
            <a:ext cx="2435405" cy="1429502"/>
          </a:xfrm>
          <a:prstGeom prst="ellipse">
            <a:avLst/>
          </a:prstGeom>
          <a:solidFill>
            <a:srgbClr val="98EA0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445795" y="1423313"/>
            <a:ext cx="2316939" cy="1173203"/>
          </a:xfrm>
          <a:prstGeom prst="ellipse">
            <a:avLst/>
          </a:prstGeom>
          <a:solidFill>
            <a:srgbClr val="DF5FAB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82879" y="1594415"/>
            <a:ext cx="15155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alíři, architekti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69445" y="1604048"/>
            <a:ext cx="1631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spisovatelé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59113" y="1517199"/>
            <a:ext cx="14903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udební skladatelé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86914" y="5958223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Maxim Gorkij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09949" y="404664"/>
            <a:ext cx="24678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Kdo byl kdo?</a:t>
            </a:r>
            <a:endParaRPr lang="cs-CZ" sz="2800" b="1" dirty="0"/>
          </a:p>
        </p:txBody>
      </p:sp>
      <p:pic>
        <p:nvPicPr>
          <p:cNvPr id="2050" name="Picture 2" descr="C:\Users\OEM\AppData\Local\Microsoft\Windows\Temporary Internet Files\Content.IE5\NIFFOPHG\MM900303364[2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469" y="217987"/>
            <a:ext cx="937953" cy="896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55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751014" y="2300401"/>
            <a:ext cx="16787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Richard Wagner</a:t>
            </a:r>
          </a:p>
        </p:txBody>
      </p:sp>
      <p:sp>
        <p:nvSpPr>
          <p:cNvPr id="3" name="Obdélník 2"/>
          <p:cNvSpPr/>
          <p:nvPr/>
        </p:nvSpPr>
        <p:spPr>
          <a:xfrm>
            <a:off x="6565097" y="2832691"/>
            <a:ext cx="20505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Jasquese</a:t>
            </a:r>
            <a:r>
              <a:rPr lang="cs-CZ" dirty="0"/>
              <a:t> </a:t>
            </a:r>
            <a:r>
              <a:rPr lang="cs-CZ" dirty="0" err="1"/>
              <a:t>Offenbach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019367" y="4221088"/>
            <a:ext cx="16095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Giuseppe Verdi</a:t>
            </a:r>
          </a:p>
        </p:txBody>
      </p:sp>
      <p:sp>
        <p:nvSpPr>
          <p:cNvPr id="5" name="Obdélník 4"/>
          <p:cNvSpPr/>
          <p:nvPr/>
        </p:nvSpPr>
        <p:spPr>
          <a:xfrm>
            <a:off x="6715179" y="3573016"/>
            <a:ext cx="1932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Gioacchino</a:t>
            </a:r>
            <a:r>
              <a:rPr lang="cs-CZ" dirty="0"/>
              <a:t> </a:t>
            </a:r>
            <a:r>
              <a:rPr lang="cs-CZ" dirty="0" err="1"/>
              <a:t>Rossini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83653" y="3573016"/>
            <a:ext cx="14156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Gustav  Klimt</a:t>
            </a:r>
          </a:p>
        </p:txBody>
      </p:sp>
      <p:sp>
        <p:nvSpPr>
          <p:cNvPr id="7" name="Obdélník 6"/>
          <p:cNvSpPr/>
          <p:nvPr/>
        </p:nvSpPr>
        <p:spPr>
          <a:xfrm>
            <a:off x="949327" y="2496569"/>
            <a:ext cx="1630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 Alfons </a:t>
            </a:r>
            <a:r>
              <a:rPr lang="cs-CZ" dirty="0"/>
              <a:t>Mucha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45992" y="3962685"/>
            <a:ext cx="13140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Josef </a:t>
            </a:r>
            <a:r>
              <a:rPr lang="cs-CZ" dirty="0"/>
              <a:t>Gočár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18778" y="3062228"/>
            <a:ext cx="15155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Claude Monet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857598" y="3962685"/>
            <a:ext cx="18074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  Charles </a:t>
            </a:r>
            <a:r>
              <a:rPr lang="cs-CZ" dirty="0"/>
              <a:t>Dickens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499992" y="3008094"/>
            <a:ext cx="1029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Emil </a:t>
            </a:r>
            <a:r>
              <a:rPr lang="cs-CZ" dirty="0" err="1"/>
              <a:t>Zola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827655" y="2463359"/>
            <a:ext cx="18144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Honoré</a:t>
            </a:r>
            <a:r>
              <a:rPr lang="cs-CZ" dirty="0"/>
              <a:t> de Balzac</a:t>
            </a:r>
          </a:p>
        </p:txBody>
      </p:sp>
      <p:sp>
        <p:nvSpPr>
          <p:cNvPr id="14" name="Ovál 13"/>
          <p:cNvSpPr/>
          <p:nvPr/>
        </p:nvSpPr>
        <p:spPr>
          <a:xfrm>
            <a:off x="795909" y="836712"/>
            <a:ext cx="2440629" cy="1224136"/>
          </a:xfrm>
          <a:prstGeom prst="ellipse">
            <a:avLst/>
          </a:prstGeom>
          <a:solidFill>
            <a:srgbClr val="16C84D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633065" y="807855"/>
            <a:ext cx="2435405" cy="1277585"/>
          </a:xfrm>
          <a:prstGeom prst="ellipse">
            <a:avLst/>
          </a:prstGeom>
          <a:solidFill>
            <a:srgbClr val="98EA0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445795" y="836712"/>
            <a:ext cx="2316939" cy="1173203"/>
          </a:xfrm>
          <a:prstGeom prst="ellipse">
            <a:avLst/>
          </a:prstGeom>
          <a:solidFill>
            <a:srgbClr val="DF5FAB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267823" y="1033281"/>
            <a:ext cx="15155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alíři, architekti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34933" y="1217947"/>
            <a:ext cx="1631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spisovatelé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61485" y="954886"/>
            <a:ext cx="14903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udební skladatelé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78453" y="355374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Maxim Gorkij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9869" y="6093296"/>
            <a:ext cx="218430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Tak je to správně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0NLCKSJM\MC900343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405" y="4764946"/>
            <a:ext cx="1821485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9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6528" y="209540"/>
            <a:ext cx="2765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Urči směr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87" y="3430594"/>
            <a:ext cx="2160389" cy="3242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28877"/>
            <a:ext cx="1634625" cy="3217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0969"/>
            <a:ext cx="3649215" cy="2809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57207"/>
            <a:ext cx="2769104" cy="2046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681170"/>
            <a:ext cx="1731639" cy="2598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248192"/>
            <a:ext cx="1800200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impresionismus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3248192"/>
            <a:ext cx="1152128" cy="369332"/>
          </a:xfrm>
          <a:prstGeom prst="rect">
            <a:avLst/>
          </a:prstGeom>
          <a:solidFill>
            <a:srgbClr val="D652B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secese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6237312"/>
            <a:ext cx="172819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kubismus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2924944"/>
            <a:ext cx="1296069" cy="369332"/>
          </a:xfrm>
          <a:prstGeom prst="rect">
            <a:avLst/>
          </a:prstGeom>
          <a:solidFill>
            <a:srgbClr val="D652B0"/>
          </a:solidFill>
          <a:ln>
            <a:solidFill>
              <a:srgbClr val="D652B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secese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6410499"/>
            <a:ext cx="158417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kubismus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1800200" cy="369332"/>
          </a:xfrm>
          <a:prstGeom prst="rect">
            <a:avLst/>
          </a:prstGeom>
          <a:solidFill>
            <a:srgbClr val="D0F517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4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701" y="5993396"/>
            <a:ext cx="260680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http://cs.wikipedia.org/wiki/Soubor:Balzac.jpg</a:t>
            </a:r>
            <a:endParaRPr lang="cs-CZ" sz="1000" dirty="0"/>
          </a:p>
        </p:txBody>
      </p:sp>
      <p:sp>
        <p:nvSpPr>
          <p:cNvPr id="3" name="Obdélník 2"/>
          <p:cNvSpPr/>
          <p:nvPr/>
        </p:nvSpPr>
        <p:spPr>
          <a:xfrm>
            <a:off x="161323" y="95336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http://cs.wikipedia.org/wiki/Soubor:Charles_Dickens2.jpg</a:t>
            </a:r>
            <a:endParaRPr lang="cs-CZ" sz="1000" dirty="0"/>
          </a:p>
        </p:txBody>
      </p:sp>
      <p:sp>
        <p:nvSpPr>
          <p:cNvPr id="4" name="Obdélník 3"/>
          <p:cNvSpPr/>
          <p:nvPr/>
        </p:nvSpPr>
        <p:spPr>
          <a:xfrm>
            <a:off x="159585" y="1199581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http://cs.wikipedia.org/wiki/Soubor:Oliver-twist.cover.jpg</a:t>
            </a:r>
            <a:endParaRPr lang="cs-CZ" sz="1000" dirty="0"/>
          </a:p>
        </p:txBody>
      </p:sp>
      <p:sp>
        <p:nvSpPr>
          <p:cNvPr id="5" name="Obdélník 4"/>
          <p:cNvSpPr/>
          <p:nvPr/>
        </p:nvSpPr>
        <p:spPr>
          <a:xfrm>
            <a:off x="214824" y="1445802"/>
            <a:ext cx="766954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http://cs.wikipedia.org/wiki/Soubor:The_Writings_of_Charles_Dickens_v4_p12_(engraving,_cleaned).jpg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187739" y="1713202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http://cs.wikipedia.org/wiki/Soubor:Emile_Zola.jpg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179512" y="2205644"/>
            <a:ext cx="667848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http://commons.wikimedia.org/wiki/File:Lazensky_dum_v_Bohdanci_02.jpg?uselang=cs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190350" y="248647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http://cs.wikipedia.org/wiki/Soubor:Charles_Darwin_aged_51.jpg</a:t>
            </a:r>
            <a:endParaRPr lang="cs-CZ" sz="1000" dirty="0"/>
          </a:p>
        </p:txBody>
      </p:sp>
      <p:sp>
        <p:nvSpPr>
          <p:cNvPr id="9" name="Obdélník 8"/>
          <p:cNvSpPr/>
          <p:nvPr/>
        </p:nvSpPr>
        <p:spPr>
          <a:xfrm>
            <a:off x="186723" y="323263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http://cs.wikipedia.org/wiki/Soubor:ClaudeMonet.jpg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190350" y="3489737"/>
            <a:ext cx="690193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http://cs.wikipedia.org/wiki/Soubor:Claude_Monet,_Impression,_soleil_levant,_1872.jpg</a:t>
            </a:r>
            <a:endParaRPr lang="cs-CZ" sz="1000" dirty="0"/>
          </a:p>
        </p:txBody>
      </p:sp>
      <p:sp>
        <p:nvSpPr>
          <p:cNvPr id="11" name="Obdélník 10"/>
          <p:cNvSpPr/>
          <p:nvPr/>
        </p:nvSpPr>
        <p:spPr>
          <a:xfrm>
            <a:off x="161323" y="3708864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http://commons.wikimedia.org/wiki/File:Claude_Monet_042.jpg?uselang=cs</a:t>
            </a:r>
            <a:endParaRPr lang="cs-CZ" sz="1000" dirty="0"/>
          </a:p>
        </p:txBody>
      </p:sp>
      <p:sp>
        <p:nvSpPr>
          <p:cNvPr id="12" name="Obdélník 11"/>
          <p:cNvSpPr/>
          <p:nvPr/>
        </p:nvSpPr>
        <p:spPr>
          <a:xfrm>
            <a:off x="161322" y="4241926"/>
            <a:ext cx="6786941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http://commons.wikimedia.org/wiki/File:1900_C.Monet_Japonski_mostek_w_Giverny..jpg?uselang=</a:t>
            </a:r>
            <a:r>
              <a:rPr lang="cs-CZ" sz="1000" dirty="0" err="1" smtClean="0"/>
              <a:t>cs</a:t>
            </a:r>
            <a:endParaRPr lang="cs-CZ" sz="1000" dirty="0"/>
          </a:p>
        </p:txBody>
      </p:sp>
      <p:sp>
        <p:nvSpPr>
          <p:cNvPr id="13" name="Obdélník 12"/>
          <p:cNvSpPr/>
          <p:nvPr/>
        </p:nvSpPr>
        <p:spPr>
          <a:xfrm>
            <a:off x="161322" y="476181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http://commons.wikimedia.org/wiki/File:Artel_Prag_Keramikdose.jpg?uselang=cs</a:t>
            </a:r>
            <a:endParaRPr lang="cs-CZ" sz="1000" dirty="0"/>
          </a:p>
        </p:txBody>
      </p:sp>
      <p:sp>
        <p:nvSpPr>
          <p:cNvPr id="14" name="Obdélník 13"/>
          <p:cNvSpPr/>
          <p:nvPr/>
        </p:nvSpPr>
        <p:spPr>
          <a:xfrm>
            <a:off x="186723" y="5252434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http://commons.wikimedia.org/wiki/File:Rij-Rousseau.Portrait.1915.jpg?uselang=cs</a:t>
            </a:r>
            <a:endParaRPr lang="cs-CZ" sz="1000" dirty="0"/>
          </a:p>
        </p:txBody>
      </p:sp>
      <p:sp>
        <p:nvSpPr>
          <p:cNvPr id="15" name="Obdélník 14"/>
          <p:cNvSpPr/>
          <p:nvPr/>
        </p:nvSpPr>
        <p:spPr>
          <a:xfrm>
            <a:off x="179511" y="5498655"/>
            <a:ext cx="6768751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http://commons.wikimedia.org/wiki/File:Philip_Absolon._Cassie_Thinking_About_Cubism.jpg?uselang=cs</a:t>
            </a:r>
            <a:endParaRPr lang="cs-CZ" sz="1000" dirty="0"/>
          </a:p>
        </p:txBody>
      </p:sp>
      <p:sp>
        <p:nvSpPr>
          <p:cNvPr id="16" name="Obdélník 15"/>
          <p:cNvSpPr/>
          <p:nvPr/>
        </p:nvSpPr>
        <p:spPr>
          <a:xfrm>
            <a:off x="186723" y="1959423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http://commons.wikimedia.org/wiki/File:U_cerne_matky_bozi3.jpg?uselang=cs</a:t>
            </a:r>
            <a:endParaRPr lang="cs-CZ" sz="1000" dirty="0"/>
          </a:p>
        </p:txBody>
      </p:sp>
      <p:sp>
        <p:nvSpPr>
          <p:cNvPr id="17" name="Obdélník 16"/>
          <p:cNvSpPr/>
          <p:nvPr/>
        </p:nvSpPr>
        <p:spPr>
          <a:xfrm>
            <a:off x="159584" y="2669385"/>
            <a:ext cx="5906327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http://commons.wikimedia.org/wiki/File:Lazensky_dum_v_Bohdanci_02.jpg?uselang=cs</a:t>
            </a:r>
            <a:endParaRPr lang="cs-CZ" sz="1000" dirty="0"/>
          </a:p>
        </p:txBody>
      </p:sp>
      <p:sp>
        <p:nvSpPr>
          <p:cNvPr id="18" name="Obdélník 17"/>
          <p:cNvSpPr/>
          <p:nvPr/>
        </p:nvSpPr>
        <p:spPr>
          <a:xfrm>
            <a:off x="159584" y="3955085"/>
            <a:ext cx="7116159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http://commons.wikimedia.org/wiki/File:Praha,_Nov%C3%A9_m%C4%9Bsto,_kubistick%C3%BD_d%C5%AFm.JPG?uselang=cs</a:t>
            </a:r>
            <a:endParaRPr lang="cs-CZ" sz="1000" dirty="0"/>
          </a:p>
        </p:txBody>
      </p:sp>
      <p:sp>
        <p:nvSpPr>
          <p:cNvPr id="19" name="Obdélník 18"/>
          <p:cNvSpPr/>
          <p:nvPr/>
        </p:nvSpPr>
        <p:spPr>
          <a:xfrm>
            <a:off x="214933" y="623961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http://commons.wikimedia.org/wiki/File:Gustav_Klimt_032.jpg</a:t>
            </a:r>
            <a:endParaRPr lang="cs-CZ" sz="1000" dirty="0"/>
          </a:p>
        </p:txBody>
      </p:sp>
      <p:sp>
        <p:nvSpPr>
          <p:cNvPr id="20" name="Obdélník 19"/>
          <p:cNvSpPr/>
          <p:nvPr/>
        </p:nvSpPr>
        <p:spPr>
          <a:xfrm>
            <a:off x="161322" y="448814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http://commons.wikimedia.org/wiki/File:Gustav_Klimt_046.jpg</a:t>
            </a:r>
            <a:endParaRPr lang="cs-CZ" sz="1000" dirty="0"/>
          </a:p>
        </p:txBody>
      </p:sp>
      <p:sp>
        <p:nvSpPr>
          <p:cNvPr id="21" name="Obdélník 20"/>
          <p:cNvSpPr/>
          <p:nvPr/>
        </p:nvSpPr>
        <p:spPr>
          <a:xfrm>
            <a:off x="190350" y="5747175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http://cs.wikipedia.org/wiki/Soubor:Rossini-portrait-0.jpg</a:t>
            </a:r>
            <a:endParaRPr lang="cs-CZ" sz="1000" dirty="0"/>
          </a:p>
        </p:txBody>
      </p:sp>
      <p:sp>
        <p:nvSpPr>
          <p:cNvPr id="22" name="Obdélník 21"/>
          <p:cNvSpPr/>
          <p:nvPr/>
        </p:nvSpPr>
        <p:spPr>
          <a:xfrm>
            <a:off x="214933" y="292989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http://commons.wikimedia.org/wiki/File:Richard_Wagner.jpg?uselang=cs</a:t>
            </a:r>
            <a:endParaRPr lang="cs-CZ" sz="1000" dirty="0"/>
          </a:p>
        </p:txBody>
      </p:sp>
      <p:sp>
        <p:nvSpPr>
          <p:cNvPr id="23" name="Obdélník 22"/>
          <p:cNvSpPr/>
          <p:nvPr/>
        </p:nvSpPr>
        <p:spPr>
          <a:xfrm>
            <a:off x="179512" y="500803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http://cs.wikipedia.org/wiki/Soubor:Jacques_Offenbach.jpg</a:t>
            </a:r>
            <a:endParaRPr lang="cs-CZ" sz="1000" dirty="0"/>
          </a:p>
        </p:txBody>
      </p:sp>
      <p:sp>
        <p:nvSpPr>
          <p:cNvPr id="24" name="Obdélník 23"/>
          <p:cNvSpPr/>
          <p:nvPr/>
        </p:nvSpPr>
        <p:spPr>
          <a:xfrm>
            <a:off x="221519" y="332656"/>
            <a:ext cx="1505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22354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9126" y="962374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http://cs.wikipedia.org/wiki/Soubor:050529_Barcelona_026.jpg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120859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http://commons.wikimedia.org/wiki/File:Alfons_Mucha_-_1896_-_Spring.jpg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454817"/>
            <a:ext cx="597666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http://commons.wikimedia.org/wiki/File:Secesn%C3%AD_fas%C3%A1da_v_Brn%C4%9B.jpg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6671" y="185492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http://commons.wikimedia.org/wiki/Category:Municipal_House_(Prague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210114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http://commons.wikimedia.org/wiki/File:Grand_hotel_europa_Prague.JPG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234744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http://cs.wikipedia.org/wiki/Soubor:Antoni_gaudi.jpg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9126" y="259366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http://commons.wikimedia.org/wiki/File:Casabatllo2.jpg?uselang=cs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4988" y="285577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http://cs.wikipedia.org/wiki/Soubor:Alfons_Mucha_LOC_3c05828u.jpg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6670" y="3101998"/>
            <a:ext cx="713163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http://commons.wikimedia.org/wiki/File:Cubist_villa_in_Libusina_street_Vysehrad_Prague_CZ.jpg?uselang=cs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5725" y="335205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http://cs.wikipedia.org/wiki/Soubor:Origin_of_Species.jpg</a:t>
            </a:r>
          </a:p>
        </p:txBody>
      </p:sp>
    </p:spTree>
    <p:extLst>
      <p:ext uri="{BB962C8B-B14F-4D97-AF65-F5344CB8AC3E}">
        <p14:creationId xmlns:p14="http://schemas.microsoft.com/office/powerpoint/2010/main" val="200908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1047</Words>
  <Application>Microsoft Office PowerPoint</Application>
  <PresentationFormat>Předvádění na obrazovce (4:3)</PresentationFormat>
  <Paragraphs>174</Paragraphs>
  <Slides>28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Měšťanská kultura a civilizace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Měšťanská kultura a civilizace</dc:title>
  <dc:creator>OEM</dc:creator>
  <cp:lastModifiedBy>OEM</cp:lastModifiedBy>
  <cp:revision>44</cp:revision>
  <dcterms:created xsi:type="dcterms:W3CDTF">2011-06-13T18:18:19Z</dcterms:created>
  <dcterms:modified xsi:type="dcterms:W3CDTF">2011-09-01T18:33:12Z</dcterms:modified>
</cp:coreProperties>
</file>