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357" r:id="rId2"/>
    <p:sldId id="313" r:id="rId3"/>
    <p:sldId id="314" r:id="rId4"/>
    <p:sldId id="259" r:id="rId5"/>
    <p:sldId id="307" r:id="rId6"/>
    <p:sldId id="338" r:id="rId7"/>
    <p:sldId id="317" r:id="rId8"/>
    <p:sldId id="339" r:id="rId9"/>
    <p:sldId id="309" r:id="rId10"/>
    <p:sldId id="310" r:id="rId11"/>
    <p:sldId id="262" r:id="rId12"/>
    <p:sldId id="320" r:id="rId13"/>
    <p:sldId id="266" r:id="rId14"/>
    <p:sldId id="267" r:id="rId15"/>
    <p:sldId id="322" r:id="rId16"/>
    <p:sldId id="268" r:id="rId17"/>
    <p:sldId id="332" r:id="rId18"/>
    <p:sldId id="324" r:id="rId19"/>
    <p:sldId id="325" r:id="rId20"/>
    <p:sldId id="326" r:id="rId21"/>
    <p:sldId id="329" r:id="rId22"/>
    <p:sldId id="331" r:id="rId23"/>
    <p:sldId id="333" r:id="rId24"/>
    <p:sldId id="336" r:id="rId25"/>
    <p:sldId id="335" r:id="rId26"/>
    <p:sldId id="350" r:id="rId27"/>
    <p:sldId id="337" r:id="rId28"/>
    <p:sldId id="351" r:id="rId29"/>
    <p:sldId id="269" r:id="rId30"/>
    <p:sldId id="283" r:id="rId31"/>
    <p:sldId id="292" r:id="rId32"/>
    <p:sldId id="356" r:id="rId33"/>
    <p:sldId id="341" r:id="rId34"/>
    <p:sldId id="355" r:id="rId35"/>
    <p:sldId id="353" r:id="rId36"/>
    <p:sldId id="354" r:id="rId37"/>
    <p:sldId id="315" r:id="rId38"/>
    <p:sldId id="323" r:id="rId39"/>
    <p:sldId id="334" r:id="rId4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669900"/>
    <a:srgbClr val="00FF00"/>
    <a:srgbClr val="0099FF"/>
    <a:srgbClr val="FF6600"/>
    <a:srgbClr val="000099"/>
    <a:srgbClr val="006600"/>
    <a:srgbClr val="005828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27761-0521-4BAE-9696-4E5B04058A8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346-E326-4C28-A9F3-CDF2726DFB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42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27761-0521-4BAE-9696-4E5B04058A8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346-E326-4C28-A9F3-CDF2726DFB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2333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27761-0521-4BAE-9696-4E5B04058A8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346-E326-4C28-A9F3-CDF2726DFB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813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27761-0521-4BAE-9696-4E5B04058A8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346-E326-4C28-A9F3-CDF2726DFB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5232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27761-0521-4BAE-9696-4E5B04058A8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346-E326-4C28-A9F3-CDF2726DFB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443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27761-0521-4BAE-9696-4E5B04058A8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346-E326-4C28-A9F3-CDF2726DFB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8817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27761-0521-4BAE-9696-4E5B04058A8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346-E326-4C28-A9F3-CDF2726DFB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919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27761-0521-4BAE-9696-4E5B04058A8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346-E326-4C28-A9F3-CDF2726DFB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0827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27761-0521-4BAE-9696-4E5B04058A8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346-E326-4C28-A9F3-CDF2726DFB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5586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27761-0521-4BAE-9696-4E5B04058A8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346-E326-4C28-A9F3-CDF2726DFB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2228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27761-0521-4BAE-9696-4E5B04058A8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34A346-E326-4C28-A9F3-CDF2726DFB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1962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27761-0521-4BAE-9696-4E5B04058A82}" type="datetimeFigureOut">
              <a:rPr lang="cs-CZ" smtClean="0"/>
              <a:t>30.8.2011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34A346-E326-4C28-A9F3-CDF2726DFB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10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4169174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Dějepis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8. 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+ 9.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VY_32_INOVACE_30_První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světová válka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Řehořková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Jarmila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66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764704"/>
            <a:ext cx="7772400" cy="1470025"/>
          </a:xfrm>
        </p:spPr>
        <p:txBody>
          <a:bodyPr>
            <a:normAutofit/>
          </a:bodyPr>
          <a:lstStyle/>
          <a:p>
            <a:r>
              <a:rPr lang="cs-CZ" sz="7200" dirty="0" smtClean="0"/>
              <a:t>První světová válka</a:t>
            </a:r>
            <a:endParaRPr lang="cs-CZ" sz="7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2564904"/>
            <a:ext cx="6400800" cy="1752600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1"/>
                </a:solidFill>
              </a:rPr>
              <a:t>1914 - 1918</a:t>
            </a:r>
            <a:endParaRPr lang="cs-CZ" sz="5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8550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21771" y="428471"/>
            <a:ext cx="792088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28. </a:t>
            </a:r>
            <a:r>
              <a:rPr lang="cs-CZ" sz="2800" b="1" dirty="0"/>
              <a:t>č</a:t>
            </a:r>
            <a:r>
              <a:rPr lang="cs-CZ" sz="2800" b="1" dirty="0" smtClean="0"/>
              <a:t>ervna 1914</a:t>
            </a:r>
          </a:p>
          <a:p>
            <a:r>
              <a:rPr lang="cs-CZ" sz="2000" b="1" dirty="0" smtClean="0"/>
              <a:t> </a:t>
            </a:r>
            <a:r>
              <a:rPr lang="cs-CZ" sz="2000" dirty="0" smtClean="0"/>
              <a:t>byl  srbským nacionalistou </a:t>
            </a:r>
            <a:r>
              <a:rPr lang="cs-CZ" sz="2000" b="1" dirty="0" err="1" smtClean="0"/>
              <a:t>Gavrilo</a:t>
            </a:r>
            <a:r>
              <a:rPr lang="cs-CZ" sz="2000" b="1" dirty="0" smtClean="0"/>
              <a:t> Principem  </a:t>
            </a:r>
            <a:r>
              <a:rPr lang="cs-CZ" sz="2000" dirty="0" smtClean="0"/>
              <a:t>zavražděn v Sarajevu rakouský následník trůnu František Ferdinand d´ </a:t>
            </a:r>
            <a:r>
              <a:rPr lang="cs-CZ" sz="2000" dirty="0" err="1" smtClean="0"/>
              <a:t>Este</a:t>
            </a:r>
            <a:endParaRPr lang="cs-CZ" sz="2000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69" y="1816833"/>
            <a:ext cx="3035300" cy="3713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201" y="1722376"/>
            <a:ext cx="3097213" cy="390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803650" y="5762243"/>
            <a:ext cx="5052318" cy="9233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/>
              <a:t>Arcivévoda František Ferdinand d´Este a vévodkyně Žofie z </a:t>
            </a:r>
            <a:r>
              <a:rPr lang="cs-CZ" dirty="0" err="1"/>
              <a:t>Hohenbergu</a:t>
            </a:r>
            <a:r>
              <a:rPr lang="cs-CZ" dirty="0"/>
              <a:t> (rozená hraběnka Chotková) se svými dětmi</a:t>
            </a:r>
          </a:p>
        </p:txBody>
      </p:sp>
    </p:spTree>
    <p:extLst>
      <p:ext uri="{BB962C8B-B14F-4D97-AF65-F5344CB8AC3E}">
        <p14:creationId xmlns:p14="http://schemas.microsoft.com/office/powerpoint/2010/main" val="21187918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350" y="152737"/>
            <a:ext cx="2611662" cy="28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556737"/>
            <a:ext cx="4652301" cy="349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3842739" y="5443483"/>
            <a:ext cx="5157407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/>
              <a:t>Vůz </a:t>
            </a:r>
            <a:r>
              <a:rPr lang="cs-CZ" dirty="0" err="1"/>
              <a:t>Gräf</a:t>
            </a:r>
            <a:r>
              <a:rPr lang="cs-CZ" dirty="0"/>
              <a:t> &amp; </a:t>
            </a:r>
            <a:r>
              <a:rPr lang="cs-CZ" dirty="0" err="1"/>
              <a:t>Stift</a:t>
            </a:r>
            <a:r>
              <a:rPr lang="cs-CZ" dirty="0"/>
              <a:t> Double </a:t>
            </a:r>
            <a:r>
              <a:rPr lang="cs-CZ" dirty="0" err="1"/>
              <a:t>Phaeton</a:t>
            </a:r>
            <a:r>
              <a:rPr lang="cs-CZ" dirty="0"/>
              <a:t> </a:t>
            </a:r>
            <a:r>
              <a:rPr lang="cs-CZ" dirty="0" err="1"/>
              <a:t>rv</a:t>
            </a:r>
            <a:r>
              <a:rPr lang="cs-CZ" dirty="0"/>
              <a:t>. 1911, ve kterém jel arcivévoda v době atentátu</a:t>
            </a: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302" y="3068648"/>
            <a:ext cx="2729758" cy="363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502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36213"/>
            <a:ext cx="4938713" cy="2554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23528" y="6393827"/>
            <a:ext cx="5112568" cy="369332"/>
          </a:xfrm>
          <a:prstGeom prst="rect">
            <a:avLst/>
          </a:prstGeom>
          <a:solidFill>
            <a:srgbClr val="FF66FF"/>
          </a:solidFill>
        </p:spPr>
        <p:txBody>
          <a:bodyPr wrap="square">
            <a:spAutoFit/>
          </a:bodyPr>
          <a:lstStyle/>
          <a:p>
            <a:r>
              <a:rPr lang="cs-CZ" dirty="0"/>
              <a:t>l</a:t>
            </a:r>
            <a:r>
              <a:rPr lang="cs-CZ" dirty="0" smtClean="0"/>
              <a:t>avice </a:t>
            </a:r>
            <a:r>
              <a:rPr lang="cs-CZ" dirty="0"/>
              <a:t>obžalovaných během sarajevského procesu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6632"/>
            <a:ext cx="3060700" cy="298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82105" y="3275692"/>
            <a:ext cx="4034181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cs-CZ" dirty="0" err="1"/>
              <a:t>Gavrilo</a:t>
            </a:r>
            <a:r>
              <a:rPr lang="cs-CZ" dirty="0"/>
              <a:t> Princip v terezínské vězeňské cele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700278"/>
            <a:ext cx="4381500" cy="262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580112" y="3645024"/>
            <a:ext cx="3168352" cy="36933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minuty před atentátem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215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692696"/>
            <a:ext cx="504056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b="1" dirty="0"/>
              <a:t>Vypuknutí války</a:t>
            </a:r>
          </a:p>
          <a:p>
            <a:pPr marL="0" indent="0">
              <a:buNone/>
            </a:pPr>
            <a:r>
              <a:rPr lang="cs-CZ" dirty="0" smtClean="0"/>
              <a:t>Rakousko-Uhersko </a:t>
            </a:r>
            <a:r>
              <a:rPr lang="cs-CZ" dirty="0"/>
              <a:t>povzbuzené podporou Berlína zaslalo Srbsku ultimátum, jehož ostře formulované podmínky byly pro Srbsko nepřijatelné, pokud nechtělo ztratit </a:t>
            </a:r>
            <a:r>
              <a:rPr lang="cs-CZ" dirty="0" smtClean="0"/>
              <a:t>suverenitu. </a:t>
            </a:r>
            <a:r>
              <a:rPr lang="cs-CZ" b="1" dirty="0">
                <a:solidFill>
                  <a:srgbClr val="FF0000"/>
                </a:solidFill>
              </a:rPr>
              <a:t>Dne 28. července 1914 vypovědělo Rakousko-Uhersko Srbsku válku</a:t>
            </a:r>
            <a:r>
              <a:rPr lang="cs-CZ" dirty="0"/>
              <a:t>. O den později začalo jeho </a:t>
            </a:r>
            <a:r>
              <a:rPr lang="cs-CZ" dirty="0" err="1" smtClean="0"/>
              <a:t>poddunajské</a:t>
            </a:r>
            <a:r>
              <a:rPr lang="cs-CZ" dirty="0" smtClean="0"/>
              <a:t> </a:t>
            </a:r>
            <a:r>
              <a:rPr lang="cs-CZ" dirty="0"/>
              <a:t>loďstvo ostřelovat Bělehrad.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264" y="476672"/>
            <a:ext cx="2376263" cy="3516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079301" y="4133935"/>
            <a:ext cx="223224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František Josef I.</a:t>
            </a:r>
            <a:endParaRPr lang="cs-CZ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869160"/>
            <a:ext cx="28575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5420005" y="5013176"/>
            <a:ext cx="3550841" cy="147732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cs-CZ" dirty="0" smtClean="0"/>
              <a:t> </a:t>
            </a:r>
            <a:r>
              <a:rPr lang="cs-CZ" b="1" dirty="0"/>
              <a:t>M</a:t>
            </a:r>
            <a:r>
              <a:rPr lang="cs-CZ" b="1" dirty="0" smtClean="0"/>
              <a:t>anifest </a:t>
            </a:r>
            <a:r>
              <a:rPr lang="cs-CZ" b="1" dirty="0"/>
              <a:t>"Mým národům" vydaný císařem </a:t>
            </a:r>
            <a:r>
              <a:rPr lang="cs-CZ" dirty="0"/>
              <a:t>Františkem Josefem I</a:t>
            </a:r>
            <a:r>
              <a:rPr lang="cs-CZ" dirty="0" smtClean="0"/>
              <a:t>.</a:t>
            </a:r>
          </a:p>
          <a:p>
            <a:r>
              <a:rPr lang="cs-CZ" dirty="0" smtClean="0"/>
              <a:t> </a:t>
            </a:r>
            <a:r>
              <a:rPr lang="cs-CZ" dirty="0"/>
              <a:t>28. července 1914</a:t>
            </a:r>
            <a:r>
              <a:rPr lang="cs-CZ" dirty="0" smtClean="0"/>
              <a:t>.</a:t>
            </a:r>
          </a:p>
          <a:p>
            <a:r>
              <a:rPr lang="cs-CZ" dirty="0" smtClean="0"/>
              <a:t> </a:t>
            </a:r>
            <a:r>
              <a:rPr lang="cs-CZ" dirty="0"/>
              <a:t>V </a:t>
            </a:r>
            <a:r>
              <a:rPr lang="cs-CZ" dirty="0" smtClean="0"/>
              <a:t> něm zdůvodňuje </a:t>
            </a:r>
            <a:r>
              <a:rPr lang="cs-CZ" dirty="0"/>
              <a:t>důvody vyhlášení války </a:t>
            </a:r>
            <a:r>
              <a:rPr lang="cs-CZ" b="1" dirty="0"/>
              <a:t>Srbsku. </a:t>
            </a:r>
          </a:p>
        </p:txBody>
      </p:sp>
    </p:spTree>
    <p:extLst>
      <p:ext uri="{BB962C8B-B14F-4D97-AF65-F5344CB8AC3E}">
        <p14:creationId xmlns:p14="http://schemas.microsoft.com/office/powerpoint/2010/main" val="2388428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63014" y="260648"/>
            <a:ext cx="6912768" cy="10156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</a:rPr>
              <a:t>Záminka k rozpoutání války </a:t>
            </a:r>
            <a:r>
              <a:rPr lang="cs-CZ" dirty="0" smtClean="0"/>
              <a:t>– </a:t>
            </a:r>
            <a:r>
              <a:rPr lang="cs-CZ" sz="2800" dirty="0" smtClean="0"/>
              <a:t>atentát na Františka Ferdinanda d´Este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91006" y="1451249"/>
            <a:ext cx="7056784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Hlavní příčina </a:t>
            </a:r>
            <a:r>
              <a:rPr lang="cs-CZ" dirty="0" smtClean="0"/>
              <a:t>– </a:t>
            </a:r>
            <a:r>
              <a:rPr lang="cs-CZ" sz="2800" dirty="0" smtClean="0"/>
              <a:t>boj o nové dělení světa</a:t>
            </a:r>
            <a:endParaRPr lang="cs-CZ" sz="2800" dirty="0"/>
          </a:p>
        </p:txBody>
      </p:sp>
      <p:sp>
        <p:nvSpPr>
          <p:cNvPr id="4" name="Ovál 3"/>
          <p:cNvSpPr/>
          <p:nvPr/>
        </p:nvSpPr>
        <p:spPr>
          <a:xfrm>
            <a:off x="179613" y="2564904"/>
            <a:ext cx="3744416" cy="197760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4716016" y="2036024"/>
            <a:ext cx="3888432" cy="294303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442282" y="5630466"/>
            <a:ext cx="39389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Centrální</a:t>
            </a:r>
            <a:r>
              <a:rPr lang="cs-CZ" sz="4400" dirty="0" smtClean="0"/>
              <a:t> </a:t>
            </a:r>
            <a:r>
              <a:rPr lang="cs-CZ" sz="3600" dirty="0" smtClean="0"/>
              <a:t>mocnosti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63614" y="5731939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Dohoda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850470" y="2790220"/>
            <a:ext cx="30243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Německo,</a:t>
            </a:r>
          </a:p>
          <a:p>
            <a:r>
              <a:rPr lang="cs-CZ" sz="2400" dirty="0" smtClean="0"/>
              <a:t> Rak.-Uhersko,</a:t>
            </a:r>
          </a:p>
          <a:p>
            <a:r>
              <a:rPr lang="cs-CZ" sz="2400" dirty="0" smtClean="0"/>
              <a:t> Osmanská říše,</a:t>
            </a:r>
          </a:p>
          <a:p>
            <a:r>
              <a:rPr lang="cs-CZ" sz="2400" dirty="0" smtClean="0"/>
              <a:t> Bulharsko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968044" y="2420888"/>
            <a:ext cx="33843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Francie, Velká Británie, Rusko, Srbsko, Itálie, USA, Černá Hora, Japonsko, Kanada, Řecko, Thajsko,</a:t>
            </a:r>
            <a:endParaRPr lang="cs-CZ" sz="2400" dirty="0"/>
          </a:p>
        </p:txBody>
      </p:sp>
      <p:sp>
        <p:nvSpPr>
          <p:cNvPr id="10" name="Šipka dolů 9"/>
          <p:cNvSpPr/>
          <p:nvPr/>
        </p:nvSpPr>
        <p:spPr>
          <a:xfrm>
            <a:off x="1736302" y="4547012"/>
            <a:ext cx="399425" cy="1083454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lů 10"/>
          <p:cNvSpPr/>
          <p:nvPr/>
        </p:nvSpPr>
        <p:spPr>
          <a:xfrm>
            <a:off x="6444208" y="4979060"/>
            <a:ext cx="360040" cy="826204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9930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729568"/>
            <a:ext cx="2944813" cy="453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84684" y="729568"/>
            <a:ext cx="510665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30.7. – mobilizuje Rusko</a:t>
            </a:r>
          </a:p>
          <a:p>
            <a:r>
              <a:rPr lang="cs-CZ" dirty="0" smtClean="0"/>
              <a:t>31.7. – mobilizace Rak.-Uherska</a:t>
            </a:r>
          </a:p>
          <a:p>
            <a:r>
              <a:rPr lang="cs-CZ" dirty="0" smtClean="0"/>
              <a:t>3.8.       Německo vyhlašuje válku Francii</a:t>
            </a:r>
          </a:p>
          <a:p>
            <a:r>
              <a:rPr lang="cs-CZ" dirty="0" smtClean="0"/>
              <a:t>4.8        Německá vojska porušují neutralitu Belgie</a:t>
            </a:r>
          </a:p>
          <a:p>
            <a:r>
              <a:rPr lang="cs-CZ" dirty="0"/>
              <a:t> </a:t>
            </a:r>
            <a:r>
              <a:rPr lang="cs-CZ" dirty="0" smtClean="0"/>
              <a:t>    Velká Británie vyhlašuje válku Francii</a:t>
            </a:r>
          </a:p>
          <a:p>
            <a:r>
              <a:rPr lang="cs-CZ" dirty="0" smtClean="0"/>
              <a:t>6.8.       </a:t>
            </a:r>
            <a:r>
              <a:rPr lang="cs-CZ" dirty="0" err="1" smtClean="0"/>
              <a:t>Rak.Uher</a:t>
            </a:r>
            <a:r>
              <a:rPr lang="cs-CZ" dirty="0" smtClean="0"/>
              <a:t>. vyhlašuje válku Rusku</a:t>
            </a:r>
          </a:p>
          <a:p>
            <a:r>
              <a:rPr lang="cs-CZ" dirty="0" smtClean="0"/>
              <a:t>7.8.       Černá Hora vyhlašuje válku </a:t>
            </a:r>
            <a:r>
              <a:rPr lang="cs-CZ" dirty="0" err="1" smtClean="0"/>
              <a:t>Rak.Uhersku</a:t>
            </a:r>
            <a:endParaRPr lang="cs-CZ" dirty="0" smtClean="0"/>
          </a:p>
          <a:p>
            <a:r>
              <a:rPr lang="cs-CZ" dirty="0" smtClean="0"/>
              <a:t>Do týdne vstoupily do války proti </a:t>
            </a:r>
            <a:r>
              <a:rPr lang="cs-CZ" dirty="0" err="1" smtClean="0"/>
              <a:t>Rak.Uher</a:t>
            </a:r>
            <a:r>
              <a:rPr lang="cs-CZ" dirty="0" smtClean="0"/>
              <a:t>.,  Francie a Velká Británie</a:t>
            </a:r>
          </a:p>
        </p:txBody>
      </p:sp>
      <p:sp>
        <p:nvSpPr>
          <p:cNvPr id="10" name="Šipka doprava 9"/>
          <p:cNvSpPr/>
          <p:nvPr/>
        </p:nvSpPr>
        <p:spPr>
          <a:xfrm>
            <a:off x="4771256" y="1412776"/>
            <a:ext cx="1440160" cy="144016"/>
          </a:xfrm>
          <a:prstGeom prst="right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683568" y="5435210"/>
            <a:ext cx="7643700" cy="95410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Postupně se na základě svých závazků zapojilo do války 33 států a válka se stala světovou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5565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69" y="332656"/>
            <a:ext cx="4336052" cy="29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39" y="1988840"/>
            <a:ext cx="3957680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798161" y="404664"/>
            <a:ext cx="3759359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4800" dirty="0" smtClean="0"/>
              <a:t>Mobilizace</a:t>
            </a:r>
            <a:endParaRPr lang="cs-CZ" sz="48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60" y="3429000"/>
            <a:ext cx="4711079" cy="3296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95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57566"/>
            <a:ext cx="3476380" cy="3056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63" y="3679755"/>
            <a:ext cx="3856241" cy="3071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255265"/>
            <a:ext cx="3407374" cy="39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220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641471" y="3244334"/>
            <a:ext cx="38610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Vyhlášení války Německem v roce 1914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72" y="659015"/>
            <a:ext cx="8207364" cy="5909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042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843808" y="416858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Fronty</a:t>
            </a:r>
            <a:endParaRPr lang="cs-CZ" sz="4000" dirty="0"/>
          </a:p>
        </p:txBody>
      </p:sp>
      <p:cxnSp>
        <p:nvCxnSpPr>
          <p:cNvPr id="5" name="Přímá spojnice se šipkou 4"/>
          <p:cNvCxnSpPr/>
          <p:nvPr/>
        </p:nvCxnSpPr>
        <p:spPr>
          <a:xfrm flipH="1">
            <a:off x="2195736" y="1268760"/>
            <a:ext cx="936104" cy="85480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H="1">
            <a:off x="3478239" y="1340768"/>
            <a:ext cx="90010" cy="952073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3994179" y="1434337"/>
            <a:ext cx="2808312" cy="689227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323528" y="2292841"/>
            <a:ext cx="1872208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západní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689381" y="2481494"/>
            <a:ext cx="1584176" cy="523220"/>
          </a:xfrm>
          <a:prstGeom prst="rect">
            <a:avLst/>
          </a:prstGeom>
          <a:solidFill>
            <a:srgbClr val="00CCFF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východní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745836" y="2543049"/>
            <a:ext cx="2378022" cy="461665"/>
          </a:xfrm>
          <a:prstGeom prst="rect">
            <a:avLst/>
          </a:prstGeom>
          <a:solidFill>
            <a:srgbClr val="669900"/>
          </a:solidFill>
        </p:spPr>
        <p:txBody>
          <a:bodyPr wrap="square" rtlCol="0">
            <a:spAutoFit/>
          </a:bodyPr>
          <a:lstStyle/>
          <a:p>
            <a:r>
              <a:rPr lang="cs-CZ" sz="2400" smtClean="0"/>
              <a:t>jižní </a:t>
            </a:r>
            <a:r>
              <a:rPr lang="cs-CZ" sz="2400" dirty="0" smtClean="0"/>
              <a:t>- balkánská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973861" y="3144925"/>
            <a:ext cx="2088232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Italská - 1915</a:t>
            </a:r>
            <a:endParaRPr lang="cs-CZ" sz="2400" dirty="0"/>
          </a:p>
        </p:txBody>
      </p:sp>
      <p:sp>
        <p:nvSpPr>
          <p:cNvPr id="23" name="Šipka dolů 22"/>
          <p:cNvSpPr/>
          <p:nvPr/>
        </p:nvSpPr>
        <p:spPr>
          <a:xfrm>
            <a:off x="957637" y="2935463"/>
            <a:ext cx="144016" cy="1090105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237557" y="4142697"/>
            <a:ext cx="1584176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Francie, Velká Británie</a:t>
            </a:r>
            <a:endParaRPr lang="cs-CZ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287505" y="5682811"/>
            <a:ext cx="17142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Německo</a:t>
            </a:r>
            <a:endParaRPr lang="cs-CZ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2830657" y="3191091"/>
            <a:ext cx="1021263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Rusko</a:t>
            </a:r>
            <a:endParaRPr lang="cs-CZ" sz="24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663787" y="4759481"/>
            <a:ext cx="13303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Německo, Rakousko-Uhersko</a:t>
            </a:r>
            <a:endParaRPr lang="cs-CZ" b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6053391" y="3771219"/>
            <a:ext cx="1717738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Srbsko, Itálie</a:t>
            </a:r>
            <a:endParaRPr lang="cs-CZ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5004048" y="4941168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Rakousko-Uhersko, Turecko, Bulharsko</a:t>
            </a:r>
            <a:endParaRPr lang="cs-CZ" b="1" dirty="0"/>
          </a:p>
        </p:txBody>
      </p:sp>
      <p:sp>
        <p:nvSpPr>
          <p:cNvPr id="2" name="Popisek se šipkou dolů 1"/>
          <p:cNvSpPr/>
          <p:nvPr/>
        </p:nvSpPr>
        <p:spPr>
          <a:xfrm>
            <a:off x="827584" y="4941168"/>
            <a:ext cx="274069" cy="648072"/>
          </a:xfrm>
          <a:prstGeom prst="downArrow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Popisek se šipkou dolů 3"/>
          <p:cNvSpPr/>
          <p:nvPr/>
        </p:nvSpPr>
        <p:spPr>
          <a:xfrm>
            <a:off x="3096881" y="3707888"/>
            <a:ext cx="381358" cy="919569"/>
          </a:xfrm>
          <a:prstGeom prst="downArrowCallout">
            <a:avLst/>
          </a:prstGeom>
          <a:solidFill>
            <a:srgbClr val="00B0F0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Popisek se šipkou dolů 5"/>
          <p:cNvSpPr/>
          <p:nvPr/>
        </p:nvSpPr>
        <p:spPr>
          <a:xfrm>
            <a:off x="6497066" y="4313747"/>
            <a:ext cx="305425" cy="627421"/>
          </a:xfrm>
          <a:prstGeom prst="downArrowCallout">
            <a:avLst/>
          </a:prstGeom>
          <a:solidFill>
            <a:srgbClr val="66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6793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24" grpId="0" animBg="1"/>
      <p:bldP spid="28" grpId="0" animBg="1"/>
      <p:bldP spid="3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51520" y="1052736"/>
            <a:ext cx="3672408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cs-CZ" dirty="0"/>
          </a:p>
          <a:p>
            <a:endParaRPr lang="cs-CZ" sz="1600" dirty="0"/>
          </a:p>
          <a:p>
            <a:endParaRPr lang="cs-CZ" sz="1600" dirty="0"/>
          </a:p>
          <a:p>
            <a:r>
              <a:rPr lang="cs-CZ" sz="1600" dirty="0"/>
              <a:t> </a:t>
            </a:r>
            <a:r>
              <a:rPr lang="cs-CZ" sz="1600" dirty="0" smtClean="0"/>
              <a:t> </a:t>
            </a:r>
            <a:r>
              <a:rPr lang="cs-CZ" b="1" dirty="0"/>
              <a:t>1914 </a:t>
            </a:r>
            <a:r>
              <a:rPr lang="cs-CZ" dirty="0" smtClean="0"/>
              <a:t>   Rakousko-uherské útoky zastaveny</a:t>
            </a:r>
            <a:endParaRPr lang="cs-CZ" dirty="0"/>
          </a:p>
          <a:p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b="1" dirty="0"/>
              <a:t>1915 </a:t>
            </a:r>
            <a:r>
              <a:rPr lang="cs-CZ" dirty="0" smtClean="0"/>
              <a:t>   zaútočila </a:t>
            </a:r>
            <a:r>
              <a:rPr lang="cs-CZ" dirty="0"/>
              <a:t>na Srbsko současně rakousko-uherská a bulharská </a:t>
            </a:r>
            <a:r>
              <a:rPr lang="cs-CZ" dirty="0" smtClean="0"/>
              <a:t>vojska</a:t>
            </a:r>
            <a:r>
              <a:rPr lang="cs-CZ" dirty="0"/>
              <a:t> S</a:t>
            </a:r>
            <a:r>
              <a:rPr lang="cs-CZ" dirty="0" smtClean="0"/>
              <a:t>rbsko poraženo</a:t>
            </a:r>
            <a:endParaRPr lang="cs-CZ" dirty="0"/>
          </a:p>
          <a:p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b="1" dirty="0"/>
              <a:t>1918 </a:t>
            </a:r>
            <a:r>
              <a:rPr lang="cs-CZ" b="1" dirty="0" smtClean="0"/>
              <a:t> </a:t>
            </a:r>
            <a:r>
              <a:rPr lang="cs-CZ" dirty="0" smtClean="0"/>
              <a:t>  ofenzíva</a:t>
            </a:r>
            <a:r>
              <a:rPr lang="cs-CZ" dirty="0"/>
              <a:t>, bulharská armáda se zhroutila, poté došlo k zhroucení celé balkánské fronty a osvobození Srbska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671" y="4149080"/>
            <a:ext cx="3734485" cy="2376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83" y="4572522"/>
            <a:ext cx="4000500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21499" y="1190497"/>
            <a:ext cx="4572000" cy="40011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r>
              <a:rPr lang="cs-CZ" sz="2000" dirty="0"/>
              <a:t>Srbsko se bránilo </a:t>
            </a:r>
            <a:r>
              <a:rPr lang="cs-CZ" sz="2000" dirty="0" smtClean="0"/>
              <a:t>Rakousko-Uhersku</a:t>
            </a:r>
            <a:endParaRPr lang="cs-CZ" sz="20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3857" y="338520"/>
            <a:ext cx="3810000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225142" y="3221822"/>
            <a:ext cx="32352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Rak. – uherští vojáci popravují Srby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91680" y="283295"/>
            <a:ext cx="2700603" cy="769441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Jižní fronta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4224718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1124744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dirty="0" smtClean="0"/>
              <a:t>-   od roku 1917  až do konce války probíhala bitva na </a:t>
            </a:r>
            <a:r>
              <a:rPr lang="cs-CZ" sz="2000" dirty="0" err="1" smtClean="0"/>
              <a:t>Piavě</a:t>
            </a:r>
            <a:endParaRPr lang="cs-CZ" sz="2000" dirty="0" smtClean="0"/>
          </a:p>
          <a:p>
            <a:r>
              <a:rPr lang="cs-CZ" sz="2000" dirty="0" smtClean="0"/>
              <a:t>-   po celou dobu konfliktu se bojovalo také ve vysokohorských prostorách Alp 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67680" y="337021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1915 vstup Itálie do války na straně Dohody – italská fronta</a:t>
            </a:r>
            <a:endParaRPr lang="cs-CZ" sz="2400" b="1" dirty="0">
              <a:solidFill>
                <a:srgbClr val="002060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836712"/>
            <a:ext cx="3666173" cy="496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41" y="3212976"/>
            <a:ext cx="4587602" cy="345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612998" y="6093296"/>
            <a:ext cx="2736304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Češi v zákopech na </a:t>
            </a:r>
            <a:r>
              <a:rPr lang="cs-CZ" dirty="0" err="1" smtClean="0"/>
              <a:t>Piavě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0489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00808"/>
            <a:ext cx="4416241" cy="43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289" y="836712"/>
            <a:ext cx="43053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213568" y="166718"/>
            <a:ext cx="2646464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Italská fronta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28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260648"/>
            <a:ext cx="748883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/>
              <a:t>Západní fronta </a:t>
            </a:r>
          </a:p>
          <a:p>
            <a:r>
              <a:rPr lang="cs-CZ" sz="2800" b="1" dirty="0" smtClean="0">
                <a:solidFill>
                  <a:srgbClr val="FF0000"/>
                </a:solidFill>
              </a:rPr>
              <a:t>zákopová válka</a:t>
            </a:r>
          </a:p>
          <a:p>
            <a:r>
              <a:rPr lang="cs-CZ" sz="2000" dirty="0" smtClean="0"/>
              <a:t>Německo zaútočilo na Francii přes Belgii, aby se vyhnulo francouzským pevnostem . Německý plán – „</a:t>
            </a:r>
            <a:r>
              <a:rPr lang="cs-CZ" sz="2400" b="1" dirty="0" smtClean="0">
                <a:solidFill>
                  <a:srgbClr val="00B050"/>
                </a:solidFill>
              </a:rPr>
              <a:t>blesková válka</a:t>
            </a:r>
            <a:r>
              <a:rPr lang="cs-CZ" sz="2000" dirty="0" smtClean="0"/>
              <a:t>“ </a:t>
            </a:r>
          </a:p>
          <a:p>
            <a:r>
              <a:rPr lang="cs-CZ" sz="2000" dirty="0" smtClean="0"/>
              <a:t> </a:t>
            </a:r>
            <a:r>
              <a:rPr lang="cs-CZ" sz="2400" b="1" dirty="0" smtClean="0">
                <a:solidFill>
                  <a:srgbClr val="7030A0"/>
                </a:solidFill>
              </a:rPr>
              <a:t>září 1914 bitva na řece Marně </a:t>
            </a:r>
            <a:r>
              <a:rPr lang="cs-CZ" sz="2000" dirty="0" smtClean="0"/>
              <a:t>– německý postup zastaven – od tohoto období zákopová válka</a:t>
            </a:r>
            <a:endParaRPr lang="cs-CZ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749378"/>
            <a:ext cx="5760640" cy="3859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5226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16349"/>
            <a:ext cx="4680519" cy="2999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557" y="692696"/>
            <a:ext cx="4775572" cy="3379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26976" y="188640"/>
            <a:ext cx="437301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Zákopová válka </a:t>
            </a:r>
            <a:r>
              <a:rPr lang="cs-CZ" dirty="0"/>
              <a:t>se projevuje znehybněním frontové linie, která se táhne na území nikoho mezi dvěma stranami. Každá strana má vybudovaný důmyslný systém zákopů, obraných pevností, protipěchotních překážek, palebných postů a ostnatého drátu. Posun o několik metrů za celé týdny bojů není výjimkou a je vykoupen obrovskými ztrátami na lidských životech</a:t>
            </a:r>
          </a:p>
        </p:txBody>
      </p:sp>
    </p:spTree>
    <p:extLst>
      <p:ext uri="{BB962C8B-B14F-4D97-AF65-F5344CB8AC3E}">
        <p14:creationId xmlns:p14="http://schemas.microsoft.com/office/powerpoint/2010/main" val="182807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448" y="4077072"/>
            <a:ext cx="4143520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708920"/>
            <a:ext cx="4595193" cy="3001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29" y="0"/>
            <a:ext cx="4746104" cy="3025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436096" y="1052736"/>
            <a:ext cx="2878751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Blesková válka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667471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8" y="3501008"/>
            <a:ext cx="4417158" cy="273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188640"/>
            <a:ext cx="4392282" cy="28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818" y="2924944"/>
            <a:ext cx="4086349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43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026477"/>
            <a:ext cx="4857924" cy="381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5468937" cy="356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56176" y="1268760"/>
            <a:ext cx="2232248" cy="769441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cs-CZ" sz="4400" dirty="0"/>
              <a:t>B</a:t>
            </a:r>
            <a:r>
              <a:rPr lang="cs-CZ" sz="4400" dirty="0" smtClean="0"/>
              <a:t>ojiště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19951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332656"/>
            <a:ext cx="2376264" cy="769441"/>
          </a:xfrm>
          <a:prstGeom prst="rect">
            <a:avLst/>
          </a:prstGeom>
          <a:solidFill>
            <a:srgbClr val="FF6600"/>
          </a:solidFill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1915</a:t>
            </a:r>
            <a:endParaRPr lang="cs-CZ" sz="4400" dirty="0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9741" y="698855"/>
            <a:ext cx="4993882" cy="316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66259" y="1370385"/>
            <a:ext cx="411770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1915 </a:t>
            </a:r>
            <a:r>
              <a:rPr lang="cs-CZ" dirty="0" smtClean="0"/>
              <a:t>- </a:t>
            </a:r>
            <a:r>
              <a:rPr lang="cs-CZ" dirty="0"/>
              <a:t>u belgického města </a:t>
            </a:r>
            <a:r>
              <a:rPr lang="cs-CZ" dirty="0" err="1"/>
              <a:t>Ypres</a:t>
            </a:r>
            <a:r>
              <a:rPr lang="cs-CZ" dirty="0"/>
              <a:t> (</a:t>
            </a:r>
            <a:r>
              <a:rPr lang="cs-CZ" dirty="0" smtClean="0"/>
              <a:t>použili Němci  plyn, </a:t>
            </a:r>
            <a:r>
              <a:rPr lang="cs-CZ" dirty="0"/>
              <a:t>později se podle tohoto města pojmenuje plyn yperit)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56992"/>
            <a:ext cx="5254625" cy="331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9584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25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394" y="1724859"/>
            <a:ext cx="3168352" cy="4240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447" y="3501008"/>
            <a:ext cx="4528965" cy="3201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447" y="214250"/>
            <a:ext cx="4896544" cy="3029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66394" y="548680"/>
            <a:ext cx="19733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Yperit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556615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1440160" cy="769441"/>
          </a:xfrm>
          <a:prstGeom prst="rect">
            <a:avLst/>
          </a:prstGeom>
          <a:solidFill>
            <a:srgbClr val="0099FF"/>
          </a:solidFill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1916</a:t>
            </a:r>
            <a:r>
              <a:rPr lang="cs-CZ" sz="4400" dirty="0" smtClean="0"/>
              <a:t> </a:t>
            </a:r>
            <a:endParaRPr lang="cs-CZ" sz="4400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536" y="188640"/>
            <a:ext cx="5187264" cy="2145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92896"/>
            <a:ext cx="3173290" cy="39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469367"/>
            <a:ext cx="4887279" cy="2318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851919" y="4941168"/>
            <a:ext cx="488727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/>
              <a:t>únor – prosinec </a:t>
            </a:r>
            <a:r>
              <a:rPr lang="cs-CZ" sz="2000" dirty="0" smtClean="0"/>
              <a:t>1916  nejdelší bitva </a:t>
            </a:r>
            <a:r>
              <a:rPr lang="cs-CZ" sz="2000" dirty="0"/>
              <a:t>u </a:t>
            </a:r>
            <a:r>
              <a:rPr lang="cs-CZ" sz="2000" b="1" dirty="0" err="1"/>
              <a:t>Verdunu</a:t>
            </a:r>
            <a:r>
              <a:rPr lang="cs-CZ" sz="2000" dirty="0">
                <a:solidFill>
                  <a:srgbClr val="FF0000"/>
                </a:solidFill>
              </a:rPr>
              <a:t> </a:t>
            </a:r>
            <a:r>
              <a:rPr lang="cs-CZ" sz="2000" dirty="0"/>
              <a:t>(důležitá pevnost </a:t>
            </a:r>
            <a:r>
              <a:rPr lang="cs-CZ" sz="2000" dirty="0" smtClean="0"/>
              <a:t>Francie)</a:t>
            </a:r>
            <a:endParaRPr lang="cs-CZ" sz="2000" dirty="0"/>
          </a:p>
          <a:p>
            <a:r>
              <a:rPr lang="cs-CZ" sz="2000" dirty="0"/>
              <a:t>1916 - bitva na řece </a:t>
            </a:r>
            <a:r>
              <a:rPr lang="cs-CZ" sz="2000" b="1" dirty="0" err="1"/>
              <a:t>Sommě</a:t>
            </a:r>
            <a:r>
              <a:rPr lang="cs-CZ" sz="2000" b="1" dirty="0"/>
              <a:t> </a:t>
            </a:r>
            <a:r>
              <a:rPr lang="cs-CZ" sz="2000" dirty="0"/>
              <a:t>– nejkrvavější </a:t>
            </a:r>
            <a:r>
              <a:rPr lang="cs-CZ" sz="2000" dirty="0" smtClean="0"/>
              <a:t>bitva</a:t>
            </a:r>
          </a:p>
          <a:p>
            <a:r>
              <a:rPr lang="cs-CZ" sz="2000" dirty="0" smtClean="0"/>
              <a:t> „ </a:t>
            </a:r>
            <a:r>
              <a:rPr lang="cs-CZ" sz="2000" dirty="0"/>
              <a:t>války“ – 1,3 mil. padlých</a:t>
            </a:r>
          </a:p>
        </p:txBody>
      </p:sp>
    </p:spTree>
    <p:extLst>
      <p:ext uri="{BB962C8B-B14F-4D97-AF65-F5344CB8AC3E}">
        <p14:creationId xmlns:p14="http://schemas.microsoft.com/office/powerpoint/2010/main" val="277171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780928"/>
            <a:ext cx="4041985" cy="3884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4683982" cy="3777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436096" y="548680"/>
            <a:ext cx="2232248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4400" dirty="0" err="1" smtClean="0"/>
              <a:t>Verdun</a:t>
            </a:r>
            <a:endParaRPr lang="cs-CZ" sz="4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4869160"/>
            <a:ext cx="2376264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4400" dirty="0" err="1"/>
              <a:t>S</a:t>
            </a:r>
            <a:r>
              <a:rPr lang="cs-CZ" sz="4400" dirty="0" err="1" smtClean="0"/>
              <a:t>omma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66566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02913"/>
            <a:ext cx="4072261" cy="2664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166985"/>
            <a:ext cx="3943350" cy="280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37112"/>
            <a:ext cx="4750559" cy="36249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1846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87624" y="846004"/>
            <a:ext cx="640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Vojenský hřbitov u </a:t>
            </a:r>
            <a:r>
              <a:rPr lang="cs-CZ" sz="2400" b="1" dirty="0" err="1" smtClean="0"/>
              <a:t>Verdunu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18389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3" y="476672"/>
            <a:ext cx="4464497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cs-CZ" sz="2400" b="1" dirty="0" smtClean="0"/>
              <a:t>1916</a:t>
            </a:r>
          </a:p>
          <a:p>
            <a:r>
              <a:rPr lang="cs-CZ" sz="2400" b="1" dirty="0" smtClean="0"/>
              <a:t> využili </a:t>
            </a:r>
            <a:r>
              <a:rPr lang="cs-CZ" sz="2400" b="1" dirty="0"/>
              <a:t>Britové </a:t>
            </a:r>
            <a:r>
              <a:rPr lang="cs-CZ" sz="2400" b="1" dirty="0" smtClean="0"/>
              <a:t> </a:t>
            </a:r>
            <a:r>
              <a:rPr lang="cs-CZ" sz="2400" b="1" dirty="0"/>
              <a:t>první tank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46" y="2276872"/>
            <a:ext cx="4221495" cy="3160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721" y="3140968"/>
            <a:ext cx="4031713" cy="3122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232" y="332656"/>
            <a:ext cx="4320480" cy="340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967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924" y="1797865"/>
            <a:ext cx="5056609" cy="4249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1102097"/>
            <a:ext cx="6696744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b="1" dirty="0" smtClean="0"/>
              <a:t>vstup USA do války  </a:t>
            </a:r>
            <a:r>
              <a:rPr lang="cs-CZ" dirty="0" smtClean="0"/>
              <a:t>(1915 potopení parníku Lusitanie)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797865"/>
            <a:ext cx="30963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Německo vyhlásilo neomezenou ponorkovou válku a torpéduje bez výstrahy všechny lodě, které směřují do britských a francouzských přístavů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67844" y="319471"/>
            <a:ext cx="1440160" cy="769441"/>
          </a:xfrm>
          <a:prstGeom prst="rect">
            <a:avLst/>
          </a:prstGeom>
          <a:solidFill>
            <a:srgbClr val="00FF00"/>
          </a:solidFill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1917</a:t>
            </a:r>
            <a:endParaRPr lang="cs-CZ" sz="4400" b="1" dirty="0"/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87" y="3552191"/>
            <a:ext cx="2655701" cy="3186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8896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8991" y="1412776"/>
            <a:ext cx="388968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1914  ruská armáda poražena rakousko-uherskou armádou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000" dirty="0" smtClean="0"/>
              <a:t> 1916 začala </a:t>
            </a:r>
            <a:r>
              <a:rPr lang="cs-CZ" sz="2000" dirty="0" err="1" smtClean="0"/>
              <a:t>Brusilovova</a:t>
            </a:r>
            <a:r>
              <a:rPr lang="cs-CZ" sz="2000" dirty="0" smtClean="0"/>
              <a:t> ofenzíva, Rusko dobylo Bukovinu a část Haliče</a:t>
            </a: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8675" y="238065"/>
            <a:ext cx="4966245" cy="3185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17239"/>
            <a:ext cx="4553041" cy="318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216857" y="6229344"/>
            <a:ext cx="2163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Ruská pěchota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260648"/>
            <a:ext cx="4032448" cy="707886"/>
          </a:xfrm>
          <a:prstGeom prst="rect">
            <a:avLst/>
          </a:prstGeom>
          <a:solidFill>
            <a:srgbClr val="669900"/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Východní fronta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7526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1" y="764704"/>
            <a:ext cx="3681194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996952"/>
            <a:ext cx="5254669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3891598" y="504204"/>
            <a:ext cx="49288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/>
              <a:t>7. l</a:t>
            </a:r>
            <a:r>
              <a:rPr lang="cs-CZ" sz="2400" b="1" dirty="0" smtClean="0"/>
              <a:t>istopadu 1917 </a:t>
            </a:r>
            <a:r>
              <a:rPr lang="cs-CZ" sz="2400" dirty="0"/>
              <a:t>proběhla v </a:t>
            </a:r>
            <a:r>
              <a:rPr lang="cs-CZ" sz="2400" dirty="0" smtClean="0"/>
              <a:t>Rusku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revoluce </a:t>
            </a:r>
            <a:endParaRPr lang="cs-CZ" sz="2400" dirty="0"/>
          </a:p>
          <a:p>
            <a:r>
              <a:rPr lang="cs-CZ" sz="2400" dirty="0"/>
              <a:t> </a:t>
            </a:r>
            <a:r>
              <a:rPr lang="cs-CZ" sz="2400" b="1" dirty="0"/>
              <a:t>3. </a:t>
            </a:r>
            <a:r>
              <a:rPr lang="cs-CZ" sz="2400" b="1" dirty="0" smtClean="0"/>
              <a:t>března 1918  </a:t>
            </a:r>
            <a:r>
              <a:rPr lang="cs-CZ" sz="2400" dirty="0"/>
              <a:t>podepsalo Rusko Brestlitevský mír a přestalo válčit</a:t>
            </a:r>
          </a:p>
        </p:txBody>
      </p:sp>
    </p:spTree>
    <p:extLst>
      <p:ext uri="{BB962C8B-B14F-4D97-AF65-F5344CB8AC3E}">
        <p14:creationId xmlns:p14="http://schemas.microsoft.com/office/powerpoint/2010/main" val="40191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8794" y="241198"/>
            <a:ext cx="3029070" cy="707886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Konec války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49016" y="949084"/>
            <a:ext cx="83274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Vyčerpanost, nedostatek surovin, nástup čerstvých amerických sil.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8846" y="1521575"/>
            <a:ext cx="816158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Vítězství dohodových vojsk </a:t>
            </a:r>
            <a:r>
              <a:rPr lang="cs-CZ" dirty="0" smtClean="0"/>
              <a:t>– ofenzíva na Balkáně, vítězství na západní frontě, v Sýrii, Mezopotámii, v Palestině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9016" y="3020759"/>
            <a:ext cx="4294992" cy="181588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11. listopadu 1918</a:t>
            </a:r>
          </a:p>
          <a:p>
            <a:r>
              <a:rPr lang="cs-CZ" sz="2400" b="1" dirty="0" smtClean="0">
                <a:solidFill>
                  <a:srgbClr val="002060"/>
                </a:solidFill>
              </a:rPr>
              <a:t> skončila první světová válka</a:t>
            </a:r>
          </a:p>
          <a:p>
            <a:endParaRPr lang="cs-CZ" sz="2400" b="1" dirty="0" smtClean="0">
              <a:solidFill>
                <a:srgbClr val="002060"/>
              </a:solidFill>
            </a:endParaRPr>
          </a:p>
          <a:p>
            <a:r>
              <a:rPr lang="cs-CZ" sz="2000" dirty="0" smtClean="0"/>
              <a:t>Německo podepsalo v </a:t>
            </a:r>
            <a:r>
              <a:rPr lang="cs-CZ" sz="2000" dirty="0" err="1" smtClean="0"/>
              <a:t>Compie‘gne</a:t>
            </a:r>
            <a:r>
              <a:rPr lang="cs-CZ" sz="2000" dirty="0" smtClean="0"/>
              <a:t> dohodu o příměří a porážku </a:t>
            </a:r>
            <a:endParaRPr lang="cs-CZ" sz="20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060848"/>
            <a:ext cx="3024336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Šipka doprava 5"/>
          <p:cNvSpPr/>
          <p:nvPr/>
        </p:nvSpPr>
        <p:spPr>
          <a:xfrm>
            <a:off x="3635896" y="5085184"/>
            <a:ext cx="1224136" cy="576064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0619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6" y="1340768"/>
            <a:ext cx="6708684" cy="504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07504" y="452601"/>
            <a:ext cx="8785418" cy="707886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cs-CZ" sz="4000" b="1" dirty="0"/>
              <a:t>10 mil</a:t>
            </a:r>
            <a:r>
              <a:rPr lang="cs-CZ" sz="4000" b="1" dirty="0" smtClean="0"/>
              <a:t>. mrtvých</a:t>
            </a:r>
            <a:r>
              <a:rPr lang="cs-CZ" sz="4000" b="1" dirty="0"/>
              <a:t>, 20 mil</a:t>
            </a:r>
            <a:r>
              <a:rPr lang="cs-CZ" sz="4000" b="1" dirty="0" smtClean="0"/>
              <a:t>. raněných </a:t>
            </a:r>
            <a:r>
              <a:rPr lang="cs-CZ" sz="4000" b="1" dirty="0"/>
              <a:t>vojáků</a:t>
            </a:r>
          </a:p>
        </p:txBody>
      </p:sp>
    </p:spTree>
    <p:extLst>
      <p:ext uri="{BB962C8B-B14F-4D97-AF65-F5344CB8AC3E}">
        <p14:creationId xmlns:p14="http://schemas.microsoft.com/office/powerpoint/2010/main" val="3658086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467544" y="231031"/>
            <a:ext cx="4752528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Doplň události k letopočtům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79038" y="980728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1914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72411" y="1928903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1915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00924" y="2852936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1916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6903" y="3789040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1917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81789" y="6336800"/>
            <a:ext cx="2562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Revoluce v Rusku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063076" y="5115407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Vyhlášení války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99076" y="4972737"/>
            <a:ext cx="2277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Bitva na řece </a:t>
            </a:r>
            <a:r>
              <a:rPr lang="cs-CZ" dirty="0" err="1" smtClean="0"/>
              <a:t>Sommě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843808" y="6298043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První použití otravných plynů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349634" y="562031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Atentát v Sarajevu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481546" y="6007179"/>
            <a:ext cx="2112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Bitva u </a:t>
            </a:r>
            <a:r>
              <a:rPr lang="cs-CZ" dirty="0" err="1" smtClean="0"/>
              <a:t>Verdunu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72932" y="5706834"/>
            <a:ext cx="2736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Vstup USA do války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72932" y="525098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Brestlitevský mír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501159" y="5522168"/>
            <a:ext cx="34269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První bitva na řece Marně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81789" y="4592187"/>
            <a:ext cx="24455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1918</a:t>
            </a:r>
            <a:endParaRPr lang="cs-CZ" sz="28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6591468" y="246580"/>
            <a:ext cx="18002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Klikni na rok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462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6945 -0.05209 L -0.17743 -0.5981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2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021 0.00023 L 0.01423 -0.6613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-3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628 -0.0382 L 0.12569 -0.6680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-3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0.01962 -0.6132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-3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48148E-6 L -0.51336 -0.2729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77" y="-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944 -0.00371 L 0.06145 -0.43681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-2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22222E-6 L 0.10503 -0.25394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43" y="-1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0.50243 -0.34584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22" y="-1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26 0.01181 L 0.26233 -0.09305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47" y="-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620688"/>
            <a:ext cx="748883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1914</a:t>
            </a:r>
            <a:r>
              <a:rPr lang="cs-CZ" sz="3600" dirty="0" smtClean="0"/>
              <a:t> - </a:t>
            </a:r>
            <a:r>
              <a:rPr lang="cs-CZ" dirty="0" smtClean="0"/>
              <a:t>atentát </a:t>
            </a:r>
            <a:r>
              <a:rPr lang="cs-CZ" dirty="0"/>
              <a:t>v Sarajevu, vyhlášení války, první bitva na </a:t>
            </a:r>
            <a:r>
              <a:rPr lang="cs-CZ" dirty="0" smtClean="0"/>
              <a:t>řece Marně</a:t>
            </a:r>
          </a:p>
          <a:p>
            <a:endParaRPr lang="cs-CZ" dirty="0"/>
          </a:p>
          <a:p>
            <a:endParaRPr lang="cs-CZ" dirty="0"/>
          </a:p>
          <a:p>
            <a:r>
              <a:rPr lang="cs-CZ" sz="2400" b="1" dirty="0"/>
              <a:t>1915</a:t>
            </a:r>
            <a:r>
              <a:rPr lang="cs-CZ" dirty="0"/>
              <a:t> </a:t>
            </a:r>
            <a:r>
              <a:rPr lang="cs-CZ" dirty="0" smtClean="0"/>
              <a:t> - první </a:t>
            </a:r>
            <a:r>
              <a:rPr lang="cs-CZ" dirty="0"/>
              <a:t>použití otravných plynů u </a:t>
            </a:r>
            <a:r>
              <a:rPr lang="cs-CZ" dirty="0" err="1" smtClean="0"/>
              <a:t>Ypres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sz="2400" b="1" dirty="0" smtClean="0"/>
              <a:t>1916 </a:t>
            </a:r>
            <a:r>
              <a:rPr lang="cs-CZ" dirty="0" smtClean="0"/>
              <a:t> </a:t>
            </a:r>
            <a:r>
              <a:rPr lang="cs-CZ" dirty="0"/>
              <a:t>- bitva u </a:t>
            </a:r>
            <a:r>
              <a:rPr lang="cs-CZ" dirty="0" err="1"/>
              <a:t>Verdunu</a:t>
            </a:r>
            <a:r>
              <a:rPr lang="cs-CZ" dirty="0"/>
              <a:t>, ofenziva na řece </a:t>
            </a:r>
            <a:r>
              <a:rPr lang="cs-CZ" dirty="0" err="1" smtClean="0"/>
              <a:t>Sommě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  <a:p>
            <a:r>
              <a:rPr lang="cs-CZ" sz="2400" b="1" dirty="0"/>
              <a:t>1917</a:t>
            </a:r>
            <a:r>
              <a:rPr lang="cs-CZ" dirty="0"/>
              <a:t> </a:t>
            </a:r>
            <a:r>
              <a:rPr lang="cs-CZ" dirty="0" smtClean="0"/>
              <a:t>-  </a:t>
            </a:r>
            <a:r>
              <a:rPr lang="cs-CZ" dirty="0"/>
              <a:t>vstup USA do války, revoluce v </a:t>
            </a:r>
            <a:r>
              <a:rPr lang="cs-CZ" dirty="0" smtClean="0"/>
              <a:t>Rusku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sz="2400" b="1" dirty="0"/>
              <a:t>1918</a:t>
            </a:r>
            <a:r>
              <a:rPr lang="cs-CZ" dirty="0"/>
              <a:t> </a:t>
            </a:r>
            <a:r>
              <a:rPr lang="cs-CZ" dirty="0" smtClean="0"/>
              <a:t> -  </a:t>
            </a:r>
            <a:r>
              <a:rPr lang="cs-CZ" dirty="0"/>
              <a:t>Brestlitevský mír</a:t>
            </a:r>
          </a:p>
        </p:txBody>
      </p:sp>
      <p:pic>
        <p:nvPicPr>
          <p:cNvPr id="2051" name="Picture 3" descr="C:\Users\OEM\AppData\Local\Microsoft\Windows\Temporary Internet Files\Content.IE5\B4A6B7Q4\MC900343297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433" y="4316535"/>
            <a:ext cx="1821485" cy="1841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5733256"/>
            <a:ext cx="2448272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Tak je to správně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659448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476672"/>
            <a:ext cx="71287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/>
              <a:t>Urči, kdo </a:t>
            </a:r>
            <a:r>
              <a:rPr lang="cs-CZ" sz="4000" dirty="0" smtClean="0"/>
              <a:t>jsem</a:t>
            </a:r>
          </a:p>
          <a:p>
            <a:endParaRPr lang="cs-CZ" sz="4000" dirty="0"/>
          </a:p>
          <a:p>
            <a:r>
              <a:rPr lang="cs-CZ" sz="2000" dirty="0"/>
              <a:t>Byl jsem synovcem císaře Františka Josefa </a:t>
            </a:r>
            <a:r>
              <a:rPr lang="cs-CZ" sz="2000" dirty="0" smtClean="0"/>
              <a:t>I. </a:t>
            </a:r>
            <a:r>
              <a:rPr lang="cs-CZ" sz="2000" dirty="0"/>
              <a:t>a stal jsem se následníkem trůnu. Z následnictví však byly vyloučeny mé děti, protože jsem uzavřel nerovný sňatek s Žofií Chotkovou. Mým oblíbeným sídlem bylo Konopiště v Čechách. V roce 1914 jsem se stal obětí atentátu v Sarajevu.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131840" y="4653136"/>
            <a:ext cx="4320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František Ferdinand d´Este</a:t>
            </a:r>
            <a:endParaRPr lang="cs-CZ" sz="2800" dirty="0"/>
          </a:p>
        </p:txBody>
      </p:sp>
      <p:sp>
        <p:nvSpPr>
          <p:cNvPr id="4" name="Ovál 3"/>
          <p:cNvSpPr/>
          <p:nvPr/>
        </p:nvSpPr>
        <p:spPr>
          <a:xfrm>
            <a:off x="2555776" y="4302678"/>
            <a:ext cx="4680520" cy="122413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259632" y="566124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klikni</a:t>
            </a:r>
            <a:endParaRPr lang="cs-CZ" dirty="0"/>
          </a:p>
        </p:txBody>
      </p:sp>
      <p:pic>
        <p:nvPicPr>
          <p:cNvPr id="1026" name="Picture 2" descr="C:\Users\OEM\AppData\Local\Microsoft\Windows\Temporary Internet Files\Content.IE5\0NLCKSJM\MC900434859[2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388" y="4711727"/>
            <a:ext cx="929258" cy="92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13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57401" y="1556792"/>
            <a:ext cx="25402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Východní fronta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95936" y="1541525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Rusko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64088" y="155896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Rakousko-Uhersko, Německo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3068960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5828"/>
                </a:solidFill>
              </a:rPr>
              <a:t>Západní fronta</a:t>
            </a:r>
            <a:endParaRPr lang="cs-CZ" sz="2400" b="1" dirty="0">
              <a:solidFill>
                <a:srgbClr val="005828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55167" y="3068960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Francie, Velká Británie, USA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95527" y="3068960"/>
            <a:ext cx="216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Německo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95536" y="4937253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</a:rPr>
              <a:t>Jižní fronta</a:t>
            </a: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756702" y="4834702"/>
            <a:ext cx="1007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Srbsko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480756" y="563675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Rakousko-Uhersko, Bulharsko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724128" y="479991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Itálie</a:t>
            </a:r>
            <a:endParaRPr lang="cs-CZ" dirty="0"/>
          </a:p>
        </p:txBody>
      </p:sp>
      <p:sp>
        <p:nvSpPr>
          <p:cNvPr id="15" name="Násobení 14"/>
          <p:cNvSpPr/>
          <p:nvPr/>
        </p:nvSpPr>
        <p:spPr>
          <a:xfrm>
            <a:off x="4896036" y="1541525"/>
            <a:ext cx="324036" cy="519323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Násobení 15"/>
          <p:cNvSpPr/>
          <p:nvPr/>
        </p:nvSpPr>
        <p:spPr>
          <a:xfrm>
            <a:off x="6235487" y="3037602"/>
            <a:ext cx="360040" cy="432048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Násobení 16"/>
          <p:cNvSpPr/>
          <p:nvPr/>
        </p:nvSpPr>
        <p:spPr>
          <a:xfrm>
            <a:off x="5416860" y="5197812"/>
            <a:ext cx="576064" cy="402212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3597424" y="1268760"/>
            <a:ext cx="4791000" cy="108011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3299588" y="2641558"/>
            <a:ext cx="5184576" cy="122413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3443604" y="4581128"/>
            <a:ext cx="4896544" cy="1800200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TextovéPole 20"/>
          <p:cNvSpPr txBox="1"/>
          <p:nvPr/>
        </p:nvSpPr>
        <p:spPr>
          <a:xfrm>
            <a:off x="557401" y="260648"/>
            <a:ext cx="59228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Které státy bojují na frontách? 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11006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8146" y="5995273"/>
            <a:ext cx="352839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http://cs.wikipedia.org/wiki/Soubor:Mapa_BH.gif</a:t>
            </a:r>
          </a:p>
        </p:txBody>
      </p:sp>
      <p:sp>
        <p:nvSpPr>
          <p:cNvPr id="3" name="Obdélník 2"/>
          <p:cNvSpPr/>
          <p:nvPr/>
        </p:nvSpPr>
        <p:spPr>
          <a:xfrm>
            <a:off x="306164" y="6241494"/>
            <a:ext cx="3683695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http://cs.wikipedia.org/wiki/Soubor:Franz_ferdinand.jpg</a:t>
            </a:r>
          </a:p>
        </p:txBody>
      </p:sp>
      <p:sp>
        <p:nvSpPr>
          <p:cNvPr id="4" name="Obdélník 3"/>
          <p:cNvSpPr/>
          <p:nvPr/>
        </p:nvSpPr>
        <p:spPr>
          <a:xfrm>
            <a:off x="288146" y="6488638"/>
            <a:ext cx="352839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http://cs.wikipedia.org/wiki/Soubor:Franzferdinand.jpg</a:t>
            </a:r>
          </a:p>
        </p:txBody>
      </p:sp>
      <p:sp>
        <p:nvSpPr>
          <p:cNvPr id="5" name="Obdélník 4"/>
          <p:cNvSpPr/>
          <p:nvPr/>
        </p:nvSpPr>
        <p:spPr>
          <a:xfrm>
            <a:off x="263644" y="893552"/>
            <a:ext cx="2472152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000" dirty="0"/>
              <a:t>http://cs.wikipedia.org/wiki/Gavrilo_Princip</a:t>
            </a:r>
          </a:p>
        </p:txBody>
      </p:sp>
      <p:sp>
        <p:nvSpPr>
          <p:cNvPr id="6" name="Obdélník 5"/>
          <p:cNvSpPr/>
          <p:nvPr/>
        </p:nvSpPr>
        <p:spPr>
          <a:xfrm>
            <a:off x="241460" y="1135127"/>
            <a:ext cx="603326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http://cs.wikipedia.org/wiki/Soubor:Franzshirt.jpg</a:t>
            </a:r>
          </a:p>
        </p:txBody>
      </p:sp>
      <p:sp>
        <p:nvSpPr>
          <p:cNvPr id="7" name="Obdélník 6"/>
          <p:cNvSpPr/>
          <p:nvPr/>
        </p:nvSpPr>
        <p:spPr>
          <a:xfrm>
            <a:off x="263644" y="1381348"/>
            <a:ext cx="3915645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http://cs.wikipedia.org/wiki/Soubor:FranzFerdinandCar.jpg</a:t>
            </a:r>
          </a:p>
        </p:txBody>
      </p:sp>
      <p:sp>
        <p:nvSpPr>
          <p:cNvPr id="9" name="Obdélník 8"/>
          <p:cNvSpPr/>
          <p:nvPr/>
        </p:nvSpPr>
        <p:spPr>
          <a:xfrm>
            <a:off x="263644" y="1561694"/>
            <a:ext cx="526998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http://commons.wikimedia.org/wiki/File:Proces_w_Sarajewie_s.jpg?uselang=cs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87801" y="1791729"/>
            <a:ext cx="4437519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http://commons.wikimedia.org/wiki/File:Fjoseph1.jpg?uselang=cs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78292" y="2037950"/>
            <a:ext cx="5738779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http://commons.wikimedia.org/wiki/File:French_heavy_cavalry_Paris_August_1914.jpg?uselang=cs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241460" y="2280907"/>
            <a:ext cx="626688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http://commons.wikimedia.org/wiki/File:Bundesarchiv_Bild_146-1974-118-18,_Mobilmachung.jpg?uselang=cs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62335" y="2527128"/>
            <a:ext cx="775921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</a:t>
            </a:r>
            <a:r>
              <a:rPr lang="cs-CZ" sz="1000" dirty="0" smtClean="0"/>
              <a:t>commons.wikimedia.org/wiki/File:Bundesarchiv_Bild_146II740</a:t>
            </a:r>
            <a:r>
              <a:rPr lang="cs-CZ" sz="1000" dirty="0"/>
              <a:t>,_Mobilmachung,_Truppentransport_mit_der_Bahn.jpg?uselang=cs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278292" y="2773349"/>
            <a:ext cx="5061065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http://cs.wikipedia.org/wiki/Soubor:Kriegserkl%C3%A4rung_Erster_Weltkrieg.jpg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264705" y="2995580"/>
            <a:ext cx="775847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http://commons.wikimedia.org/wiki/File:BulgarianPOW-Skra.jpg?uselang=cs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270128" y="3257617"/>
            <a:ext cx="832446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http://commons.wikimedia.org/wiki/File:Bundesarchiv_Bild_146-1970-073-25,_Isonzo-Schlacht,_Trainkolonne_am_Moistroka-Pass.jpg?uselang=cs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252110" y="3503838"/>
            <a:ext cx="625628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http://commons.wikimedia.org/wiki/File:Way_to_top_WW_I.JPG?uselang=cs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262335" y="3750059"/>
            <a:ext cx="799288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http://commons.wikimedia.org/wiki/File:Bundesarchiv_Bild_183-R33718,_Isonzo-Schlacht,_Truppen_der_Mittelm%C3%A4chte.jpg?uselang=cs</a:t>
            </a:r>
          </a:p>
        </p:txBody>
      </p:sp>
      <p:sp>
        <p:nvSpPr>
          <p:cNvPr id="10" name="Obdélník 9"/>
          <p:cNvSpPr/>
          <p:nvPr/>
        </p:nvSpPr>
        <p:spPr>
          <a:xfrm>
            <a:off x="288146" y="5749052"/>
            <a:ext cx="479353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http://cs.wikipedia.org/wiki/Soubor:Archduke_Franz_with_his_wife.jpg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216024" y="3980164"/>
            <a:ext cx="68762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http://commons.wikimedia.org/wiki/File:%C4%8Cs_voj%C3%A1ci_v_z%C3%A1kopech_na_Piav%C4%9B.gif?uselang=cs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239350" y="4226385"/>
            <a:ext cx="543609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http://commons.wikimedia.org/wiki/File:Verdun_15_03_1914_Toter_Mann_297.jpg?uselang=cs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288146" y="4478353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/>
              <a:t>http://commons.wikimedia.org/wiki/File:Rethel_Kirche.jpg?uselang=cs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270342" y="4731133"/>
            <a:ext cx="62380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http://commons.wikimedia.org/wiki/File:Consolidating_their_positions_on_Vimy_Ridge.jpg?uselang=cs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287801" y="4984971"/>
            <a:ext cx="530012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http://commons.wikimedia.org/wiki/File:Ruines_rue_de_Vesle_%C3%A0_Reims.jpg?uselang=cs</a:t>
            </a:r>
          </a:p>
        </p:txBody>
      </p:sp>
      <p:sp>
        <p:nvSpPr>
          <p:cNvPr id="25" name="Obdélník 24"/>
          <p:cNvSpPr/>
          <p:nvPr/>
        </p:nvSpPr>
        <p:spPr>
          <a:xfrm>
            <a:off x="270342" y="5242139"/>
            <a:ext cx="5220439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</a:t>
            </a:r>
            <a:r>
              <a:rPr lang="cs-CZ" sz="1000" dirty="0" smtClean="0"/>
              <a:t>commons.wikimedia.org/wiki/File:ARRAS_Rue_des_Grands_Vieziers.jpg?uselang=cs</a:t>
            </a:r>
            <a:endParaRPr lang="cs-CZ" sz="1000" dirty="0"/>
          </a:p>
        </p:txBody>
      </p:sp>
      <p:sp>
        <p:nvSpPr>
          <p:cNvPr id="8" name="Obdélník 7"/>
          <p:cNvSpPr/>
          <p:nvPr/>
        </p:nvSpPr>
        <p:spPr>
          <a:xfrm>
            <a:off x="288146" y="5502831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/>
              <a:t>http://cs.wikipedia.org/wiki/Soubor:Europe_1914.jpg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467544" y="260648"/>
            <a:ext cx="3186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955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314534" y="1077671"/>
            <a:ext cx="598565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http://commons.wikimedia.org/wiki/File:Verdun_15_03_1914_Toter_Mann_296.jpg?uselang=cs</a:t>
            </a:r>
          </a:p>
        </p:txBody>
      </p:sp>
      <p:sp>
        <p:nvSpPr>
          <p:cNvPr id="8" name="Obdélník 7"/>
          <p:cNvSpPr/>
          <p:nvPr/>
        </p:nvSpPr>
        <p:spPr>
          <a:xfrm>
            <a:off x="327110" y="5829881"/>
            <a:ext cx="5829065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http://commons.wikimedia.org/wiki/File:Barbed_wire_at_Beaumont_Hamel.jpg?uselang=cs</a:t>
            </a:r>
          </a:p>
        </p:txBody>
      </p:sp>
      <p:sp>
        <p:nvSpPr>
          <p:cNvPr id="9" name="Obdélník 8"/>
          <p:cNvSpPr/>
          <p:nvPr/>
        </p:nvSpPr>
        <p:spPr>
          <a:xfrm>
            <a:off x="321359" y="6076102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/>
              <a:t>http://commons.wikimedia.org/wiki/File:Verdun-240-guns.jpg?uselang=cs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12368" y="6322323"/>
            <a:ext cx="719721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http://commons.wikimedia.org/wiki/File:Second_Battle_of_Passchendaele</a:t>
            </a:r>
            <a:r>
              <a:rPr lang="cs-CZ" sz="1000" dirty="0" smtClean="0"/>
              <a:t>__</a:t>
            </a:r>
            <a:r>
              <a:rPr lang="cs-CZ" sz="1000" dirty="0"/>
              <a:t>16th_Canadian_Machine_Gun_Company.jpg?uselang=cs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314534" y="1337399"/>
            <a:ext cx="821790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</a:t>
            </a:r>
            <a:r>
              <a:rPr lang="cs-CZ" sz="1000" dirty="0" smtClean="0"/>
              <a:t>commons.wikimedia.org/wiki/File:Bundesarchiv_Bild_1461970034</a:t>
            </a:r>
            <a:r>
              <a:rPr lang="cs-CZ" sz="1000" dirty="0"/>
              <a:t>,_Gaswolken_%C3%BCber_Schlachtfeld.jpg?uselang=cs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327110" y="1583620"/>
            <a:ext cx="698119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http://commons.wikimedia.org/wiki/File:Australian_infantry_small_box_respirators_Ypres_1917.jpg?uselang=cs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334005" y="1916832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/>
              <a:t>http://commons.wikimedia.org/wiki/File:Nach_Gasangriff_1917.jpg?uselang=cs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352128" y="2163053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/>
              <a:t>http://commons.wikimedia.org/wiki/File:Verdun-240-guns.jpg?uselang=cs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314534" y="2413730"/>
            <a:ext cx="778585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</a:t>
            </a:r>
            <a:r>
              <a:rPr lang="cs-CZ" sz="1000" dirty="0" smtClean="0"/>
              <a:t>commons.wikimedia.org/wiki/File:Bundesarchiv_Bild_183R05923</a:t>
            </a:r>
            <a:r>
              <a:rPr lang="cs-CZ" sz="1000" dirty="0"/>
              <a:t>,_Flandern,_deutsche_Soldaten_in_Gasangriff.jpg?uselang=cshttp://commons.wikimedia.org/wiki/File:Entrance_to_a_sandbagged_dugout.jpg?uselang=cs</a:t>
            </a:r>
          </a:p>
          <a:p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14534" y="2752284"/>
            <a:ext cx="519357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http://commons.wikimedia.org/wiki/File:AWM_E00019_5th_Div_1916.jpg?uselang=cs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312368" y="2998505"/>
            <a:ext cx="533975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http://commons.wikimedia.org/wiki/File:Cheshire_Regiment_trench_Somme_1916.jpg?uselang=cs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352127" y="3244726"/>
            <a:ext cx="594806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http://commons.wikimedia.org/wiki/File:Entrance_to_a_sandbagged_dugout.jpg?uselang=cs</a:t>
            </a:r>
          </a:p>
        </p:txBody>
      </p:sp>
      <p:sp>
        <p:nvSpPr>
          <p:cNvPr id="20" name="Obdélník 19"/>
          <p:cNvSpPr/>
          <p:nvPr/>
        </p:nvSpPr>
        <p:spPr>
          <a:xfrm>
            <a:off x="314534" y="3490947"/>
            <a:ext cx="615550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http://commons.wikimedia.org/wiki/File:German_trench_Delville_Wood_September_1916.jpg?uselang=cs</a:t>
            </a:r>
          </a:p>
        </p:txBody>
      </p:sp>
      <p:sp>
        <p:nvSpPr>
          <p:cNvPr id="21" name="Obdélník 20"/>
          <p:cNvSpPr/>
          <p:nvPr/>
        </p:nvSpPr>
        <p:spPr>
          <a:xfrm>
            <a:off x="327512" y="3737168"/>
            <a:ext cx="597267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http://commons.wikimedia.org/wiki/File:6inchHowitzerPozieresSeptember1916.jpg?uselang=cs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352128" y="3983389"/>
            <a:ext cx="688416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http://commons.wikimedia.org/wiki/File:French_87th_Regiment_Cote_34_Verdun_1916.jpg?uselang=cs</a:t>
            </a:r>
          </a:p>
        </p:txBody>
      </p:sp>
      <p:sp>
        <p:nvSpPr>
          <p:cNvPr id="4" name="Obdélník 3"/>
          <p:cNvSpPr/>
          <p:nvPr/>
        </p:nvSpPr>
        <p:spPr>
          <a:xfrm>
            <a:off x="352127" y="4229610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/>
              <a:t>http://cs.wikipedia.org/wiki/Soubor:Lusitania_1907.jpg</a:t>
            </a:r>
          </a:p>
        </p:txBody>
      </p:sp>
      <p:sp>
        <p:nvSpPr>
          <p:cNvPr id="5" name="Obdélník 4"/>
          <p:cNvSpPr/>
          <p:nvPr/>
        </p:nvSpPr>
        <p:spPr>
          <a:xfrm>
            <a:off x="323528" y="4478923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/>
              <a:t>http://commons.wikimedia.org/wiki/File:Malancourt_Haucourt_304.jpg?uselang=cs</a:t>
            </a:r>
          </a:p>
        </p:txBody>
      </p:sp>
      <p:sp>
        <p:nvSpPr>
          <p:cNvPr id="6" name="Obdélník 5"/>
          <p:cNvSpPr/>
          <p:nvPr/>
        </p:nvSpPr>
        <p:spPr>
          <a:xfrm>
            <a:off x="352126" y="4735083"/>
            <a:ext cx="832433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</a:t>
            </a:r>
            <a:r>
              <a:rPr lang="cs-CZ" sz="1000" dirty="0" smtClean="0"/>
              <a:t>commons.wikimedia.org/wiki/File:Bundesarchiv_Bild_183R36715</a:t>
            </a:r>
            <a:r>
              <a:rPr lang="cs-CZ" sz="1000" dirty="0"/>
              <a:t>,_Ostpreu%C3%9Fen,_deutsche_Infanterie_auf_dem_Marsch.jpg?uselang=cs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52128" y="5013826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/>
              <a:t>http://cs.wikipedia.org/wiki/Soubor:Europe_1914.jpg</a:t>
            </a:r>
          </a:p>
        </p:txBody>
      </p:sp>
      <p:sp>
        <p:nvSpPr>
          <p:cNvPr id="23" name="Obdélník 22"/>
          <p:cNvSpPr/>
          <p:nvPr/>
        </p:nvSpPr>
        <p:spPr>
          <a:xfrm>
            <a:off x="342019" y="5324480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/>
              <a:t>http://cs.wikipedia.org/wiki/Soubor:Defenders_NGM-v31-p369-A.jpg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327110" y="5559033"/>
            <a:ext cx="870938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http://commons.wikimedia.org/wiki/File:Bundesarchiv_Bild_146-1987-038-29,_Waffenstillstand_von_Compi%C3%A8gne,_Franzosen.jpg?uselang=cs</a:t>
            </a:r>
          </a:p>
        </p:txBody>
      </p:sp>
      <p:sp>
        <p:nvSpPr>
          <p:cNvPr id="2" name="Obdélník 1"/>
          <p:cNvSpPr/>
          <p:nvPr/>
        </p:nvSpPr>
        <p:spPr>
          <a:xfrm>
            <a:off x="352128" y="476672"/>
            <a:ext cx="1505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Použité zdroje</a:t>
            </a:r>
          </a:p>
        </p:txBody>
      </p:sp>
    </p:spTree>
    <p:extLst>
      <p:ext uri="{BB962C8B-B14F-4D97-AF65-F5344CB8AC3E}">
        <p14:creationId xmlns:p14="http://schemas.microsoft.com/office/powerpoint/2010/main" val="158112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23528" y="836712"/>
            <a:ext cx="547260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http://commons.wikimedia.org/wiki/File:Chateau_Wood_Ypres_1917.jpg?uselang=cs</a:t>
            </a:r>
          </a:p>
        </p:txBody>
      </p:sp>
      <p:sp>
        <p:nvSpPr>
          <p:cNvPr id="6" name="Obdélník 5"/>
          <p:cNvSpPr/>
          <p:nvPr/>
        </p:nvSpPr>
        <p:spPr>
          <a:xfrm>
            <a:off x="323528" y="1553473"/>
            <a:ext cx="66247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http://commons.wikimedia.org/wiki/File:MarkIITanksC21C26BattleOfArras1917.jpg?uselang=cs</a:t>
            </a:r>
          </a:p>
        </p:txBody>
      </p:sp>
      <p:sp>
        <p:nvSpPr>
          <p:cNvPr id="7" name="Obdélník 6"/>
          <p:cNvSpPr/>
          <p:nvPr/>
        </p:nvSpPr>
        <p:spPr>
          <a:xfrm>
            <a:off x="346312" y="2435919"/>
            <a:ext cx="67459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http://commons.wikimedia.org/wiki/File:Angriff_auf_Nowogeorgiewsk_1.jpg?uselang=cs</a:t>
            </a:r>
          </a:p>
        </p:txBody>
      </p:sp>
      <p:sp>
        <p:nvSpPr>
          <p:cNvPr id="9" name="Obdélník 8"/>
          <p:cNvSpPr/>
          <p:nvPr/>
        </p:nvSpPr>
        <p:spPr>
          <a:xfrm>
            <a:off x="323528" y="1932057"/>
            <a:ext cx="5472608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http://commons.wikimedia.org/wiki/File:Guerra_Altipiani_Dopo_Assalto.jpg?uselang=cs</a:t>
            </a:r>
          </a:p>
        </p:txBody>
      </p:sp>
      <p:sp>
        <p:nvSpPr>
          <p:cNvPr id="10" name="Obdélník 9"/>
          <p:cNvSpPr/>
          <p:nvPr/>
        </p:nvSpPr>
        <p:spPr>
          <a:xfrm>
            <a:off x="351450" y="2786735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/>
              <a:t>http://commons.wikimedia.org/wiki/File:Friedhof_Soupir.jpg?uselang=cs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23528" y="1200253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/>
              <a:t>http://cs.wikipedia.org/wiki/Soubor:The_badly_shelled_main_road_to_Bapaume.jpg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346313" y="2189698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/>
              <a:t>http://cs.wikipedia.org/wiki/Soubor:GermanInfantry1914.jpg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323528" y="3080152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/>
              <a:t>http://cs.wikipedia.org/wiki/Soubor:Canadian_tank_and_soldiers_Vimy_1917.jpg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338130" y="3359536"/>
            <a:ext cx="567403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http://cs.wikipedia.org/wiki/Soubor:British_55th_Division_gas_casualties_10_April_1918.jpg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338130" y="3717032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/>
              <a:t>http://cs.wikipedia.org/wiki/Soubor:Austrian_army_killings_in_Serbia_1917.JPEG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323528" y="4005976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1000" dirty="0"/>
              <a:t>http://cs.wikipedia.org/wiki/Soubor:Cemetary_Verdun_1.JPG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338130" y="4300097"/>
            <a:ext cx="581804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/>
              <a:t>http://cs.wikipedia.org/wiki/Soubor:British_Mark_I_male_tank_Somme_25_September_1916.jpg</a:t>
            </a:r>
          </a:p>
        </p:txBody>
      </p:sp>
    </p:spTree>
    <p:extLst>
      <p:ext uri="{BB962C8B-B14F-4D97-AF65-F5344CB8AC3E}">
        <p14:creationId xmlns:p14="http://schemas.microsoft.com/office/powerpoint/2010/main" val="426378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lastní 1">
      <a:dk1>
        <a:sysClr val="windowText" lastClr="000000"/>
      </a:dk1>
      <a:lt1>
        <a:srgbClr val="88E2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1172</TotalTime>
  <Words>1120</Words>
  <Application>Microsoft Office PowerPoint</Application>
  <PresentationFormat>Předvádění na obrazovce (4:3)</PresentationFormat>
  <Paragraphs>211</Paragraphs>
  <Slides>39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39</vt:i4>
      </vt:variant>
    </vt:vector>
  </HeadingPairs>
  <TitlesOfParts>
    <vt:vector size="40" baseType="lpstr">
      <vt:lpstr>Motiv systému Office</vt:lpstr>
      <vt:lpstr>Prezentace aplikace PowerPoint</vt:lpstr>
      <vt:lpstr>První světová válka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87</cp:revision>
  <dcterms:created xsi:type="dcterms:W3CDTF">2011-06-11T13:05:34Z</dcterms:created>
  <dcterms:modified xsi:type="dcterms:W3CDTF">2011-08-30T14:55:51Z</dcterms:modified>
</cp:coreProperties>
</file>