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2"/>
  </p:notesMasterIdLst>
  <p:sldIdLst>
    <p:sldId id="307" r:id="rId2"/>
    <p:sldId id="256" r:id="rId3"/>
    <p:sldId id="266" r:id="rId4"/>
    <p:sldId id="257" r:id="rId5"/>
    <p:sldId id="287" r:id="rId6"/>
    <p:sldId id="284" r:id="rId7"/>
    <p:sldId id="286" r:id="rId8"/>
    <p:sldId id="265" r:id="rId9"/>
    <p:sldId id="306" r:id="rId10"/>
    <p:sldId id="290" r:id="rId11"/>
    <p:sldId id="291" r:id="rId12"/>
    <p:sldId id="262" r:id="rId13"/>
    <p:sldId id="298" r:id="rId14"/>
    <p:sldId id="263" r:id="rId15"/>
    <p:sldId id="267" r:id="rId16"/>
    <p:sldId id="277" r:id="rId17"/>
    <p:sldId id="278" r:id="rId18"/>
    <p:sldId id="280" r:id="rId19"/>
    <p:sldId id="303" r:id="rId20"/>
    <p:sldId id="274" r:id="rId21"/>
    <p:sldId id="293" r:id="rId22"/>
    <p:sldId id="276" r:id="rId23"/>
    <p:sldId id="304" r:id="rId24"/>
    <p:sldId id="281" r:id="rId25"/>
    <p:sldId id="294" r:id="rId26"/>
    <p:sldId id="295" r:id="rId27"/>
    <p:sldId id="296" r:id="rId28"/>
    <p:sldId id="297" r:id="rId29"/>
    <p:sldId id="305" r:id="rId30"/>
    <p:sldId id="279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EE04"/>
    <a:srgbClr val="F06AA3"/>
    <a:srgbClr val="F43914"/>
    <a:srgbClr val="D2D632"/>
    <a:srgbClr val="D1FC46"/>
    <a:srgbClr val="47CFFF"/>
    <a:srgbClr val="62E35F"/>
    <a:srgbClr val="3AFC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963359-7EE9-4B54-9784-4872777A37C8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1250DF-0E13-4FEA-AA7C-8030638502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4795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1250DF-0E13-4FEA-AA7C-803063850289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3925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840A-DFA1-4C3F-9204-512F2B216502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E16F-9991-45B4-BBBE-374AA56ED73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840A-DFA1-4C3F-9204-512F2B216502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E16F-9991-45B4-BBBE-374AA56ED73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840A-DFA1-4C3F-9204-512F2B216502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E16F-9991-45B4-BBBE-374AA56ED7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840A-DFA1-4C3F-9204-512F2B216502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E16F-9991-45B4-BBBE-374AA56ED73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840A-DFA1-4C3F-9204-512F2B216502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E16F-9991-45B4-BBBE-374AA56ED73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840A-DFA1-4C3F-9204-512F2B216502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E16F-9991-45B4-BBBE-374AA56ED7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840A-DFA1-4C3F-9204-512F2B216502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E16F-9991-45B4-BBBE-374AA56ED7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840A-DFA1-4C3F-9204-512F2B216502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E16F-9991-45B4-BBBE-374AA56ED7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840A-DFA1-4C3F-9204-512F2B216502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E16F-9991-45B4-BBBE-374AA56ED73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840A-DFA1-4C3F-9204-512F2B216502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E16F-9991-45B4-BBBE-374AA56ED7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840A-DFA1-4C3F-9204-512F2B216502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4E16F-9991-45B4-BBBE-374AA56ED7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85000"/>
                <a:lumOff val="15000"/>
                <a:alpha val="66000"/>
              </a:schemeClr>
            </a:gs>
            <a:gs pos="28000">
              <a:srgbClr val="21D6E0"/>
            </a:gs>
            <a:gs pos="72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D50840A-DFA1-4C3F-9204-512F2B216502}" type="datetimeFigureOut">
              <a:rPr lang="cs-CZ" smtClean="0"/>
              <a:t>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E74E16F-9991-45B4-BBBE-374AA56ED73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766627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Dějepis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8.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+ 9.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VY_32_INOVACE_30_Rusko za Petra Velikého a Kateřiny II.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Řehořková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Jarmila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66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700808"/>
            <a:ext cx="8532440" cy="1470025"/>
          </a:xfrm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Rusko za Petra Velikého </a:t>
            </a:r>
            <a:br>
              <a:rPr lang="cs-CZ" dirty="0" smtClean="0"/>
            </a:br>
            <a:r>
              <a:rPr lang="cs-CZ" dirty="0" smtClean="0"/>
              <a:t>a Kateřiny II.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696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3810000" cy="498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788024" y="404664"/>
            <a:ext cx="3456384" cy="769441"/>
          </a:xfrm>
          <a:prstGeom prst="rect">
            <a:avLst/>
          </a:prstGeom>
          <a:solidFill>
            <a:srgbClr val="F06AA3"/>
          </a:solidFill>
        </p:spPr>
        <p:txBody>
          <a:bodyPr wrap="square" rtlCol="0">
            <a:spAutoFit/>
          </a:bodyPr>
          <a:lstStyle/>
          <a:p>
            <a:r>
              <a:rPr lang="cs-CZ" sz="4400" dirty="0"/>
              <a:t>R</a:t>
            </a:r>
            <a:r>
              <a:rPr lang="cs-CZ" sz="4400" dirty="0" smtClean="0"/>
              <a:t>omanovci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810539" y="1844824"/>
            <a:ext cx="3600400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Petr I. Veliký</a:t>
            </a:r>
          </a:p>
          <a:p>
            <a:r>
              <a:rPr lang="cs-CZ" dirty="0" smtClean="0"/>
              <a:t>1689 - 1725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88024" y="4005064"/>
            <a:ext cx="4176464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Úkol:</a:t>
            </a:r>
          </a:p>
          <a:p>
            <a:pPr marL="285750" indent="-285750">
              <a:buFontTx/>
              <a:buChar char="-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překonat zaostalost Ruska</a:t>
            </a:r>
          </a:p>
          <a:p>
            <a:pPr marL="285750" indent="-285750">
              <a:buFontTx/>
              <a:buChar char="-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modernizace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172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6480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Války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Jih - s </a:t>
            </a:r>
            <a:r>
              <a:rPr lang="cs-CZ" sz="2000" u="sng" dirty="0" smtClean="0">
                <a:latin typeface="Arial" pitchFamily="34" charset="0"/>
                <a:cs typeface="Arial" pitchFamily="34" charset="0"/>
              </a:rPr>
              <a:t>Turky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– neúspěch 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898034"/>
            <a:ext cx="549573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95536" y="1112550"/>
            <a:ext cx="79972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u="sng" dirty="0">
                <a:latin typeface="Arial" pitchFamily="34" charset="0"/>
                <a:cs typeface="Arial" pitchFamily="34" charset="0"/>
              </a:rPr>
              <a:t>Severní válka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okno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do Evropy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= Petr I. chtěl dosáhnout přímého a  stálého   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námořního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spojení Ruska s 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Evropou proto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vedl proti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Švédsku /Karel XII./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severní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válku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v bitvě u Poltavy (1709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) porazil Švédsko a získal přístup 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k Baltskému moři</a:t>
            </a:r>
          </a:p>
        </p:txBody>
      </p:sp>
    </p:spTree>
    <p:extLst>
      <p:ext uri="{BB962C8B-B14F-4D97-AF65-F5344CB8AC3E}">
        <p14:creationId xmlns:p14="http://schemas.microsoft.com/office/powerpoint/2010/main" val="2156227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7344816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Zakládá  na řece Něvě město – Petrohrad – </a:t>
            </a:r>
          </a:p>
          <a:p>
            <a:r>
              <a:rPr lang="cs-CZ" sz="2800" b="1" dirty="0" smtClean="0"/>
              <a:t>1703</a:t>
            </a:r>
            <a:endParaRPr lang="cs-CZ" sz="2800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40768"/>
            <a:ext cx="7043936" cy="4693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6237312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Od 1712 – hlavní město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39093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760095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03648" y="260648"/>
            <a:ext cx="3744416" cy="5232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Plán Petrohradu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285258"/>
            <a:ext cx="532859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Petrodvorce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- sídlo ruských carů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61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1435"/>
            <a:ext cx="7704856" cy="267765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Reformy: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273689"/>
            <a:ext cx="6696744" cy="400109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Hospodářské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– podpora manufaktur – tkalcovství, slévárny, loděnice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latin typeface="Arial" pitchFamily="34" charset="0"/>
                <a:cs typeface="Arial" pitchFamily="34" charset="0"/>
              </a:rPr>
              <a:t>přivezl z ciziny odborníky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latin typeface="Arial" pitchFamily="34" charset="0"/>
                <a:cs typeface="Arial" pitchFamily="34" charset="0"/>
              </a:rPr>
              <a:t> zakládal manufaktury, mladé řemeslníky vysílal na zkušenou do 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>
                <a:latin typeface="Arial" pitchFamily="34" charset="0"/>
                <a:cs typeface="Arial" pitchFamily="34" charset="0"/>
              </a:rPr>
              <a:t>ciziny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Správní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moderní úřední správa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evidence obyvatel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daně – daň z hlavy – placena všemi sedláky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nové daně např. ze soli, kolkovné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940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8084568" cy="3759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291343" y="618831"/>
            <a:ext cx="5616624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Nevolníci –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burlaci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na  Volze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739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65" y="980728"/>
            <a:ext cx="3392438" cy="4405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624771" y="260648"/>
            <a:ext cx="482453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u="sng" dirty="0">
                <a:latin typeface="Arial" pitchFamily="34" charset="0"/>
                <a:cs typeface="Arial" pitchFamily="34" charset="0"/>
              </a:rPr>
              <a:t>Vojenské </a:t>
            </a:r>
            <a:endParaRPr lang="cs-CZ" sz="3200" b="1" u="sng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vybudoval silnou stálou armádu (nově byla udělena hodnost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důstojníkovi podle jeho schopností a ne podle významu jeho rodu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564904"/>
            <a:ext cx="2786063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32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052736"/>
            <a:ext cx="8030407" cy="5460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971600" y="327893"/>
            <a:ext cx="5184576" cy="523220"/>
          </a:xfrm>
          <a:prstGeom prst="rect">
            <a:avLst/>
          </a:prstGeom>
          <a:solidFill>
            <a:srgbClr val="F06AA3"/>
          </a:solidFill>
        </p:spPr>
        <p:txBody>
          <a:bodyPr wrap="square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uduje válečné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námořnictvo</a:t>
            </a:r>
          </a:p>
        </p:txBody>
      </p:sp>
    </p:spTree>
    <p:extLst>
      <p:ext uri="{BB962C8B-B14F-4D97-AF65-F5344CB8AC3E}">
        <p14:creationId xmlns:p14="http://schemas.microsoft.com/office/powerpoint/2010/main" val="336584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52400" y="228600"/>
            <a:ext cx="8763000" cy="62484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cs-CZ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Cestování po Evropě 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cs-CZ" sz="2800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-  nařízení, vedoucí ke změně tradičního způsobu života a   myšlení  poddaných = ,,poevropštění“ 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  šlechticům a kupcům zakázáno nosit dlouhé vlasy a vousy  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  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  zaveden juliánský kalendář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  navštívil i Karlovy Vary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404491"/>
            <a:ext cx="4108280" cy="3846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331640" y="5684170"/>
            <a:ext cx="2459225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Šlechtici - bojaři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4010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915" y="159430"/>
            <a:ext cx="44324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Juliánský kalendář je kalendář, který v roce 45 př. n. l. zavedl Julius Caesar. </a:t>
            </a:r>
            <a:r>
              <a:rPr lang="cs-CZ" dirty="0" smtClean="0"/>
              <a:t> </a:t>
            </a:r>
            <a:r>
              <a:rPr lang="cs-CZ" dirty="0"/>
              <a:t>Juliánský kalendář respektoval větší část římských zvyklostí (jako je počet </a:t>
            </a:r>
            <a:r>
              <a:rPr lang="cs-CZ" dirty="0" smtClean="0"/>
              <a:t>dní </a:t>
            </a:r>
            <a:r>
              <a:rPr lang="cs-CZ" dirty="0"/>
              <a:t>jednotlivých měsíců), které tak vlastně přešly i do Gregoriánského </a:t>
            </a:r>
            <a:r>
              <a:rPr lang="cs-CZ" dirty="0" smtClean="0"/>
              <a:t>kalendáře.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79914" y="2236273"/>
            <a:ext cx="856854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Julius Caesar využil znalostí alexandrijských astronomů, kteří určili délku roku na 365,25 dne a navrhli i schéma vyrovnávání kalendáře – obyčejný rok měl mít 365 dnů a každý 4. rok měl být o 1 den delší (přestupný rok). </a:t>
            </a:r>
            <a:r>
              <a:rPr lang="cs-CZ" dirty="0" smtClean="0"/>
              <a:t> </a:t>
            </a:r>
            <a:r>
              <a:rPr lang="cs-CZ" dirty="0"/>
              <a:t>v měsíci </a:t>
            </a:r>
            <a:r>
              <a:rPr lang="cs-CZ" dirty="0" err="1"/>
              <a:t>Februariu</a:t>
            </a:r>
            <a:r>
              <a:rPr lang="cs-CZ" dirty="0"/>
              <a:t> měl být vkládán přestupný den. </a:t>
            </a:r>
          </a:p>
          <a:p>
            <a:r>
              <a:rPr lang="cs-CZ" dirty="0"/>
              <a:t>Problémem tohoto kalendáře bylo, že tropický rok netrvá přesně 365,25 dne, ale 365,24220 dne, což způsobilo nepřesnost, která znamenala, že se juliánský kalendář oproti realitě opozdil o jeden den za 128 let. V 16. století začalo být opoždění výrazně </a:t>
            </a:r>
            <a:r>
              <a:rPr lang="cs-CZ" dirty="0" smtClean="0"/>
              <a:t>patrné</a:t>
            </a:r>
            <a:r>
              <a:rPr lang="cs-CZ" dirty="0"/>
              <a:t>.</a:t>
            </a:r>
            <a:r>
              <a:rPr lang="cs-CZ" dirty="0" smtClean="0"/>
              <a:t> </a:t>
            </a:r>
            <a:r>
              <a:rPr lang="cs-CZ" dirty="0"/>
              <a:t>Proto roku 1582 vyhlásil papež </a:t>
            </a:r>
            <a:r>
              <a:rPr lang="cs-CZ" dirty="0" smtClean="0"/>
              <a:t>reformu </a:t>
            </a:r>
            <a:r>
              <a:rPr lang="cs-CZ" dirty="0"/>
              <a:t>kalendáře. Takto reformovaný kalendář získal název Gregoriánský kalendář</a:t>
            </a:r>
          </a:p>
        </p:txBody>
      </p:sp>
      <p:sp>
        <p:nvSpPr>
          <p:cNvPr id="6" name="Obdélník 5"/>
          <p:cNvSpPr/>
          <p:nvPr/>
        </p:nvSpPr>
        <p:spPr>
          <a:xfrm>
            <a:off x="251520" y="5085184"/>
            <a:ext cx="84969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Největší odpor vyvolalo zrušení juliánského kalendáře u pravoslavné </a:t>
            </a:r>
            <a:r>
              <a:rPr lang="cs-CZ" dirty="0" smtClean="0"/>
              <a:t>církve. </a:t>
            </a:r>
            <a:r>
              <a:rPr lang="cs-CZ" dirty="0"/>
              <a:t>Pravoslavné země tedy používaly dlouhodobě juliánský kalendář. Některé z těchto zemí od jeho využívání upustily až ve 20. století (např. Rusko až v roce 1918).</a:t>
            </a:r>
          </a:p>
        </p:txBody>
      </p:sp>
      <p:pic>
        <p:nvPicPr>
          <p:cNvPr id="1026" name="Picture 2" descr="C:\Users\OEM\AppData\Local\Microsoft\Windows\Temporary Internet Files\Content.IE5\B4A6B7Q4\MC9002872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2397" y="228361"/>
            <a:ext cx="1495399" cy="1616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OEM\AppData\Local\Microsoft\Windows\Temporary Internet Files\Content.IE5\ACJE728X\MM900303364[4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96746"/>
            <a:ext cx="1547986" cy="1479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75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95536" y="836712"/>
            <a:ext cx="8229600" cy="4132312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cs-CZ" b="1" u="sng" dirty="0" smtClean="0"/>
              <a:t>Rozvoj vzdělání</a:t>
            </a:r>
            <a:r>
              <a:rPr lang="cs-CZ" dirty="0" smtClean="0"/>
              <a:t>:</a:t>
            </a:r>
          </a:p>
          <a:p>
            <a:pPr marL="0" indent="0" eaLnBrk="1" hangingPunct="1">
              <a:buNone/>
              <a:defRPr/>
            </a:pPr>
            <a:endParaRPr lang="cs-CZ" dirty="0" smtClean="0"/>
          </a:p>
          <a:p>
            <a:pPr marL="0" indent="0">
              <a:buNone/>
              <a:defRPr/>
            </a:pPr>
            <a:r>
              <a:rPr lang="cs-CZ" sz="2400" dirty="0" smtClean="0"/>
              <a:t>- </a:t>
            </a:r>
            <a:r>
              <a:rPr lang="cs-CZ" sz="2000" dirty="0" smtClean="0">
                <a:solidFill>
                  <a:schemeClr val="tx1"/>
                </a:solidFill>
              </a:rPr>
              <a:t>šlechtické děti </a:t>
            </a:r>
            <a:r>
              <a:rPr lang="cs-CZ" sz="2000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cs-CZ" sz="2000" dirty="0" smtClean="0">
                <a:solidFill>
                  <a:schemeClr val="tx1"/>
                </a:solidFill>
                <a:sym typeface="Wingdings" pitchFamily="2" charset="2"/>
              </a:rPr>
              <a:t>-  čtení, psaní, počítání</a:t>
            </a:r>
          </a:p>
          <a:p>
            <a:pPr marL="0" indent="0"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sym typeface="Wingdings" pitchFamily="2" charset="2"/>
              </a:rPr>
              <a:t>-   odrostlejší mládež -  posláni do ciziny studovat cizí jazyky, stavbu lodí</a:t>
            </a:r>
          </a:p>
          <a:p>
            <a:pPr marL="0" indent="0"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sym typeface="Wingdings" pitchFamily="2" charset="2"/>
              </a:rPr>
              <a:t>-   na odborných školách (Moskva, Petrohrad) přednášky cizinců o technických vědách, navigačním umění, medicíně</a:t>
            </a:r>
          </a:p>
          <a:p>
            <a:pPr marL="0" indent="0"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sym typeface="Wingdings" pitchFamily="2" charset="2"/>
              </a:rPr>
              <a:t>-    překlady vědeckých knih</a:t>
            </a:r>
          </a:p>
          <a:p>
            <a:pPr marL="0" indent="0"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sym typeface="Wingdings" pitchFamily="2" charset="2"/>
              </a:rPr>
              <a:t>-    založení </a:t>
            </a:r>
            <a:r>
              <a:rPr lang="cs-CZ" sz="2000" i="1" dirty="0" smtClean="0">
                <a:solidFill>
                  <a:schemeClr val="tx1"/>
                </a:solidFill>
                <a:sym typeface="Wingdings" pitchFamily="2" charset="2"/>
              </a:rPr>
              <a:t>Akademie věd</a:t>
            </a:r>
            <a:r>
              <a:rPr lang="cs-CZ" sz="2000" dirty="0" smtClean="0">
                <a:solidFill>
                  <a:schemeClr val="tx1"/>
                </a:solidFill>
                <a:sym typeface="Wingdings" pitchFamily="2" charset="2"/>
              </a:rPr>
              <a:t> (1725)</a:t>
            </a:r>
          </a:p>
          <a:p>
            <a:pPr marL="0" indent="0">
              <a:buNone/>
              <a:defRPr/>
            </a:pPr>
            <a:endParaRPr lang="cs-CZ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019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25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25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71" y="1484784"/>
            <a:ext cx="3384376" cy="5093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332656"/>
            <a:ext cx="4176464" cy="830997"/>
          </a:xfrm>
          <a:prstGeom prst="rect">
            <a:avLst/>
          </a:prstGeom>
          <a:solidFill>
            <a:srgbClr val="F43914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Památník Petru Velikému v Petrohradu</a:t>
            </a:r>
            <a:endParaRPr lang="cs-CZ" sz="24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28815"/>
            <a:ext cx="3672348" cy="5161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5259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4969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 smrti Petra Velikého období zmatků.</a:t>
            </a:r>
          </a:p>
          <a:p>
            <a:r>
              <a:rPr lang="cs-CZ" sz="2000" dirty="0" smtClean="0"/>
              <a:t>Dcera Alžběta I. Pokračuje v reformách. </a:t>
            </a:r>
          </a:p>
          <a:p>
            <a:r>
              <a:rPr lang="cs-CZ" sz="2000" dirty="0" smtClean="0"/>
              <a:t>Po její smrti synovec Petr III. – byl ženat s německou princeznou, která přijala pravoslaví a nové jméno Kateřina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3336986" cy="435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862" y="1659341"/>
            <a:ext cx="3843305" cy="46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148064" y="6328064"/>
            <a:ext cx="2664296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dirty="0"/>
              <a:t>Sofie Frederika Augusta</a:t>
            </a:r>
          </a:p>
        </p:txBody>
      </p:sp>
    </p:spTree>
    <p:extLst>
      <p:ext uri="{BB962C8B-B14F-4D97-AF65-F5344CB8AC3E}">
        <p14:creationId xmlns:p14="http://schemas.microsoft.com/office/powerpoint/2010/main" val="1715673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6469" y="1899727"/>
            <a:ext cx="3960440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2000" dirty="0"/>
          </a:p>
          <a:p>
            <a:pPr marL="285750" indent="-285750">
              <a:buFont typeface="Arial" pitchFamily="34" charset="0"/>
              <a:buChar char="•"/>
            </a:pPr>
            <a:r>
              <a:rPr lang="pl-PL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pl-PL" sz="2000" dirty="0">
                <a:latin typeface="Arial" pitchFamily="34" charset="0"/>
                <a:cs typeface="Arial" pitchFamily="34" charset="0"/>
              </a:rPr>
              <a:t>v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ystupuje </a:t>
            </a:r>
            <a:r>
              <a:rPr lang="pl-PL" sz="2000" dirty="0">
                <a:latin typeface="Arial" pitchFamily="34" charset="0"/>
                <a:cs typeface="Arial" pitchFamily="34" charset="0"/>
              </a:rPr>
              <a:t>jako osvícená panovnice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l-PL" sz="2000" dirty="0">
                <a:latin typeface="Arial" pitchFamily="34" charset="0"/>
                <a:cs typeface="Arial" pitchFamily="34" charset="0"/>
              </a:rPr>
              <a:t> - dopisuje si  s </a:t>
            </a:r>
            <a:r>
              <a:rPr lang="pl-PL" sz="2000" dirty="0" smtClean="0">
                <a:latin typeface="Arial" pitchFamily="34" charset="0"/>
                <a:cs typeface="Arial" pitchFamily="34" charset="0"/>
              </a:rPr>
              <a:t>Voltairem, čte díla osvícených filosofů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- podporuje Marii Terezii ve válce s pruským králem Fridrichem II.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- panuje v letech 1762 – 1793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pl-PL" sz="2000" dirty="0" smtClean="0">
                <a:latin typeface="Arial" pitchFamily="34" charset="0"/>
                <a:cs typeface="Arial" pitchFamily="34" charset="0"/>
              </a:rPr>
              <a:t>- bojuje proti Tatarům a získává přístup k Černému moři</a:t>
            </a:r>
          </a:p>
          <a:p>
            <a:endParaRPr lang="pl-PL" sz="2000" dirty="0" smtClean="0"/>
          </a:p>
          <a:p>
            <a:pPr marL="285750" indent="-285750">
              <a:buFont typeface="Arial" pitchFamily="34" charset="0"/>
              <a:buChar char="•"/>
            </a:pPr>
            <a:endParaRPr lang="pl-PL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598" y="1340768"/>
            <a:ext cx="3992563" cy="523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76469" y="490569"/>
            <a:ext cx="8280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Palácovým převratem byl Petr III. svržen a ve vězení zabit.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7808" y="1330180"/>
            <a:ext cx="856895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 moci se dostává jeho manželka   </a:t>
            </a:r>
            <a:r>
              <a:rPr lang="cs-CZ" sz="2400" b="1" u="sng" dirty="0" smtClean="0"/>
              <a:t>carevna Kateřina II.</a:t>
            </a:r>
            <a:endParaRPr lang="cs-CZ" sz="2400" b="1" u="sng" dirty="0"/>
          </a:p>
        </p:txBody>
      </p:sp>
    </p:spTree>
    <p:extLst>
      <p:ext uri="{BB962C8B-B14F-4D97-AF65-F5344CB8AC3E}">
        <p14:creationId xmlns:p14="http://schemas.microsoft.com/office/powerpoint/2010/main" val="3245624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2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5773" y="404664"/>
            <a:ext cx="5046307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Vnitřní reformy</a:t>
            </a:r>
          </a:p>
          <a:p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 - Rusko rozděleno do 50 gubernií, které sama spravuje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- odebrala majetek klášterům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- zakládá manufaktury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- zakládá školy – pro šlechtice a měšťanské děti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- za její vlády vzrostla moc šlechty nad nevolníky = utužení nevolnictví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- ke konci 18. stol. se zřekla svých osvícených myšlenek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000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80728"/>
            <a:ext cx="3662434" cy="47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323528" y="4221088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1542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180px-Pugachyo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26949"/>
            <a:ext cx="2361846" cy="3096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107505" y="2113112"/>
            <a:ext cx="3744416" cy="4699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36501" rIns="36501" anchor="ctr">
            <a:spAutoFit/>
          </a:bodyPr>
          <a:lstStyle/>
          <a:p>
            <a:r>
              <a:rPr lang="cs-CZ" sz="2000" dirty="0">
                <a:latin typeface="Arial" pitchFamily="34" charset="0"/>
                <a:cs typeface="Arial" pitchFamily="34" charset="0"/>
              </a:rPr>
              <a:t>Vůdce povstání donských kozáků proti carevně Kateřině Veliké, přezdíván „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selský car",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 neboť se od roku 1773 vydával za zavražděného cara Petra III.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Původně donský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kozák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s malým kozáckým oddílem rozpoutal velké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rolnické povstání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které se 1773 – 75 rozšířilo do jižních oblastí Ruska. Po několika porážkách zrazen vlastními lidmi, vydán vládě a popraven.</a:t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latin typeface="Arial" pitchFamily="34" charset="0"/>
                <a:cs typeface="Arial" pitchFamily="34" charset="0"/>
              </a:rPr>
              <a:t/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33603" y="713470"/>
            <a:ext cx="5040560" cy="523220"/>
          </a:xfrm>
          <a:prstGeom prst="rect">
            <a:avLst/>
          </a:prstGeom>
          <a:solidFill>
            <a:srgbClr val="36EE04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Povstání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Jemeljana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Pugačova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181" y="3701354"/>
            <a:ext cx="4035014" cy="2548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940779" y="6444004"/>
            <a:ext cx="2304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Soud s </a:t>
            </a:r>
            <a:r>
              <a:rPr lang="cs-CZ" dirty="0" err="1" smtClean="0"/>
              <a:t>Pugačovem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154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25" y="188640"/>
            <a:ext cx="8672229" cy="57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123728" y="6165304"/>
            <a:ext cx="234026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Kočár Kateřiny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5536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36712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260648"/>
            <a:ext cx="316835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Sídlo Kateřiny Veliké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4734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620688"/>
            <a:ext cx="4213440" cy="410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83568" y="486881"/>
            <a:ext cx="3419872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/>
              <a:t>Grigorij Alexandrovič </a:t>
            </a:r>
            <a:r>
              <a:rPr lang="cs-CZ" sz="2400" dirty="0" smtClean="0"/>
              <a:t>Potěmkin 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2238436"/>
            <a:ext cx="3090863" cy="370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597993" y="6093296"/>
            <a:ext cx="28083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Učebnice str. 27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57194" y="4869160"/>
            <a:ext cx="410445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Vysvětli pojem - Potěmkinovy vesnice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00340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2492896"/>
            <a:ext cx="806489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Zdálky </a:t>
            </a:r>
            <a:r>
              <a:rPr lang="cs-CZ" dirty="0">
                <a:latin typeface="Arial" pitchFamily="34" charset="0"/>
                <a:cs typeface="Arial" pitchFamily="34" charset="0"/>
              </a:rPr>
              <a:t>nebylo vidět, že dobytek sotva stojí na nohou, neboť carevně ukazovali pětkrát či šestkrát totéž stádo, které v noci hnali vždy na nové místo. Podobně bylo vidět i několik pluků, které se pro větší efekt přesunovaly a defilovaly tak před panovnicí několikrát. Po cestách jely vozy naložené pytli s obilím (ve skutečnosti se však jednalo o písek), před dekoracemi vesnic stáli jako vesničané opět převlečení vojáci Potěmkinových pluků. Ve vsích nebo městech, kudy průvod přímo projížděl, byly „pravé“ jen hlavní ulice, v průčelí bočních ulic stály opět jen kulisy. Ve vesnických chalupách se pak carevna a její doprovod nestačily divit tomu, že na stole vždy stála pečená husa. Byla to opět jedna a táž pečeně dle potřeby přenášená přes zadní dvorky. Při námořní přehlídce v Sevastopolu obstály jen první řady válečných lodí, v posledních řadách byly již jen lodě obchodní „upravené“ na bitevní koráby…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41783" y="620688"/>
            <a:ext cx="6768752" cy="101566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Jako Potěmkinovy </a:t>
            </a:r>
            <a:r>
              <a:rPr lang="cs-CZ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vesnice </a:t>
            </a: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bývá označována snaha vylepšit něco více, než tomu tak ve skutečnosti je - falešně přikrášlit skutečnost a zastírat pravdivý stav věcí</a:t>
            </a:r>
          </a:p>
        </p:txBody>
      </p:sp>
    </p:spTree>
    <p:extLst>
      <p:ext uri="{BB962C8B-B14F-4D97-AF65-F5344CB8AC3E}">
        <p14:creationId xmlns:p14="http://schemas.microsoft.com/office/powerpoint/2010/main" val="223285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744" y="184284"/>
            <a:ext cx="2808312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Zánik Polska</a:t>
            </a:r>
            <a:endParaRPr lang="cs-CZ" sz="32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792319"/>
            <a:ext cx="73448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Polsko bylo mocnou říší  východní Evropy. Postavení krále bylo velmi slabé. Ve skutečnosti vládly šlechtické rody. Došlo ke krvavým bojům mezi katolickou šlechtou a pravoslavným obyvatelstvem.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Země byla velmi slabá a toho využily okolní státy. Během trojího dělení – 1772, 1793 a 1795 bylo Polsko rozděleno mezi Prusko, Rusko a Rakousko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36912"/>
            <a:ext cx="6646149" cy="37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675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663150"/>
            <a:ext cx="728662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95062" y="201485"/>
            <a:ext cx="2923231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Trojí dělení Polska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37059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29918"/>
            <a:ext cx="2880320" cy="3766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66393" y="537129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Petr Veliký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438" y="1556792"/>
            <a:ext cx="2670776" cy="3439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048438" y="5371294"/>
            <a:ext cx="2907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Kateřina Veliká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706421" y="5195920"/>
            <a:ext cx="1656184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788024" y="5371294"/>
            <a:ext cx="2160240" cy="79401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95536" y="476672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Kdo je na obrázku?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5486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Klikni na obrázek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02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Zaškrtni, které údaje patří do ruských dějin</a:t>
            </a:r>
          </a:p>
          <a:p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412776"/>
            <a:ext cx="82089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Petr Veliký,  Fridrich II.,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Pugačov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 Kateřina II.,  Slezsko,  Josef II., Potěmkin, Vídeň, Petrohrad, Oděsa, Karel XII., Fridrich Vilém I.,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 Ludvík XIV.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4252446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Petr Veliký, </a:t>
            </a:r>
            <a:r>
              <a:rPr lang="cs-CZ" dirty="0" err="1" smtClean="0"/>
              <a:t>Pugačov</a:t>
            </a:r>
            <a:r>
              <a:rPr lang="cs-CZ" dirty="0" smtClean="0"/>
              <a:t>, Kateřina II., Potěmkin, Petrohrad, Oděsa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83568" y="3933056"/>
            <a:ext cx="6840760" cy="1008112"/>
          </a:xfrm>
          <a:prstGeom prst="rect">
            <a:avLst/>
          </a:prstGeom>
          <a:solidFill>
            <a:srgbClr val="F06A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OEM\AppData\Local\Microsoft\Windows\Temporary Internet Files\Content.IE5\RZBRHLXH\MC900232104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411" y="2428439"/>
            <a:ext cx="1619061" cy="236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652120" y="544522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Klikni na obrázek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31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7046" y="240904"/>
            <a:ext cx="23762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Doplň.</a:t>
            </a: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412776"/>
            <a:ext cx="8248826" cy="507831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Polsko bylo rozděleno při ………………dělení mezi ………………………………..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Petr I. založil při ústí řeky ……………….. město, které nazval ………………..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Bojoval s ……………………………….. a otevřel přístup k …………………………….moři.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Petr Veliký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navštívil v Čechách město ……………………………………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Kateřina II. si vzala za manžela …………………………………………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svatbě přijala …………………………………………. náboženství.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Bojovala s ………………………….. a získala přístup k …………………………..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Velké selské a kozácké povstání vedené …………………………………….bylo krutě potlačeno.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Carevniným oblíbencem a spoluvládcem byl ……………………………………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C:\Users\OEM\AppData\Local\Microsoft\Windows\Temporary Internet Files\Content.IE5\S2OJ9WZ5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6684"/>
            <a:ext cx="16256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Doplň.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484784"/>
            <a:ext cx="7416824" cy="480131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Polsko bylo rozděleno při ……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…………dělení mezi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Rusko, Prusko a Rakousko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Petr I. založil při ústí řeky </a:t>
            </a: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Něvy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město, které nazval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Petrohrad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Bojoval s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Turky a Švédy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a otevřel přístup k 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Baltskému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moři.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Petr Veliký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navštívil v Čechách město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Karlovy Vary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Kateřina II. si vzala za manžela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Petra III.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svatbě přijala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pravoslavné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náboženství.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Bojovala s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Tatary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 získala přístup k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Černému moři.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Velké selské a kozácké povstání vedené </a:t>
            </a:r>
            <a:r>
              <a:rPr lang="cs-CZ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Pugačovem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bylo krutě potlačeno.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Carevniným oblíbencem a spoluvládcem byl </a:t>
            </a: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kníže Potěmkin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379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6520" y="614466"/>
            <a:ext cx="77768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http://cs.wikipedia.org/wiki/Soubor:Catharina_Aleksejevna_by_Grooth.jpg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415919" y="887285"/>
            <a:ext cx="74168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http://cs.wikipedia.org/wiki/Soubor:Coronation_portrait_of_Peter_III_of_Russia_-1761.JPG</a:t>
            </a:r>
          </a:p>
        </p:txBody>
      </p:sp>
      <p:sp>
        <p:nvSpPr>
          <p:cNvPr id="4" name="Obdélník 3"/>
          <p:cNvSpPr/>
          <p:nvPr/>
        </p:nvSpPr>
        <p:spPr>
          <a:xfrm>
            <a:off x="448778" y="1138415"/>
            <a:ext cx="76328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http://commons.wikimedia.org/wiki/File:Catherine_II_by_Lampi01.jpg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356520" y="1553913"/>
            <a:ext cx="732473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http://commons.wikimedia.org/wiki/File:Catherine_II_and_Potemkin.jpg</a:t>
            </a:r>
          </a:p>
        </p:txBody>
      </p:sp>
      <p:sp>
        <p:nvSpPr>
          <p:cNvPr id="6" name="Obdélník 5"/>
          <p:cNvSpPr/>
          <p:nvPr/>
        </p:nvSpPr>
        <p:spPr>
          <a:xfrm>
            <a:off x="391546" y="1832624"/>
            <a:ext cx="71287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http://cs.wikipedia.org/wiki/Grigorij_Pot%C4%9Bmkin</a:t>
            </a:r>
          </a:p>
        </p:txBody>
      </p:sp>
      <p:sp>
        <p:nvSpPr>
          <p:cNvPr id="7" name="Obdélník 6"/>
          <p:cNvSpPr/>
          <p:nvPr/>
        </p:nvSpPr>
        <p:spPr>
          <a:xfrm>
            <a:off x="371600" y="2116480"/>
            <a:ext cx="767720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http://unitedcats.files.wordpress.com/2009/07/potemkin_village.jpg?w=324&amp;h=388</a:t>
            </a:r>
          </a:p>
        </p:txBody>
      </p:sp>
      <p:sp>
        <p:nvSpPr>
          <p:cNvPr id="8" name="Obdélník 7"/>
          <p:cNvSpPr/>
          <p:nvPr/>
        </p:nvSpPr>
        <p:spPr>
          <a:xfrm>
            <a:off x="343032" y="2382712"/>
            <a:ext cx="65502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http://cs.wikipedia.org/wiki/Soubor:Pugachyov.jpg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360038" y="2659711"/>
            <a:ext cx="598903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http://cs.wikipedia.org/wiki/Soubor:Marten%27s_Poltava.jpg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31572" y="2933404"/>
            <a:ext cx="7013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http://commons.wikimedia.org/wiki/File:1737_map_of_Saint_Petersburg_(HQ).jpg?uselang=cs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19537" y="3193476"/>
            <a:ext cx="606104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</a:t>
            </a:r>
            <a:r>
              <a:rPr lang="cs-CZ" sz="1200" dirty="0" smtClean="0"/>
              <a:t>cs.wikipedia.org/wiki/Soubor:PeterhofGrandCascade.JpG</a:t>
            </a:r>
            <a:endParaRPr lang="cs-CZ" sz="1200" dirty="0"/>
          </a:p>
        </p:txBody>
      </p:sp>
      <p:sp>
        <p:nvSpPr>
          <p:cNvPr id="12" name="Obdélník 11"/>
          <p:cNvSpPr/>
          <p:nvPr/>
        </p:nvSpPr>
        <p:spPr>
          <a:xfrm>
            <a:off x="415919" y="3725342"/>
            <a:ext cx="684475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</a:t>
            </a:r>
            <a:r>
              <a:rPr lang="cs-CZ" sz="1100" dirty="0" smtClean="0"/>
              <a:t>ru.wikipedia.org/w/index.php?</a:t>
            </a:r>
            <a:endParaRPr lang="cs-CZ" sz="1100" dirty="0"/>
          </a:p>
        </p:txBody>
      </p:sp>
      <p:sp>
        <p:nvSpPr>
          <p:cNvPr id="13" name="Obdélník 12"/>
          <p:cNvSpPr/>
          <p:nvPr/>
        </p:nvSpPr>
        <p:spPr>
          <a:xfrm>
            <a:off x="371600" y="3456337"/>
            <a:ext cx="72240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http://ru.wikipedia.org/wiki/%D0%A4%D0%B0%D0%B9%D0%BB:BattleOfSinop.jpg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328967" y="3951685"/>
            <a:ext cx="76859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http://ru.wikipedia.org/wiki/%D0%A4%D0%B0%D0%B9%D0%BB:Samos_Agios_Isidoros_005.jpg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371600" y="4205029"/>
            <a:ext cx="672189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http://commons.wikimedia.org/wiki/File:Taras_Shevchenko_painting_0098.jpg?uselang=cs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331572" y="4522336"/>
            <a:ext cx="715171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http://commons.wikimedia.org/wiki/File:Buberel_Coronation_coach_Catherine_the_Great.jpg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318488" y="4806557"/>
            <a:ext cx="64137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http://cs.wikipedia.org/wiki/Soubor:Peter_der-Grosse_1838.jpg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378699" y="5083556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/>
              <a:t>http://</a:t>
            </a:r>
            <a:r>
              <a:rPr lang="cs-CZ" sz="1200" dirty="0" smtClean="0"/>
              <a:t>ru.wikipedia.org/wiki</a:t>
            </a:r>
            <a:endParaRPr lang="cs-CZ" sz="1200" dirty="0"/>
          </a:p>
        </p:txBody>
      </p:sp>
      <p:sp>
        <p:nvSpPr>
          <p:cNvPr id="19" name="Obdélník 18"/>
          <p:cNvSpPr/>
          <p:nvPr/>
        </p:nvSpPr>
        <p:spPr>
          <a:xfrm>
            <a:off x="393777" y="6134051"/>
            <a:ext cx="84889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http://ru.wikipedia.org/w/index.php?title=%D0%A4%D0%B0%D0%B9%D0%BB:Peter_de_Grote.jpg&amp;filetimestamp=20070429125421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420635" y="1322082"/>
            <a:ext cx="33652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http://cs.wikipedia.org/wiki/Bojar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391546" y="5592801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/>
              <a:t>http://cs.wikipedia.org/wiki/Soubor:Tsarsko%C3%AFe_Selo.png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448778" y="5857052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/>
              <a:t>http://cs.wikipedia.org/wiki/D%C4%9Blen%C3%AD_Polska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372866" y="5346580"/>
            <a:ext cx="675810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http://cs.wikipedia.org/wiki/Soubor:Ilia_Efimovich_Repin_(1844-1930)_-_Volga_Boatmen_(1870-1873).jpg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393777" y="260648"/>
            <a:ext cx="1505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Použité zdroje</a:t>
            </a:r>
          </a:p>
        </p:txBody>
      </p:sp>
    </p:spTree>
    <p:extLst>
      <p:ext uri="{BB962C8B-B14F-4D97-AF65-F5344CB8AC3E}">
        <p14:creationId xmlns:p14="http://schemas.microsoft.com/office/powerpoint/2010/main" val="187900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687</TotalTime>
  <Words>1266</Words>
  <Application>Microsoft Office PowerPoint</Application>
  <PresentationFormat>Předvádění na obrazovce (4:3)</PresentationFormat>
  <Paragraphs>160</Paragraphs>
  <Slides>30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Aerodynamika</vt:lpstr>
      <vt:lpstr>Prezentace aplikace PowerPoint</vt:lpstr>
      <vt:lpstr>Rusko za Petra Velikého  a Kateřiny II.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Rusko za Petra Velikého a Kateřiny II.</dc:title>
  <dc:creator>OEM</dc:creator>
  <cp:lastModifiedBy>OEM</cp:lastModifiedBy>
  <cp:revision>60</cp:revision>
  <dcterms:created xsi:type="dcterms:W3CDTF">2011-05-09T18:10:25Z</dcterms:created>
  <dcterms:modified xsi:type="dcterms:W3CDTF">2011-09-01T18:45:29Z</dcterms:modified>
</cp:coreProperties>
</file>