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57" r:id="rId4"/>
    <p:sldId id="258" r:id="rId5"/>
    <p:sldId id="264" r:id="rId6"/>
    <p:sldId id="259" r:id="rId7"/>
    <p:sldId id="270" r:id="rId8"/>
    <p:sldId id="260" r:id="rId9"/>
    <p:sldId id="268" r:id="rId10"/>
    <p:sldId id="261" r:id="rId11"/>
    <p:sldId id="262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CD0AE-68C1-4786-A8CF-5F3678D86D4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695A2-0309-42A8-8614-BE70E5C85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B820C-B22E-4B96-A23E-8EBE605F144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85F89-0294-4D34-812B-E8501EAC06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05169-E87C-4519-9726-0A329479BEA8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00E8B-DF20-4D62-ABEE-D88148BAE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2B1CD-669E-47F2-AC4D-919544BBEEC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75E8E-1B75-4B6F-9907-D26E85DA2B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D455A-F8CB-4D7D-A3CD-D977122242C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BA5E6-CF0B-495E-A463-3107F875A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3EAA3-BE92-4183-B5E5-1085FBC7676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32FDC-1174-48C1-A5D1-7193C34B90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F22A5-8896-43F4-972F-B637453B438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5F569-3650-4A2D-B088-9698F583DB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97E27-6A7D-45DA-B2FC-EF64E939115E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CB5BF-F3D7-4DE5-A5CE-7491D24C9A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3EFFF-48DB-4EB8-A7B7-C059CF88FB7F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AEA48-7D81-4D21-A9C0-370D4DE9F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573CB-4EC8-433D-83B7-7E27A879689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1881C-E06E-4A34-BAB8-0B58D767A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72836-08D3-4181-9684-0A51E4F9888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79969-2BDB-4BFE-966D-A04984FEC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AFD3BE-2C3F-4F9E-9EB6-C6F4D37512A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A001EF-7427-484A-A8CF-3B0479AA4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96" r:id="rId9"/>
    <p:sldLayoutId id="2147483687" r:id="rId10"/>
    <p:sldLayoutId id="2147483686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08300" y="1484313"/>
            <a:ext cx="360045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7950" y="4957763"/>
          <a:ext cx="8928100" cy="1784350"/>
        </p:xfrm>
        <a:graphic>
          <a:graphicData uri="http://schemas.openxmlformats.org/drawingml/2006/table">
            <a:tbl>
              <a:tblPr/>
              <a:tblGrid>
                <a:gridCol w="2448272"/>
                <a:gridCol w="6480719"/>
              </a:tblGrid>
              <a:tr h="567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8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5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VY_32_INOVACE_02_Tělesa a látky- vlastnosti látek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8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908175" y="2060575"/>
            <a:ext cx="6218238" cy="1873250"/>
          </a:xfrm>
        </p:spPr>
        <p:txBody>
          <a:bodyPr/>
          <a:lstStyle/>
          <a:p>
            <a:r>
              <a:rPr lang="cs-CZ" sz="4800" b="1" smtClean="0">
                <a:solidFill>
                  <a:schemeClr val="bg1"/>
                </a:solidFill>
              </a:rPr>
              <a:t>Tělesa a látky-  vlastnosti látek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1258888" y="3860800"/>
            <a:ext cx="6400800" cy="17526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412875"/>
            <a:ext cx="7124700" cy="4446588"/>
          </a:xfrm>
        </p:spPr>
        <p:txBody>
          <a:bodyPr rtlCol="0">
            <a:normAutofit/>
          </a:bodyPr>
          <a:lstStyle/>
          <a:p>
            <a:pPr fontAlgn="auto">
              <a:buFont typeface="Wingdings 2" charset="2"/>
              <a:buChar char=""/>
              <a:defRPr/>
            </a:pPr>
            <a:r>
              <a:rPr lang="cs-CZ" sz="2800" b="1" u="sng" dirty="0" smtClean="0">
                <a:solidFill>
                  <a:schemeClr val="bg1"/>
                </a:solidFill>
              </a:rPr>
              <a:t>Tělesa</a:t>
            </a:r>
            <a:r>
              <a:rPr lang="cs-CZ" sz="2800" dirty="0" smtClean="0"/>
              <a:t> ( fyzikální tělesa ) - všechny předměty, které nás obklopují. Tělesa jsou složena z různých látek. </a:t>
            </a:r>
            <a:endParaRPr lang="cs-CZ" sz="2800" dirty="0"/>
          </a:p>
          <a:p>
            <a:pPr fontAlgn="auto">
              <a:buFont typeface="Wingdings 2" charset="2"/>
              <a:buChar char=""/>
              <a:defRPr/>
            </a:pPr>
            <a:endParaRPr lang="cs-CZ" sz="2800" dirty="0" smtClean="0"/>
          </a:p>
          <a:p>
            <a:pPr fontAlgn="auto">
              <a:buFont typeface="Wingdings 2" charset="2"/>
              <a:buChar char=""/>
              <a:defRPr/>
            </a:pPr>
            <a:r>
              <a:rPr lang="cs-CZ" sz="2800" b="1" u="sng" dirty="0" smtClean="0">
                <a:solidFill>
                  <a:schemeClr val="bg1"/>
                </a:solidFill>
              </a:rPr>
              <a:t>Látky</a:t>
            </a:r>
            <a:r>
              <a:rPr lang="cs-CZ" sz="2800" dirty="0" smtClean="0"/>
              <a:t>- jsou z nich složena tělesa. Látky se liší svými vlastnostmi.</a:t>
            </a:r>
          </a:p>
          <a:p>
            <a:pPr fontAlgn="auto">
              <a:buFont typeface="Wingdings 2" charset="2"/>
              <a:buChar char=""/>
              <a:defRPr/>
            </a:pPr>
            <a:endParaRPr lang="cs-CZ" dirty="0" smtClean="0"/>
          </a:p>
          <a:p>
            <a:pPr marL="0" indent="0" fontAlgn="auto">
              <a:buFont typeface="Wingdings 2" charset="2"/>
              <a:buNone/>
              <a:defRPr/>
            </a:pPr>
            <a:endParaRPr lang="cs-CZ" b="1" u="sng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chemeClr val="bg1"/>
                </a:solidFill>
              </a:rPr>
              <a:t>Vlastnosti látek: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z="2000" smtClean="0"/>
              <a:t>skupenství- pevné, kapalné, plynné</a:t>
            </a:r>
          </a:p>
          <a:p>
            <a:r>
              <a:rPr lang="cs-CZ" sz="2000" smtClean="0"/>
              <a:t>barva</a:t>
            </a:r>
          </a:p>
          <a:p>
            <a:r>
              <a:rPr lang="cs-CZ" sz="2000" smtClean="0"/>
              <a:t>rozpustnost</a:t>
            </a:r>
          </a:p>
          <a:p>
            <a:r>
              <a:rPr lang="cs-CZ" sz="2000" smtClean="0"/>
              <a:t>zápach, vůně</a:t>
            </a:r>
          </a:p>
          <a:p>
            <a:r>
              <a:rPr lang="cs-CZ" sz="2000" smtClean="0"/>
              <a:t>teplota tání, teplota varu</a:t>
            </a:r>
          </a:p>
          <a:p>
            <a:r>
              <a:rPr lang="cs-CZ" sz="2000" smtClean="0"/>
              <a:t>hustota látky</a:t>
            </a:r>
          </a:p>
          <a:p>
            <a:r>
              <a:rPr lang="cs-CZ" sz="2000" smtClean="0"/>
              <a:t>tepelná vodivost</a:t>
            </a:r>
          </a:p>
          <a:p>
            <a:r>
              <a:rPr lang="cs-CZ" sz="2000" smtClean="0"/>
              <a:t>tvrdost aj.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728787"/>
          </a:xfrm>
        </p:spPr>
        <p:txBody>
          <a:bodyPr/>
          <a:lstStyle/>
          <a:p>
            <a:r>
              <a:rPr lang="cs-CZ" sz="3600" smtClean="0"/>
              <a:t>Vlastnosti látek můžeme vnímat svými smysly. </a:t>
            </a:r>
            <a:r>
              <a:rPr lang="cs-CZ" sz="3600" smtClean="0">
                <a:solidFill>
                  <a:schemeClr val="bg1"/>
                </a:solidFill>
              </a:rPr>
              <a:t>? Kterými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613" y="2276475"/>
            <a:ext cx="4464050" cy="3849688"/>
          </a:xfrm>
          <a:solidFill>
            <a:schemeClr val="accent2">
              <a:lumMod val="75000"/>
            </a:schemeClr>
          </a:solidFill>
        </p:spPr>
        <p:txBody>
          <a:bodyPr rtlCol="0">
            <a:normAutofit/>
          </a:bodyPr>
          <a:lstStyle/>
          <a:p>
            <a:pPr marL="0" indent="0" fontAlgn="auto">
              <a:buFont typeface="Wingdings 2" charset="2"/>
              <a:buNone/>
              <a:defRPr/>
            </a:pPr>
            <a:endParaRPr lang="cs-CZ" dirty="0" smtClean="0"/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zrak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hmat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čich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chuť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sluch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124700" cy="665163"/>
          </a:xfrm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? správně doplň: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557338"/>
            <a:ext cx="7124700" cy="4302125"/>
          </a:xfrm>
        </p:spPr>
        <p:txBody>
          <a:bodyPr rtlCol="0">
            <a:normAutofit lnSpcReduction="10000"/>
          </a:bodyPr>
          <a:lstStyle/>
          <a:p>
            <a:pPr fontAlgn="auto">
              <a:buFont typeface="Wingdings 2" charset="2"/>
              <a:buChar char=""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smysl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kterým můžeme danou vlastnost látky vnímat:</a:t>
            </a:r>
          </a:p>
          <a:p>
            <a:pPr marL="0" indent="0" fontAlgn="auto">
              <a:buFont typeface="Wingdings 2" charset="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2400" dirty="0" smtClean="0"/>
              <a:t>-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skupenství	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-  rozpustnost</a:t>
            </a:r>
          </a:p>
          <a:p>
            <a:pPr fontAlgn="auto"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barva				      -  lesk</a:t>
            </a:r>
          </a:p>
          <a:p>
            <a:pPr fontAlgn="auto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ružnost		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-  vede zvuk</a:t>
            </a:r>
          </a:p>
          <a:p>
            <a:pPr fontAlgn="auto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ápach				      -  teplota varu</a:t>
            </a:r>
          </a:p>
          <a:p>
            <a:pPr fontAlgn="auto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laná chuť			      -  tvar</a:t>
            </a:r>
          </a:p>
          <a:p>
            <a:pPr fontAlgn="auto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rsnost				      -  tvrdost</a:t>
            </a:r>
          </a:p>
          <a:p>
            <a:pPr fontAlgn="auto">
              <a:buFontTx/>
              <a:buChar char="-"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124700" cy="665163"/>
          </a:xfrm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? správně doplň: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557338"/>
            <a:ext cx="7124700" cy="4302125"/>
          </a:xfrm>
        </p:spPr>
        <p:txBody>
          <a:bodyPr rtlCol="0">
            <a:normAutofit lnSpcReduction="10000"/>
          </a:bodyPr>
          <a:lstStyle/>
          <a:p>
            <a:pPr fontAlgn="auto">
              <a:buFont typeface="Wingdings 2" charset="2"/>
              <a:buChar char=""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smysl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kterým můžeme danou vlastnost látky vnímat:</a:t>
            </a:r>
          </a:p>
          <a:p>
            <a:pPr marL="0" indent="0" fontAlgn="auto">
              <a:buFont typeface="Wingdings 2" charset="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2400" dirty="0" smtClean="0"/>
              <a:t>-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skupenství	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zrak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-  rozpustnost: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zrak</a:t>
            </a:r>
          </a:p>
          <a:p>
            <a:pPr fontAlgn="auto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arva: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zrak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      -  lesk: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zrak</a:t>
            </a:r>
          </a:p>
          <a:p>
            <a:pPr fontAlgn="auto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ružnost: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hmat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 vede zvuk: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sluch</a:t>
            </a:r>
          </a:p>
          <a:p>
            <a:pPr fontAlgn="auto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ápach: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čich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      -  teplota varu: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zrak</a:t>
            </a:r>
          </a:p>
          <a:p>
            <a:pPr fontAlgn="auto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laná chuť: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chuť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      -  tvar: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zrak</a:t>
            </a:r>
          </a:p>
          <a:p>
            <a:pPr fontAlgn="auto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rsnost	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hmat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      -  tvrdost: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hmat</a:t>
            </a:r>
          </a:p>
          <a:p>
            <a:pPr fontAlgn="auto">
              <a:buFontTx/>
              <a:buChar char="-"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? doplň tabulku: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09650" y="1806573"/>
          <a:ext cx="7124700" cy="3566642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2374900"/>
                <a:gridCol w="2374900"/>
                <a:gridCol w="2374900"/>
              </a:tblGrid>
              <a:tr h="113885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látky</a:t>
                      </a:r>
                      <a:endParaRPr lang="cs-CZ" sz="32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stejná vlastnost</a:t>
                      </a:r>
                      <a:endParaRPr lang="cs-CZ" sz="32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rozdílná vlastnost</a:t>
                      </a:r>
                      <a:endParaRPr lang="cs-CZ" sz="32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285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voda a ocet</a:t>
                      </a:r>
                      <a:endParaRPr lang="cs-CZ" sz="24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97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cukr a sůl</a:t>
                      </a:r>
                      <a:endParaRPr lang="cs-CZ" sz="24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97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zlato a hliník</a:t>
                      </a:r>
                      <a:endParaRPr lang="cs-CZ" sz="24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97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olej a voda</a:t>
                      </a:r>
                      <a:endParaRPr lang="cs-CZ" sz="24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? doplň tabulku: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09650" y="1806573"/>
          <a:ext cx="7124700" cy="3566642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2374900"/>
                <a:gridCol w="2374900"/>
                <a:gridCol w="2374900"/>
              </a:tblGrid>
              <a:tr h="113885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látky</a:t>
                      </a:r>
                      <a:endParaRPr lang="cs-CZ" sz="32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stejná vlastnost</a:t>
                      </a:r>
                      <a:endParaRPr lang="cs-CZ" sz="32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rozdílná vlastnost</a:t>
                      </a:r>
                      <a:endParaRPr lang="cs-CZ" sz="32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285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voda a ocet</a:t>
                      </a:r>
                      <a:endParaRPr lang="cs-CZ" sz="24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skupenství</a:t>
                      </a:r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chuť, barva</a:t>
                      </a:r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97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cukr a sůl</a:t>
                      </a:r>
                      <a:endParaRPr lang="cs-CZ" sz="24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barva</a:t>
                      </a:r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chuť</a:t>
                      </a:r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97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zlato a hliník</a:t>
                      </a:r>
                      <a:endParaRPr lang="cs-CZ" sz="24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skupenství, kovy</a:t>
                      </a:r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barva, tvrdost</a:t>
                      </a:r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97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olej a voda</a:t>
                      </a:r>
                      <a:endParaRPr lang="cs-CZ" sz="2400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skupenství</a:t>
                      </a:r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hustota</a:t>
                      </a:r>
                      <a:r>
                        <a:rPr lang="cs-CZ" dirty="0" smtClean="0"/>
                        <a:t>, barva</a:t>
                      </a:r>
                      <a:endParaRPr lang="cs-CZ" dirty="0"/>
                    </a:p>
                  </a:txBody>
                  <a:tcPr marL="79163" marR="791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solidFill>
                  <a:schemeClr val="bg1"/>
                </a:solidFill>
              </a:rPr>
              <a:t>Hustota látky - </a:t>
            </a:r>
            <a:r>
              <a:rPr lang="el-GR" sz="3600" smtClean="0">
                <a:solidFill>
                  <a:schemeClr val="bg1"/>
                </a:solidFill>
                <a:latin typeface="Calibri" pitchFamily="34" charset="0"/>
              </a:rPr>
              <a:t>ρ</a:t>
            </a:r>
            <a:endParaRPr lang="cs-CZ" sz="3600" smtClean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smtClean="0">
                <a:latin typeface="Arial" charset="0"/>
                <a:cs typeface="Arial" charset="0"/>
              </a:rPr>
              <a:t>vlastnost látky, která se dá změřit- hustoměrem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dá se také vypočítat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je dána podílem hmotnosti </a:t>
            </a:r>
            <a:r>
              <a:rPr lang="cs-CZ" sz="2400" b="1" smtClean="0">
                <a:latin typeface="Arial" charset="0"/>
                <a:cs typeface="Arial" charset="0"/>
              </a:rPr>
              <a:t>m</a:t>
            </a:r>
            <a:r>
              <a:rPr lang="cs-CZ" sz="2400" smtClean="0">
                <a:latin typeface="Arial" charset="0"/>
                <a:cs typeface="Arial" charset="0"/>
              </a:rPr>
              <a:t> a objemu</a:t>
            </a:r>
            <a:r>
              <a:rPr lang="cs-CZ" sz="2400" b="1" smtClean="0">
                <a:latin typeface="Arial" charset="0"/>
                <a:cs typeface="Arial" charset="0"/>
              </a:rPr>
              <a:t> V</a:t>
            </a:r>
          </a:p>
          <a:p>
            <a:r>
              <a:rPr lang="cs-CZ" sz="2000" b="1" smtClean="0"/>
              <a:t> </a:t>
            </a:r>
            <a:r>
              <a:rPr lang="cs-CZ" sz="2400" b="1" smtClean="0">
                <a:solidFill>
                  <a:schemeClr val="bg1"/>
                </a:solidFill>
                <a:latin typeface="Arial" charset="0"/>
                <a:cs typeface="Arial" charset="0"/>
              </a:rPr>
              <a:t>hustota= hmotnost : objem</a:t>
            </a:r>
          </a:p>
          <a:p>
            <a:r>
              <a:rPr lang="cs-CZ" sz="2400" b="1" smtClean="0">
                <a:solidFill>
                  <a:schemeClr val="bg1"/>
                </a:solidFill>
                <a:latin typeface="Arial" charset="0"/>
                <a:cs typeface="Arial" charset="0"/>
              </a:rPr>
              <a:t> </a:t>
            </a:r>
            <a:r>
              <a:rPr lang="el-GR" sz="2400" smtClean="0">
                <a:solidFill>
                  <a:schemeClr val="bg1"/>
                </a:solidFill>
                <a:latin typeface="Arial" charset="0"/>
                <a:cs typeface="Arial" charset="0"/>
              </a:rPr>
              <a:t>ρ </a:t>
            </a:r>
            <a:r>
              <a:rPr lang="cs-CZ" sz="2400" b="1" smtClean="0">
                <a:solidFill>
                  <a:schemeClr val="bg1"/>
                </a:solidFill>
                <a:latin typeface="Arial" charset="0"/>
                <a:cs typeface="Arial" charset="0"/>
              </a:rPr>
              <a:t>= m: V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jednotka  g/cm³  ,    kg/m³</a:t>
            </a:r>
          </a:p>
          <a:p>
            <a:pPr>
              <a:buFont typeface="Wingdings 2" pitchFamily="18" charset="2"/>
              <a:buNone/>
            </a:pPr>
            <a:endParaRPr lang="cs-CZ" sz="2000" smtClean="0">
              <a:latin typeface="Calibri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2000" smtClean="0">
                <a:latin typeface="Arial" charset="0"/>
                <a:cs typeface="Arial" charset="0"/>
              </a:rPr>
              <a:t>pozn: najdeme ji v tabulkách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sz="3600" smtClean="0">
                <a:solidFill>
                  <a:schemeClr val="bg1"/>
                </a:solidFill>
              </a:rPr>
              <a:t>Chemická změna: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4967287"/>
          </a:xfrm>
        </p:spPr>
        <p:txBody>
          <a:bodyPr rtlCol="0">
            <a:normAutofit fontScale="55000" lnSpcReduction="20000"/>
          </a:bodyPr>
          <a:lstStyle/>
          <a:p>
            <a:pPr fontAlgn="auto">
              <a:buFont typeface="Wingdings 2" charset="2"/>
              <a:buChar char=""/>
              <a:defRPr/>
            </a:pPr>
            <a:endParaRPr lang="cs-CZ" dirty="0" smtClean="0"/>
          </a:p>
          <a:p>
            <a:pPr fontAlgn="auto">
              <a:buFont typeface="Wingdings 2" charset="2"/>
              <a:buChar char=""/>
              <a:defRPr/>
            </a:pPr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proběhne, pokud se </a:t>
            </a:r>
            <a:r>
              <a:rPr lang="cs-CZ" sz="4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 výchozích látek </a:t>
            </a:r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stanou látky jiné ( jiných vlastností ), tzv. </a:t>
            </a:r>
            <a:r>
              <a:rPr lang="cs-CZ" sz="4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produkty</a:t>
            </a:r>
          </a:p>
          <a:p>
            <a:pPr marL="0" indent="0" fontAlgn="auto">
              <a:buFont typeface="Wingdings 2" charset="2"/>
              <a:buNone/>
              <a:defRPr/>
            </a:pPr>
            <a:endParaRPr lang="cs-CZ" dirty="0" smtClean="0"/>
          </a:p>
          <a:p>
            <a:pPr fontAlgn="auto">
              <a:buFont typeface="Wingdings 2" charset="2"/>
              <a:buChar char=""/>
              <a:defRPr/>
            </a:pPr>
            <a:r>
              <a:rPr lang="cs-CZ" sz="40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40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naky </a:t>
            </a:r>
            <a:r>
              <a:rPr lang="cs-CZ" sz="4000" u="sng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chem</a:t>
            </a:r>
            <a:r>
              <a:rPr lang="cs-CZ" sz="40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změn: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   - změna barvy, skupenství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 - uvolňování tepla, světla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 - zápach</a:t>
            </a:r>
          </a:p>
          <a:p>
            <a:pPr marL="0" indent="0" fontAlgn="auto">
              <a:buFont typeface="Wingdings 2" charset="2"/>
              <a:buNone/>
              <a:defRPr/>
            </a:pPr>
            <a:endParaRPr lang="cs-CZ" sz="2800" dirty="0" smtClean="0"/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2800" dirty="0"/>
              <a:t>p</a:t>
            </a:r>
            <a:r>
              <a:rPr lang="cs-CZ" sz="2800" dirty="0" smtClean="0"/>
              <a:t>ř. - zahřívání cukru, spalování Mg pásky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- hoření látek, výroba látek, vaření pokrmů </a:t>
            </a:r>
          </a:p>
          <a:p>
            <a:pPr marL="0" indent="0" fontAlgn="auto">
              <a:buFont typeface="Wingdings 2" charset="2"/>
              <a:buNone/>
              <a:defRPr/>
            </a:pPr>
            <a:endParaRPr lang="cs-CZ" sz="2800" dirty="0" smtClean="0"/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2800" dirty="0" err="1"/>
              <a:t>p</a:t>
            </a:r>
            <a:r>
              <a:rPr lang="cs-CZ" sz="2800" dirty="0" err="1" smtClean="0"/>
              <a:t>ozn</a:t>
            </a:r>
            <a:r>
              <a:rPr lang="cs-CZ" sz="2800" b="1" dirty="0" smtClean="0"/>
              <a:t>: </a:t>
            </a:r>
            <a:r>
              <a:rPr lang="cs-CZ" sz="2800" b="1" dirty="0" smtClean="0">
                <a:solidFill>
                  <a:schemeClr val="bg1"/>
                </a:solidFill>
              </a:rPr>
              <a:t>fyzikální změna</a:t>
            </a:r>
            <a:r>
              <a:rPr lang="cs-CZ" sz="2800" b="1" dirty="0" smtClean="0"/>
              <a:t> - </a:t>
            </a:r>
            <a:r>
              <a:rPr lang="cs-CZ" sz="2800" dirty="0" smtClean="0"/>
              <a:t>nemění se při ní vlastnosti látek</a:t>
            </a:r>
          </a:p>
          <a:p>
            <a:pPr marL="0" indent="0" fontAlgn="auto">
              <a:buFont typeface="Wingdings 2" charset="2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1009650" y="3308350"/>
            <a:ext cx="7116763" cy="1468438"/>
          </a:xfrm>
        </p:spPr>
        <p:txBody>
          <a:bodyPr/>
          <a:lstStyle/>
          <a:p>
            <a:r>
              <a:rPr lang="cs-CZ" smtClean="0"/>
              <a:t>Zdroje:</a:t>
            </a:r>
          </a:p>
        </p:txBody>
      </p:sp>
      <p:sp>
        <p:nvSpPr>
          <p:cNvPr id="24578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9650" y="4776788"/>
            <a:ext cx="7116763" cy="860425"/>
          </a:xfrm>
        </p:spPr>
        <p:txBody>
          <a:bodyPr/>
          <a:lstStyle/>
          <a:p>
            <a:r>
              <a:rPr lang="cs-CZ" smtClean="0"/>
              <a:t>vlastní zdroje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200</TotalTime>
  <Words>230</Words>
  <Application>Microsoft Office PowerPoint</Application>
  <PresentationFormat>On-screen Show (4:3)</PresentationFormat>
  <Paragraphs>74</Paragraphs>
  <Slides>12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Verdana</vt:lpstr>
      <vt:lpstr>Arial</vt:lpstr>
      <vt:lpstr>Wingdings 2</vt:lpstr>
      <vt:lpstr>Calibri</vt:lpstr>
      <vt:lpstr>Times New Roman</vt:lpstr>
      <vt:lpstr>Times New Roman,Bold</vt:lpstr>
      <vt:lpstr>Summer</vt:lpstr>
      <vt:lpstr>Summer</vt:lpstr>
      <vt:lpstr>Snímek 1</vt:lpstr>
      <vt:lpstr>Tělesa a látky-  vlastnosti látek</vt:lpstr>
      <vt:lpstr>Snímek 3</vt:lpstr>
      <vt:lpstr>Vlastnosti látek:</vt:lpstr>
      <vt:lpstr>Vlastnosti látek můžeme vnímat svými smysly. ? Kterými ?</vt:lpstr>
      <vt:lpstr>? správně doplň:</vt:lpstr>
      <vt:lpstr>? správně doplň:</vt:lpstr>
      <vt:lpstr>? doplň tabulku:</vt:lpstr>
      <vt:lpstr>? doplň tabulku:</vt:lpstr>
      <vt:lpstr>Hustota látky - ρ</vt:lpstr>
      <vt:lpstr>Chemická změna: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Tělesa a látky- vlastnosti látek</dc:title>
  <dc:creator>OEM</dc:creator>
  <cp:lastModifiedBy>DUM</cp:lastModifiedBy>
  <cp:revision>27</cp:revision>
  <dcterms:created xsi:type="dcterms:W3CDTF">2011-07-22T16:22:19Z</dcterms:created>
  <dcterms:modified xsi:type="dcterms:W3CDTF">2012-03-04T01:14:15Z</dcterms:modified>
</cp:coreProperties>
</file>