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420888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Oko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3347864" y="4437112"/>
            <a:ext cx="25724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VY_32_INOVACE_56_Oko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6" name="Text Box 16"/>
          <p:cNvSpPr txBox="1">
            <a:spLocks noChangeArrowheads="1"/>
          </p:cNvSpPr>
          <p:nvPr/>
        </p:nvSpPr>
        <p:spPr bwMode="auto">
          <a:xfrm>
            <a:off x="231775" y="5191125"/>
            <a:ext cx="184150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 marL="457200" indent="-457200"/>
            <a:endParaRPr lang="cs-CZ" sz="2800"/>
          </a:p>
        </p:txBody>
      </p:sp>
      <p:sp>
        <p:nvSpPr>
          <p:cNvPr id="491550" name="Text Box 30"/>
          <p:cNvSpPr txBox="1">
            <a:spLocks noChangeArrowheads="1"/>
          </p:cNvSpPr>
          <p:nvPr/>
        </p:nvSpPr>
        <p:spPr bwMode="auto">
          <a:xfrm>
            <a:off x="0" y="0"/>
            <a:ext cx="9144000" cy="523220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Stavba </a:t>
            </a:r>
            <a:r>
              <a:rPr lang="cs-CZ" sz="2800" dirty="0"/>
              <a:t>lidského oka:</a:t>
            </a:r>
          </a:p>
        </p:txBody>
      </p:sp>
      <p:sp>
        <p:nvSpPr>
          <p:cNvPr id="491558" name="Text Box 38"/>
          <p:cNvSpPr txBox="1">
            <a:spLocks noChangeArrowheads="1"/>
          </p:cNvSpPr>
          <p:nvPr/>
        </p:nvSpPr>
        <p:spPr bwMode="auto">
          <a:xfrm>
            <a:off x="346075" y="6224588"/>
            <a:ext cx="8542338" cy="5191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</a:rPr>
              <a:t>Oční čočka je spojka</a:t>
            </a:r>
            <a:r>
              <a:rPr lang="cs-CZ" sz="2800"/>
              <a:t>, která na sítnici vytváří obraz. Jaký?</a:t>
            </a:r>
          </a:p>
        </p:txBody>
      </p:sp>
      <p:pic>
        <p:nvPicPr>
          <p:cNvPr id="491559" name="Picture 39" descr="oko_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5275" y="671512"/>
            <a:ext cx="8553450" cy="5475288"/>
          </a:xfrm>
          <a:prstGeom prst="rect">
            <a:avLst/>
          </a:prstGeom>
          <a:noFill/>
        </p:spPr>
      </p:pic>
      <p:sp>
        <p:nvSpPr>
          <p:cNvPr id="491560" name="Text Box 40"/>
          <p:cNvSpPr txBox="1">
            <a:spLocks noChangeArrowheads="1"/>
          </p:cNvSpPr>
          <p:nvPr/>
        </p:nvSpPr>
        <p:spPr bwMode="auto">
          <a:xfrm>
            <a:off x="536575" y="4867275"/>
            <a:ext cx="1349375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cs-CZ" sz="2800"/>
              <a:t>rohovka</a:t>
            </a:r>
          </a:p>
        </p:txBody>
      </p:sp>
      <p:sp>
        <p:nvSpPr>
          <p:cNvPr id="491562" name="Text Box 42"/>
          <p:cNvSpPr txBox="1">
            <a:spLocks noChangeArrowheads="1"/>
          </p:cNvSpPr>
          <p:nvPr/>
        </p:nvSpPr>
        <p:spPr bwMode="auto">
          <a:xfrm>
            <a:off x="354013" y="2189163"/>
            <a:ext cx="1408112" cy="5191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cs-CZ" sz="2800"/>
              <a:t>duhovka</a:t>
            </a:r>
          </a:p>
        </p:txBody>
      </p:sp>
      <p:sp>
        <p:nvSpPr>
          <p:cNvPr id="491563" name="Text Box 43"/>
          <p:cNvSpPr txBox="1">
            <a:spLocks noChangeArrowheads="1"/>
          </p:cNvSpPr>
          <p:nvPr/>
        </p:nvSpPr>
        <p:spPr bwMode="auto">
          <a:xfrm>
            <a:off x="304800" y="3149600"/>
            <a:ext cx="1011238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cs-CZ" sz="2800"/>
              <a:t>čočka</a:t>
            </a:r>
          </a:p>
        </p:txBody>
      </p:sp>
      <p:sp>
        <p:nvSpPr>
          <p:cNvPr id="491564" name="Text Box 44"/>
          <p:cNvSpPr txBox="1">
            <a:spLocks noChangeArrowheads="1"/>
          </p:cNvSpPr>
          <p:nvPr/>
        </p:nvSpPr>
        <p:spPr bwMode="auto">
          <a:xfrm>
            <a:off x="6923088" y="1233488"/>
            <a:ext cx="1109662" cy="5191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cs-CZ" sz="2800"/>
              <a:t>sítnice</a:t>
            </a:r>
          </a:p>
        </p:txBody>
      </p:sp>
      <p:sp>
        <p:nvSpPr>
          <p:cNvPr id="491565" name="Text Box 45"/>
          <p:cNvSpPr txBox="1">
            <a:spLocks noChangeArrowheads="1"/>
          </p:cNvSpPr>
          <p:nvPr/>
        </p:nvSpPr>
        <p:spPr bwMode="auto">
          <a:xfrm>
            <a:off x="3717925" y="606425"/>
            <a:ext cx="1149350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cs-CZ" sz="2800"/>
              <a:t>bělima</a:t>
            </a:r>
          </a:p>
        </p:txBody>
      </p:sp>
      <p:sp>
        <p:nvSpPr>
          <p:cNvPr id="491566" name="Text Box 46"/>
          <p:cNvSpPr txBox="1">
            <a:spLocks noChangeArrowheads="1"/>
          </p:cNvSpPr>
          <p:nvPr/>
        </p:nvSpPr>
        <p:spPr bwMode="auto">
          <a:xfrm>
            <a:off x="7585075" y="3609975"/>
            <a:ext cx="1328738" cy="9461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cs-CZ" sz="2800"/>
              <a:t>zrakový</a:t>
            </a:r>
          </a:p>
          <a:p>
            <a:r>
              <a:rPr lang="cs-CZ" sz="2800"/>
              <a:t>nerv</a:t>
            </a:r>
          </a:p>
        </p:txBody>
      </p:sp>
      <p:sp>
        <p:nvSpPr>
          <p:cNvPr id="491567" name="Text Box 47"/>
          <p:cNvSpPr txBox="1">
            <a:spLocks noChangeArrowheads="1"/>
          </p:cNvSpPr>
          <p:nvPr/>
        </p:nvSpPr>
        <p:spPr bwMode="auto">
          <a:xfrm>
            <a:off x="6850063" y="2055813"/>
            <a:ext cx="1131887" cy="9461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cs-CZ" sz="2800"/>
              <a:t>žlutá</a:t>
            </a:r>
          </a:p>
          <a:p>
            <a:r>
              <a:rPr lang="cs-CZ" sz="2800"/>
              <a:t>skvrna</a:t>
            </a:r>
          </a:p>
        </p:txBody>
      </p:sp>
      <p:sp>
        <p:nvSpPr>
          <p:cNvPr id="491568" name="Text Box 48"/>
          <p:cNvSpPr txBox="1">
            <a:spLocks noChangeArrowheads="1"/>
          </p:cNvSpPr>
          <p:nvPr/>
        </p:nvSpPr>
        <p:spPr bwMode="auto">
          <a:xfrm>
            <a:off x="6784975" y="5076825"/>
            <a:ext cx="1131888" cy="9461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cs-CZ" sz="2800"/>
              <a:t>slepá</a:t>
            </a:r>
          </a:p>
          <a:p>
            <a:r>
              <a:rPr lang="cs-CZ" sz="2800"/>
              <a:t>skvrna</a:t>
            </a:r>
          </a:p>
        </p:txBody>
      </p:sp>
      <p:sp>
        <p:nvSpPr>
          <p:cNvPr id="491569" name="Text Box 49"/>
          <p:cNvSpPr txBox="1">
            <a:spLocks noChangeArrowheads="1"/>
          </p:cNvSpPr>
          <p:nvPr/>
        </p:nvSpPr>
        <p:spPr bwMode="auto">
          <a:xfrm>
            <a:off x="3611563" y="3217863"/>
            <a:ext cx="1189037" cy="5191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cs-CZ" sz="2800"/>
              <a:t>sklivec</a:t>
            </a:r>
          </a:p>
        </p:txBody>
      </p:sp>
      <p:sp>
        <p:nvSpPr>
          <p:cNvPr id="491570" name="Line 50"/>
          <p:cNvSpPr>
            <a:spLocks noChangeShapeType="1"/>
          </p:cNvSpPr>
          <p:nvPr/>
        </p:nvSpPr>
        <p:spPr bwMode="auto">
          <a:xfrm>
            <a:off x="1143000" y="2622550"/>
            <a:ext cx="914400" cy="273050"/>
          </a:xfrm>
          <a:prstGeom prst="line">
            <a:avLst/>
          </a:prstGeom>
          <a:noFill/>
          <a:ln w="34925">
            <a:solidFill>
              <a:schemeClr val="accent2"/>
            </a:solidFill>
            <a:round/>
            <a:headEnd type="none" w="sm" len="sm"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91571" name="Line 51"/>
          <p:cNvSpPr>
            <a:spLocks noChangeShapeType="1"/>
          </p:cNvSpPr>
          <p:nvPr/>
        </p:nvSpPr>
        <p:spPr bwMode="auto">
          <a:xfrm flipH="1" flipV="1">
            <a:off x="6415088" y="3887788"/>
            <a:ext cx="431800" cy="1314450"/>
          </a:xfrm>
          <a:prstGeom prst="line">
            <a:avLst/>
          </a:prstGeom>
          <a:noFill/>
          <a:ln w="34925">
            <a:solidFill>
              <a:schemeClr val="accent2"/>
            </a:solidFill>
            <a:round/>
            <a:headEnd type="none" w="sm" len="sm"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91572" name="Line 52"/>
          <p:cNvSpPr>
            <a:spLocks noChangeShapeType="1"/>
          </p:cNvSpPr>
          <p:nvPr/>
        </p:nvSpPr>
        <p:spPr bwMode="auto">
          <a:xfrm flipH="1" flipV="1">
            <a:off x="7267575" y="4067175"/>
            <a:ext cx="431800" cy="44450"/>
          </a:xfrm>
          <a:prstGeom prst="line">
            <a:avLst/>
          </a:prstGeom>
          <a:noFill/>
          <a:ln w="34925">
            <a:solidFill>
              <a:schemeClr val="accent2"/>
            </a:solidFill>
            <a:round/>
            <a:headEnd type="none" w="sm" len="sm"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91573" name="Line 53"/>
          <p:cNvSpPr>
            <a:spLocks noChangeShapeType="1"/>
          </p:cNvSpPr>
          <p:nvPr/>
        </p:nvSpPr>
        <p:spPr bwMode="auto">
          <a:xfrm flipH="1">
            <a:off x="6367463" y="2513013"/>
            <a:ext cx="571500" cy="234950"/>
          </a:xfrm>
          <a:prstGeom prst="line">
            <a:avLst/>
          </a:prstGeom>
          <a:noFill/>
          <a:ln w="34925">
            <a:solidFill>
              <a:srgbClr val="339966"/>
            </a:solidFill>
            <a:round/>
            <a:headEnd type="none" w="sm" len="sm"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91574" name="Line 54"/>
          <p:cNvSpPr>
            <a:spLocks noChangeShapeType="1"/>
          </p:cNvSpPr>
          <p:nvPr/>
        </p:nvSpPr>
        <p:spPr bwMode="auto">
          <a:xfrm flipH="1">
            <a:off x="5911850" y="1574800"/>
            <a:ext cx="952500" cy="527050"/>
          </a:xfrm>
          <a:prstGeom prst="line">
            <a:avLst/>
          </a:prstGeom>
          <a:noFill/>
          <a:ln w="34925">
            <a:solidFill>
              <a:schemeClr val="accent2"/>
            </a:solidFill>
            <a:round/>
            <a:headEnd type="none" w="sm" len="sm"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91575" name="Line 55"/>
          <p:cNvSpPr>
            <a:spLocks noChangeShapeType="1"/>
          </p:cNvSpPr>
          <p:nvPr/>
        </p:nvSpPr>
        <p:spPr bwMode="auto">
          <a:xfrm>
            <a:off x="4237038" y="992188"/>
            <a:ext cx="38100" cy="273050"/>
          </a:xfrm>
          <a:prstGeom prst="line">
            <a:avLst/>
          </a:prstGeom>
          <a:noFill/>
          <a:ln w="34925">
            <a:solidFill>
              <a:schemeClr val="accent2"/>
            </a:solidFill>
            <a:round/>
            <a:headEnd type="none" w="sm" len="sm"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91576" name="Line 56"/>
          <p:cNvSpPr>
            <a:spLocks noChangeShapeType="1"/>
          </p:cNvSpPr>
          <p:nvPr/>
        </p:nvSpPr>
        <p:spPr bwMode="auto">
          <a:xfrm>
            <a:off x="1228725" y="3444875"/>
            <a:ext cx="1054100" cy="57150"/>
          </a:xfrm>
          <a:prstGeom prst="line">
            <a:avLst/>
          </a:prstGeom>
          <a:noFill/>
          <a:ln w="34925">
            <a:solidFill>
              <a:schemeClr val="accent2"/>
            </a:solidFill>
            <a:round/>
            <a:headEnd type="none" w="sm" len="sm"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91577" name="Line 57"/>
          <p:cNvSpPr>
            <a:spLocks noChangeShapeType="1"/>
          </p:cNvSpPr>
          <p:nvPr/>
        </p:nvSpPr>
        <p:spPr bwMode="auto">
          <a:xfrm flipV="1">
            <a:off x="1243013" y="4062413"/>
            <a:ext cx="482600" cy="908050"/>
          </a:xfrm>
          <a:prstGeom prst="line">
            <a:avLst/>
          </a:prstGeom>
          <a:noFill/>
          <a:ln w="34925">
            <a:solidFill>
              <a:schemeClr val="accent2"/>
            </a:solidFill>
            <a:round/>
            <a:headEnd type="none" w="sm" len="sm"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676456" y="6484144"/>
            <a:ext cx="467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2000"/>
                                        <p:tgtEl>
                                          <p:spTgt spid="491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491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91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491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491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491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491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491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000"/>
                                        <p:tgtEl>
                                          <p:spTgt spid="491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000"/>
                                        <p:tgtEl>
                                          <p:spTgt spid="491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2000"/>
                                        <p:tgtEl>
                                          <p:spTgt spid="491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2000"/>
                                        <p:tgtEl>
                                          <p:spTgt spid="491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7" dur="2000"/>
                                        <p:tgtEl>
                                          <p:spTgt spid="491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491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6" dur="2000"/>
                                        <p:tgtEl>
                                          <p:spTgt spid="491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2000"/>
                                        <p:tgtEl>
                                          <p:spTgt spid="491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000"/>
                            </p:stCondLst>
                            <p:childTnLst>
                              <p:par>
                                <p:cTn id="8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5" dur="2000"/>
                                        <p:tgtEl>
                                          <p:spTgt spid="491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2000"/>
                                        <p:tgtEl>
                                          <p:spTgt spid="491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2000"/>
                                        <p:tgtEl>
                                          <p:spTgt spid="4915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60" grpId="0"/>
      <p:bldP spid="491562" grpId="0"/>
      <p:bldP spid="491563" grpId="0"/>
      <p:bldP spid="491564" grpId="0"/>
      <p:bldP spid="491565" grpId="0"/>
      <p:bldP spid="491566" grpId="0"/>
      <p:bldP spid="491567" grpId="0"/>
      <p:bldP spid="491568" grpId="0"/>
      <p:bldP spid="491569" grpId="0"/>
      <p:bldP spid="491570" grpId="0" animBg="1"/>
      <p:bldP spid="491571" grpId="0" animBg="1"/>
      <p:bldP spid="491572" grpId="0" animBg="1"/>
      <p:bldP spid="491573" grpId="0" animBg="1"/>
      <p:bldP spid="491574" grpId="0" animBg="1"/>
      <p:bldP spid="491575" grpId="0" animBg="1"/>
      <p:bldP spid="491576" grpId="0" animBg="1"/>
      <p:bldP spid="491577" grpId="0" animBg="1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628" name="Text Box 4"/>
          <p:cNvSpPr txBox="1">
            <a:spLocks noChangeArrowheads="1"/>
          </p:cNvSpPr>
          <p:nvPr/>
        </p:nvSpPr>
        <p:spPr bwMode="auto">
          <a:xfrm>
            <a:off x="231775" y="238125"/>
            <a:ext cx="8496300" cy="9461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cs-CZ" sz="2800"/>
              <a:t>Oční čočka vytváří na sítnici skutečný a převrácený obraz,</a:t>
            </a:r>
          </a:p>
          <a:p>
            <a:r>
              <a:rPr lang="cs-CZ" sz="2800"/>
              <a:t>menší než je pozorovaný předmět.</a:t>
            </a:r>
          </a:p>
        </p:txBody>
      </p:sp>
      <p:pic>
        <p:nvPicPr>
          <p:cNvPr id="538631" name="Picture 7" descr="oko_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4763" y="1866900"/>
            <a:ext cx="5043487" cy="3467100"/>
          </a:xfrm>
          <a:prstGeom prst="rect">
            <a:avLst/>
          </a:prstGeom>
          <a:noFill/>
        </p:spPr>
      </p:pic>
      <p:sp>
        <p:nvSpPr>
          <p:cNvPr id="538634" name="Line 10"/>
          <p:cNvSpPr>
            <a:spLocks noChangeShapeType="1"/>
          </p:cNvSpPr>
          <p:nvPr/>
        </p:nvSpPr>
        <p:spPr bwMode="auto">
          <a:xfrm>
            <a:off x="444500" y="1981200"/>
            <a:ext cx="6654800" cy="2324100"/>
          </a:xfrm>
          <a:prstGeom prst="line">
            <a:avLst/>
          </a:prstGeom>
          <a:noFill/>
          <a:ln w="34925">
            <a:solidFill>
              <a:srgbClr val="0000FF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38635" name="Line 11"/>
          <p:cNvSpPr>
            <a:spLocks noChangeShapeType="1"/>
          </p:cNvSpPr>
          <p:nvPr/>
        </p:nvSpPr>
        <p:spPr bwMode="auto">
          <a:xfrm flipV="1">
            <a:off x="496888" y="3060700"/>
            <a:ext cx="6604000" cy="1670050"/>
          </a:xfrm>
          <a:prstGeom prst="line">
            <a:avLst/>
          </a:prstGeom>
          <a:noFill/>
          <a:ln w="34925">
            <a:solidFill>
              <a:srgbClr val="0000FF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" name="Tree"/>
          <p:cNvSpPr>
            <a:spLocks noEditPoints="1" noChangeArrowheads="1"/>
          </p:cNvSpPr>
          <p:nvPr/>
        </p:nvSpPr>
        <p:spPr bwMode="auto">
          <a:xfrm>
            <a:off x="-46832" y="2000251"/>
            <a:ext cx="982664" cy="274796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Tree"/>
          <p:cNvSpPr>
            <a:spLocks noEditPoints="1" noChangeArrowheads="1"/>
          </p:cNvSpPr>
          <p:nvPr/>
        </p:nvSpPr>
        <p:spPr bwMode="auto">
          <a:xfrm rot="10800000">
            <a:off x="6704844" y="3056781"/>
            <a:ext cx="792088" cy="127307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8390706" y="5320362"/>
            <a:ext cx="467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9923" y="4951030"/>
            <a:ext cx="467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38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2000"/>
                                        <p:tgtEl>
                                          <p:spTgt spid="538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3000"/>
                                        <p:tgtEl>
                                          <p:spTgt spid="538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0"/>
                                        <p:tgtEl>
                                          <p:spTgt spid="538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5386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8634" grpId="0" animBg="1"/>
      <p:bldP spid="538635" grpId="0" animBg="1"/>
      <p:bldP spid="2" grpId="1" animBg="1"/>
      <p:bldP spid="10" grpId="0" animBg="1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9652" name="Text Box 4"/>
          <p:cNvSpPr txBox="1">
            <a:spLocks noChangeArrowheads="1"/>
          </p:cNvSpPr>
          <p:nvPr/>
        </p:nvSpPr>
        <p:spPr bwMode="auto">
          <a:xfrm>
            <a:off x="250825" y="123825"/>
            <a:ext cx="8596313" cy="43624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accent2"/>
                </a:solidFill>
              </a:rPr>
              <a:t>Normální oko</a:t>
            </a:r>
            <a:r>
              <a:rPr lang="cs-CZ" sz="2800" dirty="0"/>
              <a:t> mění zakřivení oční čočky podle vzdálenosti</a:t>
            </a:r>
          </a:p>
          <a:p>
            <a:r>
              <a:rPr lang="cs-CZ" sz="2800" dirty="0"/>
              <a:t>pozorovaných předmětů.</a:t>
            </a:r>
          </a:p>
          <a:p>
            <a:endParaRPr lang="cs-CZ" sz="2800" dirty="0"/>
          </a:p>
          <a:p>
            <a:r>
              <a:rPr lang="cs-CZ" sz="2800" dirty="0"/>
              <a:t>Nejbližší bod, který ještě vidí oko ostře při největším</a:t>
            </a:r>
          </a:p>
          <a:p>
            <a:r>
              <a:rPr lang="cs-CZ" sz="2800" dirty="0"/>
              <a:t>zakřivení čočky, se nazývá </a:t>
            </a:r>
            <a:r>
              <a:rPr lang="cs-CZ" sz="2800" dirty="0">
                <a:solidFill>
                  <a:schemeClr val="accent2"/>
                </a:solidFill>
              </a:rPr>
              <a:t>blízký bod</a:t>
            </a:r>
            <a:r>
              <a:rPr lang="cs-CZ" sz="2800" dirty="0"/>
              <a:t>.</a:t>
            </a:r>
          </a:p>
          <a:p>
            <a:r>
              <a:rPr lang="cs-CZ" sz="2800" dirty="0"/>
              <a:t>Zdravé oko ho má ve vzdálenosti </a:t>
            </a:r>
            <a:r>
              <a:rPr lang="cs-CZ" sz="2800" dirty="0">
                <a:solidFill>
                  <a:srgbClr val="CC6600"/>
                </a:solidFill>
              </a:rPr>
              <a:t>10 cm</a:t>
            </a:r>
            <a:r>
              <a:rPr lang="cs-CZ" sz="2800" dirty="0"/>
              <a:t>.</a:t>
            </a:r>
          </a:p>
          <a:p>
            <a:endParaRPr lang="cs-CZ" sz="2800" dirty="0"/>
          </a:p>
          <a:p>
            <a:r>
              <a:rPr lang="cs-CZ" sz="2800" dirty="0"/>
              <a:t>Nejvzdálenější bod, který vidí oko ostře bez přizpůsobení</a:t>
            </a:r>
          </a:p>
          <a:p>
            <a:r>
              <a:rPr lang="cs-CZ" sz="2800" dirty="0"/>
              <a:t>oční čočky, je </a:t>
            </a:r>
            <a:r>
              <a:rPr lang="cs-CZ" sz="2800" dirty="0">
                <a:solidFill>
                  <a:schemeClr val="accent2"/>
                </a:solidFill>
              </a:rPr>
              <a:t>vzdálený bod</a:t>
            </a:r>
            <a:r>
              <a:rPr lang="cs-CZ" sz="2800" dirty="0"/>
              <a:t>.</a:t>
            </a:r>
          </a:p>
          <a:p>
            <a:r>
              <a:rPr lang="cs-CZ" sz="2800" dirty="0"/>
              <a:t>Zdravé oko ho má v nekonečnu.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396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5396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5396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5396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5396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5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53965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5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53965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5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53965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676" name="Text Box 4"/>
          <p:cNvSpPr txBox="1">
            <a:spLocks noChangeArrowheads="1"/>
          </p:cNvSpPr>
          <p:nvPr/>
        </p:nvSpPr>
        <p:spPr bwMode="auto">
          <a:xfrm>
            <a:off x="247650" y="238125"/>
            <a:ext cx="8896350" cy="18605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marL="457200" indent="-457200"/>
            <a:r>
              <a:rPr lang="cs-CZ" sz="3200">
                <a:solidFill>
                  <a:srgbClr val="FF0000"/>
                </a:solidFill>
              </a:rPr>
              <a:t>Vady oka</a:t>
            </a:r>
          </a:p>
          <a:p>
            <a:pPr marL="457200" indent="-457200"/>
            <a:r>
              <a:rPr lang="cs-CZ" sz="2800">
                <a:solidFill>
                  <a:srgbClr val="FF0000"/>
                </a:solidFill>
              </a:rPr>
              <a:t>1) Krátkozrakost – </a:t>
            </a:r>
            <a:r>
              <a:rPr lang="cs-CZ" sz="2800"/>
              <a:t>vidí dobře blízké předměty,</a:t>
            </a:r>
            <a:r>
              <a:rPr lang="cs-CZ" sz="2800">
                <a:solidFill>
                  <a:srgbClr val="FF0000"/>
                </a:solidFill>
              </a:rPr>
              <a:t> nedokáže</a:t>
            </a:r>
          </a:p>
          <a:p>
            <a:pPr marL="457200" indent="-457200"/>
            <a:r>
              <a:rPr lang="cs-CZ" sz="2800">
                <a:solidFill>
                  <a:srgbClr val="FF0000"/>
                </a:solidFill>
              </a:rPr>
              <a:t>zaostřit</a:t>
            </a:r>
            <a:r>
              <a:rPr lang="cs-CZ" sz="2800"/>
              <a:t> při pohledu </a:t>
            </a:r>
            <a:r>
              <a:rPr lang="cs-CZ" sz="2800">
                <a:solidFill>
                  <a:srgbClr val="FF0000"/>
                </a:solidFill>
              </a:rPr>
              <a:t>na vzdálené předměty</a:t>
            </a:r>
          </a:p>
          <a:p>
            <a:pPr marL="457200" indent="-457200"/>
            <a:r>
              <a:rPr lang="cs-CZ" sz="2800"/>
              <a:t>Obraz vzdáleného předmětu vznikne před sítnicí:</a:t>
            </a:r>
          </a:p>
        </p:txBody>
      </p:sp>
      <p:sp>
        <p:nvSpPr>
          <p:cNvPr id="540678" name="Text Box 6"/>
          <p:cNvSpPr txBox="1">
            <a:spLocks noChangeArrowheads="1"/>
          </p:cNvSpPr>
          <p:nvPr/>
        </p:nvSpPr>
        <p:spPr bwMode="auto">
          <a:xfrm>
            <a:off x="263525" y="1584325"/>
            <a:ext cx="8026400" cy="9461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cs-CZ" sz="2800"/>
              <a:t>Krátkozrakost </a:t>
            </a:r>
            <a:r>
              <a:rPr lang="cs-CZ" sz="2800">
                <a:solidFill>
                  <a:srgbClr val="FF0000"/>
                </a:solidFill>
              </a:rPr>
              <a:t>se upravuje brýlemi s rozptylkami</a:t>
            </a:r>
            <a:r>
              <a:rPr lang="cs-CZ" sz="2800"/>
              <a:t>, které</a:t>
            </a:r>
          </a:p>
          <a:p>
            <a:r>
              <a:rPr lang="cs-CZ" sz="2800"/>
              <a:t>posunou obraz vzdáleného předmětu na sítnici.</a:t>
            </a:r>
          </a:p>
        </p:txBody>
      </p:sp>
      <p:pic>
        <p:nvPicPr>
          <p:cNvPr id="540681" name="Picture 9" descr="oko_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00350" y="2590800"/>
            <a:ext cx="6096000" cy="4267200"/>
          </a:xfrm>
          <a:prstGeom prst="rect">
            <a:avLst/>
          </a:prstGeom>
          <a:noFill/>
        </p:spPr>
      </p:pic>
      <p:sp>
        <p:nvSpPr>
          <p:cNvPr id="540687" name="Line 15"/>
          <p:cNvSpPr>
            <a:spLocks noChangeShapeType="1"/>
          </p:cNvSpPr>
          <p:nvPr/>
        </p:nvSpPr>
        <p:spPr bwMode="auto">
          <a:xfrm>
            <a:off x="4229100" y="4356100"/>
            <a:ext cx="2892425" cy="381000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0688" name="Line 16"/>
          <p:cNvSpPr>
            <a:spLocks noChangeShapeType="1"/>
          </p:cNvSpPr>
          <p:nvPr/>
        </p:nvSpPr>
        <p:spPr bwMode="auto">
          <a:xfrm flipV="1">
            <a:off x="4267200" y="4737100"/>
            <a:ext cx="2851150" cy="355600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0689" name="Text Box 17"/>
          <p:cNvSpPr txBox="1">
            <a:spLocks noChangeArrowheads="1"/>
          </p:cNvSpPr>
          <p:nvPr/>
        </p:nvSpPr>
        <p:spPr bwMode="auto">
          <a:xfrm>
            <a:off x="6607175" y="3784600"/>
            <a:ext cx="973138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cs-CZ" sz="2800"/>
              <a:t>obraz</a:t>
            </a:r>
          </a:p>
        </p:txBody>
      </p:sp>
      <p:sp>
        <p:nvSpPr>
          <p:cNvPr id="540690" name="Line 18"/>
          <p:cNvSpPr>
            <a:spLocks noChangeShapeType="1"/>
          </p:cNvSpPr>
          <p:nvPr/>
        </p:nvSpPr>
        <p:spPr bwMode="auto">
          <a:xfrm>
            <a:off x="7089775" y="4257675"/>
            <a:ext cx="0" cy="406400"/>
          </a:xfrm>
          <a:prstGeom prst="line">
            <a:avLst/>
          </a:prstGeom>
          <a:noFill/>
          <a:ln w="50800">
            <a:solidFill>
              <a:srgbClr val="000000"/>
            </a:solidFill>
            <a:round/>
            <a:headEnd type="none" w="sm" len="sm"/>
            <a:tailEnd type="triangle" w="lg" len="med"/>
          </a:ln>
          <a:effectLst/>
        </p:spPr>
        <p:txBody>
          <a:bodyPr/>
          <a:lstStyle/>
          <a:p>
            <a:endParaRPr lang="cs-CZ"/>
          </a:p>
        </p:txBody>
      </p:sp>
      <p:pic>
        <p:nvPicPr>
          <p:cNvPr id="540691" name="Picture 19" descr="rozptylka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81250" y="3605213"/>
            <a:ext cx="1087438" cy="2343150"/>
          </a:xfrm>
          <a:prstGeom prst="rect">
            <a:avLst/>
          </a:prstGeom>
          <a:noFill/>
        </p:spPr>
      </p:pic>
      <p:sp>
        <p:nvSpPr>
          <p:cNvPr id="540684" name="Line 12"/>
          <p:cNvSpPr>
            <a:spLocks noChangeShapeType="1"/>
          </p:cNvSpPr>
          <p:nvPr/>
        </p:nvSpPr>
        <p:spPr bwMode="auto">
          <a:xfrm flipV="1">
            <a:off x="923925" y="4508500"/>
            <a:ext cx="1974850" cy="9525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0686" name="Line 14"/>
          <p:cNvSpPr>
            <a:spLocks noChangeShapeType="1"/>
          </p:cNvSpPr>
          <p:nvPr/>
        </p:nvSpPr>
        <p:spPr bwMode="auto">
          <a:xfrm>
            <a:off x="922338" y="4960938"/>
            <a:ext cx="1993900" cy="0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0682" name="Line 10"/>
          <p:cNvSpPr>
            <a:spLocks noChangeShapeType="1"/>
          </p:cNvSpPr>
          <p:nvPr/>
        </p:nvSpPr>
        <p:spPr bwMode="auto">
          <a:xfrm>
            <a:off x="895350" y="4743450"/>
            <a:ext cx="6248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0693" name="Line 21"/>
          <p:cNvSpPr>
            <a:spLocks noChangeShapeType="1"/>
          </p:cNvSpPr>
          <p:nvPr/>
        </p:nvSpPr>
        <p:spPr bwMode="auto">
          <a:xfrm flipV="1">
            <a:off x="2846388" y="4364038"/>
            <a:ext cx="1389062" cy="142875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0694" name="Line 22"/>
          <p:cNvSpPr>
            <a:spLocks noChangeShapeType="1"/>
          </p:cNvSpPr>
          <p:nvPr/>
        </p:nvSpPr>
        <p:spPr bwMode="auto">
          <a:xfrm>
            <a:off x="2873375" y="4957763"/>
            <a:ext cx="1403350" cy="133350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0696" name="Text Box 24"/>
          <p:cNvSpPr txBox="1">
            <a:spLocks noChangeArrowheads="1"/>
          </p:cNvSpPr>
          <p:nvPr/>
        </p:nvSpPr>
        <p:spPr bwMode="auto">
          <a:xfrm>
            <a:off x="5281613" y="3735388"/>
            <a:ext cx="973137" cy="5191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FF99"/>
                </a:solidFill>
              </a:rPr>
              <a:t>obraz</a:t>
            </a:r>
          </a:p>
        </p:txBody>
      </p:sp>
      <p:sp>
        <p:nvSpPr>
          <p:cNvPr id="540697" name="Line 25"/>
          <p:cNvSpPr>
            <a:spLocks noChangeShapeType="1"/>
          </p:cNvSpPr>
          <p:nvPr/>
        </p:nvSpPr>
        <p:spPr bwMode="auto">
          <a:xfrm>
            <a:off x="5792788" y="4227513"/>
            <a:ext cx="0" cy="40640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 type="none" w="sm" len="sm"/>
            <a:tailEnd type="triangl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0698" name="Line 26"/>
          <p:cNvSpPr>
            <a:spLocks noChangeShapeType="1"/>
          </p:cNvSpPr>
          <p:nvPr/>
        </p:nvSpPr>
        <p:spPr bwMode="auto">
          <a:xfrm>
            <a:off x="4208463" y="4373563"/>
            <a:ext cx="1568450" cy="352425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0699" name="Line 27"/>
          <p:cNvSpPr>
            <a:spLocks noChangeShapeType="1"/>
          </p:cNvSpPr>
          <p:nvPr/>
        </p:nvSpPr>
        <p:spPr bwMode="auto">
          <a:xfrm flipV="1">
            <a:off x="4175125" y="4745038"/>
            <a:ext cx="1608138" cy="365125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0700" name="Line 28"/>
          <p:cNvSpPr>
            <a:spLocks noChangeShapeType="1"/>
          </p:cNvSpPr>
          <p:nvPr/>
        </p:nvSpPr>
        <p:spPr bwMode="auto">
          <a:xfrm flipV="1">
            <a:off x="941388" y="4383088"/>
            <a:ext cx="3270250" cy="9525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0701" name="Line 29"/>
          <p:cNvSpPr>
            <a:spLocks noChangeShapeType="1"/>
          </p:cNvSpPr>
          <p:nvPr/>
        </p:nvSpPr>
        <p:spPr bwMode="auto">
          <a:xfrm>
            <a:off x="939800" y="5111750"/>
            <a:ext cx="3260725" cy="0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8446016" y="6484144"/>
            <a:ext cx="467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406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406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5406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5406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2000"/>
                                        <p:tgtEl>
                                          <p:spTgt spid="540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2000"/>
                                        <p:tgtEl>
                                          <p:spTgt spid="5406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540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540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540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540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000"/>
                            </p:stCondLst>
                            <p:childTnLst>
                              <p:par>
                                <p:cTn id="4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2000"/>
                                        <p:tgtEl>
                                          <p:spTgt spid="5406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3000"/>
                                        <p:tgtEl>
                                          <p:spTgt spid="540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2000"/>
                                        <p:tgtEl>
                                          <p:spTgt spid="5406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/>
                                        <p:tgtEl>
                                          <p:spTgt spid="5406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0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2000"/>
                                        <p:tgtEl>
                                          <p:spTgt spid="5406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/>
                                        <p:tgtEl>
                                          <p:spTgt spid="5406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0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2000"/>
                                        <p:tgtEl>
                                          <p:spTgt spid="5406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/>
                                        <p:tgtEl>
                                          <p:spTgt spid="5406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0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2000"/>
                                        <p:tgtEl>
                                          <p:spTgt spid="5406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/>
                                        <p:tgtEl>
                                          <p:spTgt spid="5406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06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2000"/>
                                        <p:tgtEl>
                                          <p:spTgt spid="540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/>
                                        <p:tgtEl>
                                          <p:spTgt spid="540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0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2000"/>
                                        <p:tgtEl>
                                          <p:spTgt spid="540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2000"/>
                                        <p:tgtEl>
                                          <p:spTgt spid="540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0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2000"/>
                                        <p:tgtEl>
                                          <p:spTgt spid="5407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/>
                                        <p:tgtEl>
                                          <p:spTgt spid="540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0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2000"/>
                                        <p:tgtEl>
                                          <p:spTgt spid="540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000"/>
                                        <p:tgtEl>
                                          <p:spTgt spid="540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0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7" dur="2000"/>
                                        <p:tgtEl>
                                          <p:spTgt spid="5406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2000"/>
                                        <p:tgtEl>
                                          <p:spTgt spid="5406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06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2000"/>
                                        <p:tgtEl>
                                          <p:spTgt spid="5406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4000"/>
                            </p:stCondLst>
                            <p:childTnLst>
                              <p:par>
                                <p:cTn id="9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2000"/>
                                        <p:tgtEl>
                                          <p:spTgt spid="5406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2" dur="2000"/>
                                        <p:tgtEl>
                                          <p:spTgt spid="540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9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5" dur="2000"/>
                                        <p:tgtEl>
                                          <p:spTgt spid="5406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2000"/>
                            </p:stCondLst>
                            <p:childTnLst>
                              <p:par>
                                <p:cTn id="10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9" dur="2000"/>
                                        <p:tgtEl>
                                          <p:spTgt spid="540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3" dur="2000"/>
                                        <p:tgtEl>
                                          <p:spTgt spid="540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2000"/>
                                        <p:tgtEl>
                                          <p:spTgt spid="540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6500"/>
                            </p:stCondLst>
                            <p:childTnLst>
                              <p:par>
                                <p:cTn id="1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0" dur="2000"/>
                                        <p:tgtEl>
                                          <p:spTgt spid="540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3" dur="2000"/>
                                        <p:tgtEl>
                                          <p:spTgt spid="540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8500"/>
                            </p:stCondLst>
                            <p:childTnLst>
                              <p:par>
                                <p:cTn id="1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7" dur="2000"/>
                                        <p:tgtEl>
                                          <p:spTgt spid="540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0" dur="2000"/>
                                        <p:tgtEl>
                                          <p:spTgt spid="540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10500"/>
                            </p:stCondLst>
                            <p:childTnLst>
                              <p:par>
                                <p:cTn id="1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4" dur="2000"/>
                                        <p:tgtEl>
                                          <p:spTgt spid="5406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7" dur="3000"/>
                                        <p:tgtEl>
                                          <p:spTgt spid="5406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0687" grpId="0" animBg="1"/>
      <p:bldP spid="540688" grpId="0" animBg="1"/>
      <p:bldP spid="540689" grpId="0"/>
      <p:bldP spid="540690" grpId="0" animBg="1"/>
      <p:bldP spid="540684" grpId="0" animBg="1"/>
      <p:bldP spid="540686" grpId="0" animBg="1"/>
      <p:bldP spid="540682" grpId="0" animBg="1"/>
      <p:bldP spid="540682" grpId="1" animBg="1"/>
      <p:bldP spid="540682" grpId="2" animBg="1"/>
      <p:bldP spid="540693" grpId="0" animBg="1"/>
      <p:bldP spid="540694" grpId="0" animBg="1"/>
      <p:bldP spid="540697" grpId="0" animBg="1"/>
      <p:bldP spid="540697" grpId="1" animBg="1"/>
      <p:bldP spid="540698" grpId="0" animBg="1"/>
      <p:bldP spid="540698" grpId="1" animBg="1"/>
      <p:bldP spid="540699" grpId="0" animBg="1"/>
      <p:bldP spid="540699" grpId="1" animBg="1"/>
      <p:bldP spid="540700" grpId="0" animBg="1"/>
      <p:bldP spid="540700" grpId="1" animBg="1"/>
      <p:bldP spid="540701" grpId="0" animBg="1"/>
      <p:bldP spid="540701" grpId="1" animBg="1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5" name="Picture 25" descr="oko_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08263" y="376238"/>
            <a:ext cx="4537075" cy="3176587"/>
          </a:xfrm>
          <a:prstGeom prst="rect">
            <a:avLst/>
          </a:prstGeom>
          <a:noFill/>
        </p:spPr>
      </p:pic>
      <p:sp>
        <p:nvSpPr>
          <p:cNvPr id="542724" name="Text Box 4"/>
          <p:cNvSpPr txBox="1">
            <a:spLocks noChangeArrowheads="1"/>
          </p:cNvSpPr>
          <p:nvPr/>
        </p:nvSpPr>
        <p:spPr bwMode="auto">
          <a:xfrm>
            <a:off x="3222625" y="0"/>
            <a:ext cx="2562225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2800">
                <a:solidFill>
                  <a:schemeClr val="accent2"/>
                </a:solidFill>
              </a:rPr>
              <a:t>Krátkozraké oko</a:t>
            </a:r>
          </a:p>
        </p:txBody>
      </p:sp>
      <p:pic>
        <p:nvPicPr>
          <p:cNvPr id="542728" name="Picture 8" descr="oko_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08263" y="3636963"/>
            <a:ext cx="4538662" cy="3178175"/>
          </a:xfrm>
          <a:prstGeom prst="rect">
            <a:avLst/>
          </a:prstGeom>
          <a:noFill/>
        </p:spPr>
      </p:pic>
      <p:sp>
        <p:nvSpPr>
          <p:cNvPr id="542729" name="Line 9"/>
          <p:cNvSpPr>
            <a:spLocks noChangeShapeType="1"/>
          </p:cNvSpPr>
          <p:nvPr/>
        </p:nvSpPr>
        <p:spPr bwMode="auto">
          <a:xfrm>
            <a:off x="3657600" y="4992688"/>
            <a:ext cx="2189163" cy="249237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2730" name="Line 10"/>
          <p:cNvSpPr>
            <a:spLocks noChangeShapeType="1"/>
          </p:cNvSpPr>
          <p:nvPr/>
        </p:nvSpPr>
        <p:spPr bwMode="auto">
          <a:xfrm flipV="1">
            <a:off x="3695700" y="5249863"/>
            <a:ext cx="2138363" cy="280987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2731" name="Text Box 11"/>
          <p:cNvSpPr txBox="1">
            <a:spLocks noChangeArrowheads="1"/>
          </p:cNvSpPr>
          <p:nvPr/>
        </p:nvSpPr>
        <p:spPr bwMode="auto">
          <a:xfrm>
            <a:off x="5349875" y="4418013"/>
            <a:ext cx="973138" cy="5191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cs-CZ" sz="2800"/>
              <a:t>obraz</a:t>
            </a:r>
          </a:p>
        </p:txBody>
      </p:sp>
      <p:sp>
        <p:nvSpPr>
          <p:cNvPr id="542732" name="Line 12"/>
          <p:cNvSpPr>
            <a:spLocks noChangeShapeType="1"/>
          </p:cNvSpPr>
          <p:nvPr/>
        </p:nvSpPr>
        <p:spPr bwMode="auto">
          <a:xfrm>
            <a:off x="5842000" y="4867275"/>
            <a:ext cx="1588" cy="320675"/>
          </a:xfrm>
          <a:prstGeom prst="line">
            <a:avLst/>
          </a:prstGeom>
          <a:noFill/>
          <a:ln w="50800">
            <a:solidFill>
              <a:srgbClr val="000000"/>
            </a:solidFill>
            <a:round/>
            <a:headEnd type="none" w="sm" len="sm"/>
            <a:tailEnd type="triangle" w="lg" len="med"/>
          </a:ln>
          <a:effectLst/>
        </p:spPr>
        <p:txBody>
          <a:bodyPr/>
          <a:lstStyle/>
          <a:p>
            <a:endParaRPr lang="cs-CZ"/>
          </a:p>
        </p:txBody>
      </p:sp>
      <p:pic>
        <p:nvPicPr>
          <p:cNvPr id="542733" name="Picture 13" descr="rozptylka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85975" y="4344988"/>
            <a:ext cx="858838" cy="1851025"/>
          </a:xfrm>
          <a:prstGeom prst="rect">
            <a:avLst/>
          </a:prstGeom>
          <a:noFill/>
        </p:spPr>
      </p:pic>
      <p:sp>
        <p:nvSpPr>
          <p:cNvPr id="542734" name="Line 14"/>
          <p:cNvSpPr>
            <a:spLocks noChangeShapeType="1"/>
          </p:cNvSpPr>
          <p:nvPr/>
        </p:nvSpPr>
        <p:spPr bwMode="auto">
          <a:xfrm flipV="1">
            <a:off x="1038225" y="5095875"/>
            <a:ext cx="1455738" cy="3175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2735" name="Line 15"/>
          <p:cNvSpPr>
            <a:spLocks noChangeShapeType="1"/>
          </p:cNvSpPr>
          <p:nvPr/>
        </p:nvSpPr>
        <p:spPr bwMode="auto">
          <a:xfrm>
            <a:off x="1027113" y="5432425"/>
            <a:ext cx="1489075" cy="1588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2736" name="Line 16"/>
          <p:cNvSpPr>
            <a:spLocks noChangeShapeType="1"/>
          </p:cNvSpPr>
          <p:nvPr/>
        </p:nvSpPr>
        <p:spPr bwMode="auto">
          <a:xfrm>
            <a:off x="1033463" y="5248275"/>
            <a:ext cx="4833937" cy="158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2737" name="Line 17"/>
          <p:cNvSpPr>
            <a:spLocks noChangeShapeType="1"/>
          </p:cNvSpPr>
          <p:nvPr/>
        </p:nvSpPr>
        <p:spPr bwMode="auto">
          <a:xfrm flipV="1">
            <a:off x="2493963" y="4994275"/>
            <a:ext cx="1171575" cy="103188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2738" name="Line 18"/>
          <p:cNvSpPr>
            <a:spLocks noChangeShapeType="1"/>
          </p:cNvSpPr>
          <p:nvPr/>
        </p:nvSpPr>
        <p:spPr bwMode="auto">
          <a:xfrm>
            <a:off x="2501900" y="5438775"/>
            <a:ext cx="1209675" cy="90488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2739" name="Text Box 19"/>
          <p:cNvSpPr txBox="1">
            <a:spLocks noChangeArrowheads="1"/>
          </p:cNvSpPr>
          <p:nvPr/>
        </p:nvSpPr>
        <p:spPr bwMode="auto">
          <a:xfrm>
            <a:off x="4348163" y="1073150"/>
            <a:ext cx="973137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FF99"/>
                </a:solidFill>
              </a:rPr>
              <a:t>obraz</a:t>
            </a:r>
          </a:p>
        </p:txBody>
      </p:sp>
      <p:sp>
        <p:nvSpPr>
          <p:cNvPr id="542740" name="Line 20"/>
          <p:cNvSpPr>
            <a:spLocks noChangeShapeType="1"/>
          </p:cNvSpPr>
          <p:nvPr/>
        </p:nvSpPr>
        <p:spPr bwMode="auto">
          <a:xfrm>
            <a:off x="4811713" y="1541463"/>
            <a:ext cx="1587" cy="320675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 type="none" w="sm" len="sm"/>
            <a:tailEnd type="triangl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2741" name="Line 21"/>
          <p:cNvSpPr>
            <a:spLocks noChangeShapeType="1"/>
          </p:cNvSpPr>
          <p:nvPr/>
        </p:nvSpPr>
        <p:spPr bwMode="auto">
          <a:xfrm>
            <a:off x="3671888" y="1711325"/>
            <a:ext cx="1162050" cy="258763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2742" name="Line 22"/>
          <p:cNvSpPr>
            <a:spLocks noChangeShapeType="1"/>
          </p:cNvSpPr>
          <p:nvPr/>
        </p:nvSpPr>
        <p:spPr bwMode="auto">
          <a:xfrm flipV="1">
            <a:off x="3673475" y="1976438"/>
            <a:ext cx="1154113" cy="260350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2743" name="Line 23"/>
          <p:cNvSpPr>
            <a:spLocks noChangeShapeType="1"/>
          </p:cNvSpPr>
          <p:nvPr/>
        </p:nvSpPr>
        <p:spPr bwMode="auto">
          <a:xfrm flipV="1">
            <a:off x="1196975" y="1711325"/>
            <a:ext cx="2505075" cy="7938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2744" name="Line 24"/>
          <p:cNvSpPr>
            <a:spLocks noChangeShapeType="1"/>
          </p:cNvSpPr>
          <p:nvPr/>
        </p:nvSpPr>
        <p:spPr bwMode="auto">
          <a:xfrm>
            <a:off x="1203325" y="2238375"/>
            <a:ext cx="2492375" cy="1588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2746" name="Line 26"/>
          <p:cNvSpPr>
            <a:spLocks noChangeShapeType="1"/>
          </p:cNvSpPr>
          <p:nvPr/>
        </p:nvSpPr>
        <p:spPr bwMode="auto">
          <a:xfrm>
            <a:off x="1201738" y="1976438"/>
            <a:ext cx="4667250" cy="1587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2747" name="Text Box 27"/>
          <p:cNvSpPr txBox="1">
            <a:spLocks noChangeArrowheads="1"/>
          </p:cNvSpPr>
          <p:nvPr/>
        </p:nvSpPr>
        <p:spPr bwMode="auto">
          <a:xfrm>
            <a:off x="7165975" y="4257675"/>
            <a:ext cx="2090738" cy="181588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r>
              <a:rPr lang="cs-CZ" sz="2800" dirty="0"/>
              <a:t>po úpravě</a:t>
            </a:r>
          </a:p>
          <a:p>
            <a:r>
              <a:rPr lang="cs-CZ" sz="2800" dirty="0"/>
              <a:t>rozptylkou</a:t>
            </a:r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165975" y="3183493"/>
            <a:ext cx="467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45338" y="6445806"/>
            <a:ext cx="467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42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5427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542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5427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5427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5427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5427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5427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3000"/>
                                        <p:tgtEl>
                                          <p:spTgt spid="5427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2000"/>
                                        <p:tgtEl>
                                          <p:spTgt spid="542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3000"/>
                                        <p:tgtEl>
                                          <p:spTgt spid="5427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000"/>
                            </p:stCondLst>
                            <p:childTnLst>
                              <p:par>
                                <p:cTn id="4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2000"/>
                                        <p:tgtEl>
                                          <p:spTgt spid="542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40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2000"/>
                                        <p:tgtEl>
                                          <p:spTgt spid="542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000"/>
                                        <p:tgtEl>
                                          <p:spTgt spid="542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65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2000"/>
                                        <p:tgtEl>
                                          <p:spTgt spid="5427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2000"/>
                                        <p:tgtEl>
                                          <p:spTgt spid="542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8500"/>
                            </p:stCondLst>
                            <p:childTnLst>
                              <p:par>
                                <p:cTn id="6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2000"/>
                                        <p:tgtEl>
                                          <p:spTgt spid="5427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2000"/>
                                        <p:tgtEl>
                                          <p:spTgt spid="542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500"/>
                            </p:stCondLst>
                            <p:childTnLst>
                              <p:par>
                                <p:cTn id="7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542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5" dur="3000"/>
                                        <p:tgtEl>
                                          <p:spTgt spid="542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3500"/>
                            </p:stCondLst>
                            <p:childTnLst>
                              <p:par>
                                <p:cTn id="77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2000"/>
                                        <p:tgtEl>
                                          <p:spTgt spid="542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6500"/>
                            </p:stCondLst>
                            <p:childTnLst>
                              <p:par>
                                <p:cTn id="8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2000"/>
                                        <p:tgtEl>
                                          <p:spTgt spid="542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24" grpId="0"/>
      <p:bldP spid="542729" grpId="0" animBg="1"/>
      <p:bldP spid="542730" grpId="0" animBg="1"/>
      <p:bldP spid="542731" grpId="0"/>
      <p:bldP spid="542732" grpId="0" animBg="1"/>
      <p:bldP spid="542734" grpId="0" animBg="1"/>
      <p:bldP spid="542735" grpId="0" animBg="1"/>
      <p:bldP spid="542736" grpId="0" animBg="1"/>
      <p:bldP spid="542737" grpId="0" animBg="1"/>
      <p:bldP spid="542738" grpId="0" animBg="1"/>
      <p:bldP spid="542740" grpId="0" animBg="1"/>
      <p:bldP spid="542741" grpId="0" animBg="1"/>
      <p:bldP spid="542742" grpId="0" animBg="1"/>
      <p:bldP spid="542743" grpId="0" animBg="1"/>
      <p:bldP spid="542744" grpId="0" animBg="1"/>
      <p:bldP spid="542746" grpId="0" animBg="1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700" name="Text Box 4"/>
          <p:cNvSpPr txBox="1">
            <a:spLocks noChangeArrowheads="1"/>
          </p:cNvSpPr>
          <p:nvPr/>
        </p:nvSpPr>
        <p:spPr bwMode="auto">
          <a:xfrm>
            <a:off x="250825" y="142875"/>
            <a:ext cx="8801100" cy="137318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</a:rPr>
              <a:t>2) Dalekozrakost – </a:t>
            </a:r>
            <a:r>
              <a:rPr lang="cs-CZ" sz="2800"/>
              <a:t>vidí dobře vzdálené předměty, </a:t>
            </a:r>
            <a:r>
              <a:rPr lang="cs-CZ" sz="2800">
                <a:solidFill>
                  <a:srgbClr val="FF0000"/>
                </a:solidFill>
              </a:rPr>
              <a:t>nedokáže</a:t>
            </a:r>
          </a:p>
          <a:p>
            <a:r>
              <a:rPr lang="cs-CZ" sz="2800">
                <a:solidFill>
                  <a:srgbClr val="FF0000"/>
                </a:solidFill>
              </a:rPr>
              <a:t>zaostřit</a:t>
            </a:r>
            <a:r>
              <a:rPr lang="cs-CZ" sz="2800"/>
              <a:t> při pohledu </a:t>
            </a:r>
            <a:r>
              <a:rPr lang="cs-CZ" sz="2800">
                <a:solidFill>
                  <a:srgbClr val="FF0000"/>
                </a:solidFill>
              </a:rPr>
              <a:t>na blízké předměty</a:t>
            </a:r>
          </a:p>
          <a:p>
            <a:r>
              <a:rPr lang="cs-CZ" sz="2800">
                <a:solidFill>
                  <a:srgbClr val="FF0000"/>
                </a:solidFill>
              </a:rPr>
              <a:t>Obraz blízkých předmětů vznikne až za sítnicí: </a:t>
            </a:r>
          </a:p>
        </p:txBody>
      </p:sp>
      <p:sp>
        <p:nvSpPr>
          <p:cNvPr id="541702" name="Text Box 6"/>
          <p:cNvSpPr txBox="1">
            <a:spLocks noChangeArrowheads="1"/>
          </p:cNvSpPr>
          <p:nvPr/>
        </p:nvSpPr>
        <p:spPr bwMode="auto">
          <a:xfrm>
            <a:off x="250825" y="1038225"/>
            <a:ext cx="184150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endParaRPr lang="cs-CZ" sz="2800"/>
          </a:p>
        </p:txBody>
      </p:sp>
      <p:sp>
        <p:nvSpPr>
          <p:cNvPr id="541704" name="Text Box 8"/>
          <p:cNvSpPr txBox="1">
            <a:spLocks noChangeArrowheads="1"/>
          </p:cNvSpPr>
          <p:nvPr/>
        </p:nvSpPr>
        <p:spPr bwMode="auto">
          <a:xfrm>
            <a:off x="250825" y="1006475"/>
            <a:ext cx="8577263" cy="137318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r>
              <a:rPr lang="cs-CZ" sz="2800"/>
              <a:t>Dalekozrakost </a:t>
            </a:r>
            <a:r>
              <a:rPr lang="cs-CZ" sz="2800">
                <a:solidFill>
                  <a:srgbClr val="FF0000"/>
                </a:solidFill>
              </a:rPr>
              <a:t>se upravuje brýlemi se spojkami</a:t>
            </a:r>
            <a:r>
              <a:rPr lang="cs-CZ" sz="2800"/>
              <a:t>, které</a:t>
            </a:r>
          </a:p>
          <a:p>
            <a:r>
              <a:rPr lang="cs-CZ" sz="2800"/>
              <a:t>posunou obraz blízkého předmětu na sítnici.</a:t>
            </a:r>
          </a:p>
          <a:p>
            <a:endParaRPr lang="cs-CZ" sz="2800"/>
          </a:p>
        </p:txBody>
      </p:sp>
      <p:pic>
        <p:nvPicPr>
          <p:cNvPr id="541710" name="Picture 14" descr="oko_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0" y="2266950"/>
            <a:ext cx="6303963" cy="4333875"/>
          </a:xfrm>
          <a:prstGeom prst="rect">
            <a:avLst/>
          </a:prstGeom>
          <a:noFill/>
        </p:spPr>
      </p:pic>
      <p:sp>
        <p:nvSpPr>
          <p:cNvPr id="541711" name="Line 15"/>
          <p:cNvSpPr>
            <a:spLocks noChangeShapeType="1"/>
          </p:cNvSpPr>
          <p:nvPr/>
        </p:nvSpPr>
        <p:spPr bwMode="auto">
          <a:xfrm flipV="1">
            <a:off x="522288" y="4116388"/>
            <a:ext cx="3241675" cy="333375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1712" name="Line 16"/>
          <p:cNvSpPr>
            <a:spLocks noChangeShapeType="1"/>
          </p:cNvSpPr>
          <p:nvPr/>
        </p:nvSpPr>
        <p:spPr bwMode="auto">
          <a:xfrm>
            <a:off x="549275" y="4448175"/>
            <a:ext cx="3213100" cy="352425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1713" name="Line 17"/>
          <p:cNvSpPr>
            <a:spLocks noChangeShapeType="1"/>
          </p:cNvSpPr>
          <p:nvPr/>
        </p:nvSpPr>
        <p:spPr bwMode="auto">
          <a:xfrm>
            <a:off x="3762375" y="4108450"/>
            <a:ext cx="3609975" cy="314325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1714" name="Line 18"/>
          <p:cNvSpPr>
            <a:spLocks noChangeShapeType="1"/>
          </p:cNvSpPr>
          <p:nvPr/>
        </p:nvSpPr>
        <p:spPr bwMode="auto">
          <a:xfrm flipV="1">
            <a:off x="3763963" y="4437063"/>
            <a:ext cx="3609975" cy="358775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1715" name="Text Box 19"/>
          <p:cNvSpPr txBox="1">
            <a:spLocks noChangeArrowheads="1"/>
          </p:cNvSpPr>
          <p:nvPr/>
        </p:nvSpPr>
        <p:spPr bwMode="auto">
          <a:xfrm>
            <a:off x="6938963" y="3454400"/>
            <a:ext cx="973137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r>
              <a:rPr lang="cs-CZ" sz="2800">
                <a:solidFill>
                  <a:schemeClr val="accent2"/>
                </a:solidFill>
              </a:rPr>
              <a:t>obraz</a:t>
            </a:r>
          </a:p>
        </p:txBody>
      </p:sp>
      <p:sp>
        <p:nvSpPr>
          <p:cNvPr id="541716" name="Line 20"/>
          <p:cNvSpPr>
            <a:spLocks noChangeShapeType="1"/>
          </p:cNvSpPr>
          <p:nvPr/>
        </p:nvSpPr>
        <p:spPr bwMode="auto">
          <a:xfrm>
            <a:off x="7335838" y="3941763"/>
            <a:ext cx="0" cy="40640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triangle" w="lg" len="med"/>
          </a:ln>
          <a:effectLst/>
        </p:spPr>
        <p:txBody>
          <a:bodyPr/>
          <a:lstStyle/>
          <a:p>
            <a:endParaRPr lang="cs-CZ"/>
          </a:p>
        </p:txBody>
      </p:sp>
      <p:pic>
        <p:nvPicPr>
          <p:cNvPr id="541717" name="Picture 21" descr="oko_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06638" y="2236788"/>
            <a:ext cx="6303962" cy="4333875"/>
          </a:xfrm>
          <a:prstGeom prst="rect">
            <a:avLst/>
          </a:prstGeom>
          <a:noFill/>
        </p:spPr>
      </p:pic>
      <p:sp>
        <p:nvSpPr>
          <p:cNvPr id="541718" name="Line 22"/>
          <p:cNvSpPr>
            <a:spLocks noChangeShapeType="1"/>
          </p:cNvSpPr>
          <p:nvPr/>
        </p:nvSpPr>
        <p:spPr bwMode="auto">
          <a:xfrm>
            <a:off x="590550" y="4438650"/>
            <a:ext cx="6248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1719" name="Line 23"/>
          <p:cNvSpPr>
            <a:spLocks noChangeShapeType="1"/>
          </p:cNvSpPr>
          <p:nvPr/>
        </p:nvSpPr>
        <p:spPr bwMode="auto">
          <a:xfrm>
            <a:off x="617538" y="4446588"/>
            <a:ext cx="6248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pic>
        <p:nvPicPr>
          <p:cNvPr id="541720" name="Picture 24" descr="Coc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57450" y="3638550"/>
            <a:ext cx="611188" cy="1604963"/>
          </a:xfrm>
          <a:prstGeom prst="rect">
            <a:avLst/>
          </a:prstGeom>
          <a:noFill/>
        </p:spPr>
      </p:pic>
      <p:sp>
        <p:nvSpPr>
          <p:cNvPr id="541721" name="Line 25"/>
          <p:cNvSpPr>
            <a:spLocks noChangeShapeType="1"/>
          </p:cNvSpPr>
          <p:nvPr/>
        </p:nvSpPr>
        <p:spPr bwMode="auto">
          <a:xfrm flipV="1">
            <a:off x="511175" y="4022725"/>
            <a:ext cx="2251075" cy="434975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1722" name="Line 26"/>
          <p:cNvSpPr>
            <a:spLocks noChangeShapeType="1"/>
          </p:cNvSpPr>
          <p:nvPr/>
        </p:nvSpPr>
        <p:spPr bwMode="auto">
          <a:xfrm>
            <a:off x="550863" y="4443413"/>
            <a:ext cx="2212975" cy="454025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1723" name="Line 27"/>
          <p:cNvSpPr>
            <a:spLocks noChangeShapeType="1"/>
          </p:cNvSpPr>
          <p:nvPr/>
        </p:nvSpPr>
        <p:spPr bwMode="auto">
          <a:xfrm>
            <a:off x="2744788" y="4019550"/>
            <a:ext cx="1060450" cy="36513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1724" name="Line 28"/>
          <p:cNvSpPr>
            <a:spLocks noChangeShapeType="1"/>
          </p:cNvSpPr>
          <p:nvPr/>
        </p:nvSpPr>
        <p:spPr bwMode="auto">
          <a:xfrm flipV="1">
            <a:off x="2741613" y="4781550"/>
            <a:ext cx="1074737" cy="117475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1725" name="Line 29"/>
          <p:cNvSpPr>
            <a:spLocks noChangeShapeType="1"/>
          </p:cNvSpPr>
          <p:nvPr/>
        </p:nvSpPr>
        <p:spPr bwMode="auto">
          <a:xfrm>
            <a:off x="3781425" y="4056063"/>
            <a:ext cx="3036888" cy="379412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1726" name="Line 30"/>
          <p:cNvSpPr>
            <a:spLocks noChangeShapeType="1"/>
          </p:cNvSpPr>
          <p:nvPr/>
        </p:nvSpPr>
        <p:spPr bwMode="auto">
          <a:xfrm flipV="1">
            <a:off x="3768725" y="4437063"/>
            <a:ext cx="3060700" cy="350837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1727" name="Text Box 31"/>
          <p:cNvSpPr txBox="1">
            <a:spLocks noChangeArrowheads="1"/>
          </p:cNvSpPr>
          <p:nvPr/>
        </p:nvSpPr>
        <p:spPr bwMode="auto">
          <a:xfrm>
            <a:off x="6473825" y="2730500"/>
            <a:ext cx="973138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cs-CZ" sz="2800"/>
              <a:t>obraz</a:t>
            </a:r>
          </a:p>
        </p:txBody>
      </p:sp>
      <p:sp>
        <p:nvSpPr>
          <p:cNvPr id="541728" name="Line 32"/>
          <p:cNvSpPr>
            <a:spLocks noChangeShapeType="1"/>
          </p:cNvSpPr>
          <p:nvPr/>
        </p:nvSpPr>
        <p:spPr bwMode="auto">
          <a:xfrm flipH="1">
            <a:off x="6842125" y="3235325"/>
            <a:ext cx="12700" cy="1098550"/>
          </a:xfrm>
          <a:prstGeom prst="line">
            <a:avLst/>
          </a:prstGeom>
          <a:noFill/>
          <a:ln w="50800">
            <a:solidFill>
              <a:srgbClr val="000000"/>
            </a:solidFill>
            <a:round/>
            <a:headEnd type="none" w="sm" len="sm"/>
            <a:tailEnd type="triangl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8446016" y="6484144"/>
            <a:ext cx="467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[7]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417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5417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5417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2000"/>
                                        <p:tgtEl>
                                          <p:spTgt spid="5417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2000"/>
                                        <p:tgtEl>
                                          <p:spTgt spid="5417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5417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5417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5417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5417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541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3000"/>
                                        <p:tgtEl>
                                          <p:spTgt spid="541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5417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/>
                                        <p:tgtEl>
                                          <p:spTgt spid="5417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17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2000"/>
                                        <p:tgtEl>
                                          <p:spTgt spid="5417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/>
                                        <p:tgtEl>
                                          <p:spTgt spid="5417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1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5417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/>
                                        <p:tgtEl>
                                          <p:spTgt spid="5417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1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2000"/>
                                        <p:tgtEl>
                                          <p:spTgt spid="5417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/>
                                        <p:tgtEl>
                                          <p:spTgt spid="5417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1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2000"/>
                                        <p:tgtEl>
                                          <p:spTgt spid="5417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/>
                                        <p:tgtEl>
                                          <p:spTgt spid="5417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1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2000"/>
                                        <p:tgtEl>
                                          <p:spTgt spid="5417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/>
                                        <p:tgtEl>
                                          <p:spTgt spid="5417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1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2000"/>
                                        <p:tgtEl>
                                          <p:spTgt spid="5417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/>
                                        <p:tgtEl>
                                          <p:spTgt spid="5417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1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" dur="2000"/>
                                        <p:tgtEl>
                                          <p:spTgt spid="541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/>
                                        <p:tgtEl>
                                          <p:spTgt spid="541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1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1" dur="2000"/>
                                        <p:tgtEl>
                                          <p:spTgt spid="5417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2000"/>
                                        <p:tgtEl>
                                          <p:spTgt spid="5417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1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000"/>
                            </p:stCondLst>
                            <p:childTnLst>
                              <p:par>
                                <p:cTn id="8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2000"/>
                                        <p:tgtEl>
                                          <p:spTgt spid="5417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4000"/>
                            </p:stCondLst>
                            <p:childTnLst>
                              <p:par>
                                <p:cTn id="8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2000"/>
                                        <p:tgtEl>
                                          <p:spTgt spid="5417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6" dur="2000"/>
                                        <p:tgtEl>
                                          <p:spTgt spid="5417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9" dur="2000"/>
                                        <p:tgtEl>
                                          <p:spTgt spid="5417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000"/>
                            </p:stCondLst>
                            <p:childTnLst>
                              <p:par>
                                <p:cTn id="10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3" dur="2000"/>
                                        <p:tgtEl>
                                          <p:spTgt spid="5417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4000"/>
                            </p:stCondLst>
                            <p:childTnLst>
                              <p:par>
                                <p:cTn id="10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2000"/>
                                        <p:tgtEl>
                                          <p:spTgt spid="5417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2000"/>
                                        <p:tgtEl>
                                          <p:spTgt spid="541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6000"/>
                            </p:stCondLst>
                            <p:childTnLst>
                              <p:par>
                                <p:cTn id="1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4" dur="2000"/>
                                        <p:tgtEl>
                                          <p:spTgt spid="541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2000"/>
                                        <p:tgtEl>
                                          <p:spTgt spid="541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8000"/>
                            </p:stCondLst>
                            <p:childTnLst>
                              <p:par>
                                <p:cTn id="1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1" dur="2000"/>
                                        <p:tgtEl>
                                          <p:spTgt spid="541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4" dur="2000"/>
                                        <p:tgtEl>
                                          <p:spTgt spid="541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8" dur="2000"/>
                                        <p:tgtEl>
                                          <p:spTgt spid="5417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1" dur="3000"/>
                                        <p:tgtEl>
                                          <p:spTgt spid="541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1711" grpId="0" animBg="1"/>
      <p:bldP spid="541711" grpId="1" animBg="1"/>
      <p:bldP spid="541712" grpId="0" animBg="1"/>
      <p:bldP spid="541712" grpId="1" animBg="1"/>
      <p:bldP spid="541713" grpId="0" animBg="1"/>
      <p:bldP spid="541713" grpId="1" animBg="1"/>
      <p:bldP spid="541714" grpId="0" animBg="1"/>
      <p:bldP spid="541714" grpId="1" animBg="1"/>
      <p:bldP spid="541715" grpId="0" build="allAtOnce"/>
      <p:bldP spid="541716" grpId="0" animBg="1"/>
      <p:bldP spid="541716" grpId="1" animBg="1"/>
      <p:bldP spid="541718" grpId="0" animBg="1"/>
      <p:bldP spid="541718" grpId="1" animBg="1"/>
      <p:bldP spid="541719" grpId="0" animBg="1"/>
      <p:bldP spid="541721" grpId="0" animBg="1"/>
      <p:bldP spid="541722" grpId="0" animBg="1"/>
      <p:bldP spid="541723" grpId="0" animBg="1"/>
      <p:bldP spid="541724" grpId="0" animBg="1"/>
      <p:bldP spid="541725" grpId="0" animBg="1"/>
      <p:bldP spid="541726" grpId="0" animBg="1"/>
      <p:bldP spid="541727" grpId="0"/>
      <p:bldP spid="541728" grpId="0" animBg="1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9890" name="Picture 2" descr="oko_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08263" y="376238"/>
            <a:ext cx="4537075" cy="3176587"/>
          </a:xfrm>
          <a:prstGeom prst="rect">
            <a:avLst/>
          </a:prstGeom>
          <a:noFill/>
        </p:spPr>
      </p:pic>
      <p:sp>
        <p:nvSpPr>
          <p:cNvPr id="549891" name="Text Box 3"/>
          <p:cNvSpPr txBox="1">
            <a:spLocks noChangeArrowheads="1"/>
          </p:cNvSpPr>
          <p:nvPr/>
        </p:nvSpPr>
        <p:spPr bwMode="auto">
          <a:xfrm>
            <a:off x="3222625" y="0"/>
            <a:ext cx="3019425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2800">
                <a:solidFill>
                  <a:schemeClr val="accent2"/>
                </a:solidFill>
              </a:rPr>
              <a:t>Dalekozraké oko</a:t>
            </a:r>
          </a:p>
        </p:txBody>
      </p:sp>
      <p:pic>
        <p:nvPicPr>
          <p:cNvPr id="549892" name="Picture 4" descr="oko_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08263" y="3636963"/>
            <a:ext cx="4538662" cy="3178175"/>
          </a:xfrm>
          <a:prstGeom prst="rect">
            <a:avLst/>
          </a:prstGeom>
          <a:noFill/>
        </p:spPr>
      </p:pic>
      <p:sp>
        <p:nvSpPr>
          <p:cNvPr id="549893" name="Line 5"/>
          <p:cNvSpPr>
            <a:spLocks noChangeShapeType="1"/>
          </p:cNvSpPr>
          <p:nvPr/>
        </p:nvSpPr>
        <p:spPr bwMode="auto">
          <a:xfrm>
            <a:off x="3657600" y="4992688"/>
            <a:ext cx="2189163" cy="249237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9894" name="Line 6"/>
          <p:cNvSpPr>
            <a:spLocks noChangeShapeType="1"/>
          </p:cNvSpPr>
          <p:nvPr/>
        </p:nvSpPr>
        <p:spPr bwMode="auto">
          <a:xfrm flipV="1">
            <a:off x="3695700" y="5249863"/>
            <a:ext cx="2138363" cy="280987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9895" name="Text Box 7"/>
          <p:cNvSpPr txBox="1">
            <a:spLocks noChangeArrowheads="1"/>
          </p:cNvSpPr>
          <p:nvPr/>
        </p:nvSpPr>
        <p:spPr bwMode="auto">
          <a:xfrm>
            <a:off x="5349875" y="4418013"/>
            <a:ext cx="973138" cy="5191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cs-CZ" sz="2800"/>
              <a:t>obraz</a:t>
            </a:r>
          </a:p>
        </p:txBody>
      </p:sp>
      <p:sp>
        <p:nvSpPr>
          <p:cNvPr id="549896" name="Line 8"/>
          <p:cNvSpPr>
            <a:spLocks noChangeShapeType="1"/>
          </p:cNvSpPr>
          <p:nvPr/>
        </p:nvSpPr>
        <p:spPr bwMode="auto">
          <a:xfrm>
            <a:off x="5842000" y="4867275"/>
            <a:ext cx="1588" cy="320675"/>
          </a:xfrm>
          <a:prstGeom prst="line">
            <a:avLst/>
          </a:prstGeom>
          <a:noFill/>
          <a:ln w="50800">
            <a:solidFill>
              <a:srgbClr val="000000"/>
            </a:solidFill>
            <a:round/>
            <a:headEnd type="none" w="sm" len="sm"/>
            <a:tailEnd type="triangl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9903" name="Text Box 15"/>
          <p:cNvSpPr txBox="1">
            <a:spLocks noChangeArrowheads="1"/>
          </p:cNvSpPr>
          <p:nvPr/>
        </p:nvSpPr>
        <p:spPr bwMode="auto">
          <a:xfrm>
            <a:off x="5757863" y="1054100"/>
            <a:ext cx="973137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accent2"/>
                </a:solidFill>
              </a:rPr>
              <a:t>obraz</a:t>
            </a:r>
          </a:p>
        </p:txBody>
      </p:sp>
      <p:sp>
        <p:nvSpPr>
          <p:cNvPr id="549904" name="Line 16"/>
          <p:cNvSpPr>
            <a:spLocks noChangeShapeType="1"/>
          </p:cNvSpPr>
          <p:nvPr/>
        </p:nvSpPr>
        <p:spPr bwMode="auto">
          <a:xfrm>
            <a:off x="6173788" y="1550988"/>
            <a:ext cx="1587" cy="320675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triangl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9905" name="Line 17"/>
          <p:cNvSpPr>
            <a:spLocks noChangeShapeType="1"/>
          </p:cNvSpPr>
          <p:nvPr/>
        </p:nvSpPr>
        <p:spPr bwMode="auto">
          <a:xfrm>
            <a:off x="3671888" y="1711325"/>
            <a:ext cx="2533650" cy="239713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9906" name="Line 18"/>
          <p:cNvSpPr>
            <a:spLocks noChangeShapeType="1"/>
          </p:cNvSpPr>
          <p:nvPr/>
        </p:nvSpPr>
        <p:spPr bwMode="auto">
          <a:xfrm flipV="1">
            <a:off x="3673475" y="1966913"/>
            <a:ext cx="2525713" cy="269875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9907" name="Line 19"/>
          <p:cNvSpPr>
            <a:spLocks noChangeShapeType="1"/>
          </p:cNvSpPr>
          <p:nvPr/>
        </p:nvSpPr>
        <p:spPr bwMode="auto">
          <a:xfrm flipV="1">
            <a:off x="1216025" y="1711325"/>
            <a:ext cx="2486025" cy="255588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9908" name="Line 20"/>
          <p:cNvSpPr>
            <a:spLocks noChangeShapeType="1"/>
          </p:cNvSpPr>
          <p:nvPr/>
        </p:nvSpPr>
        <p:spPr bwMode="auto">
          <a:xfrm>
            <a:off x="1212850" y="1981200"/>
            <a:ext cx="2482850" cy="258763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9909" name="Line 21"/>
          <p:cNvSpPr>
            <a:spLocks noChangeShapeType="1"/>
          </p:cNvSpPr>
          <p:nvPr/>
        </p:nvSpPr>
        <p:spPr bwMode="auto">
          <a:xfrm>
            <a:off x="1201738" y="1976438"/>
            <a:ext cx="4667250" cy="1587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9910" name="Text Box 22"/>
          <p:cNvSpPr txBox="1">
            <a:spLocks noChangeArrowheads="1"/>
          </p:cNvSpPr>
          <p:nvPr/>
        </p:nvSpPr>
        <p:spPr bwMode="auto">
          <a:xfrm>
            <a:off x="7165975" y="4257675"/>
            <a:ext cx="2090738" cy="138499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r>
              <a:rPr lang="cs-CZ" sz="2800" dirty="0"/>
              <a:t>po úpravě</a:t>
            </a:r>
          </a:p>
          <a:p>
            <a:r>
              <a:rPr lang="cs-CZ" sz="2800" dirty="0"/>
              <a:t>spojkou</a:t>
            </a:r>
          </a:p>
          <a:p>
            <a:endParaRPr lang="cs-CZ" sz="2800" dirty="0"/>
          </a:p>
        </p:txBody>
      </p:sp>
      <p:pic>
        <p:nvPicPr>
          <p:cNvPr id="549911" name="Picture 23" descr="Coc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6950" y="4467225"/>
            <a:ext cx="611188" cy="1604963"/>
          </a:xfrm>
          <a:prstGeom prst="rect">
            <a:avLst/>
          </a:prstGeom>
          <a:noFill/>
        </p:spPr>
      </p:pic>
      <p:sp>
        <p:nvSpPr>
          <p:cNvPr id="549898" name="Line 10"/>
          <p:cNvSpPr>
            <a:spLocks noChangeShapeType="1"/>
          </p:cNvSpPr>
          <p:nvPr/>
        </p:nvSpPr>
        <p:spPr bwMode="auto">
          <a:xfrm flipV="1">
            <a:off x="1025525" y="4924425"/>
            <a:ext cx="1525588" cy="320675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9899" name="Line 11"/>
          <p:cNvSpPr>
            <a:spLocks noChangeShapeType="1"/>
          </p:cNvSpPr>
          <p:nvPr/>
        </p:nvSpPr>
        <p:spPr bwMode="auto">
          <a:xfrm>
            <a:off x="1020763" y="5248275"/>
            <a:ext cx="1571625" cy="319088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9900" name="Line 12"/>
          <p:cNvSpPr>
            <a:spLocks noChangeShapeType="1"/>
          </p:cNvSpPr>
          <p:nvPr/>
        </p:nvSpPr>
        <p:spPr bwMode="auto">
          <a:xfrm>
            <a:off x="1033463" y="5248275"/>
            <a:ext cx="4833937" cy="158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9901" name="Line 13"/>
          <p:cNvSpPr>
            <a:spLocks noChangeShapeType="1"/>
          </p:cNvSpPr>
          <p:nvPr/>
        </p:nvSpPr>
        <p:spPr bwMode="auto">
          <a:xfrm>
            <a:off x="2513013" y="4926013"/>
            <a:ext cx="1152525" cy="68262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9902" name="Line 14"/>
          <p:cNvSpPr>
            <a:spLocks noChangeShapeType="1"/>
          </p:cNvSpPr>
          <p:nvPr/>
        </p:nvSpPr>
        <p:spPr bwMode="auto">
          <a:xfrm flipV="1">
            <a:off x="2565400" y="5529263"/>
            <a:ext cx="1146175" cy="36512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7380312" y="3169855"/>
            <a:ext cx="467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[8]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80312" y="6327404"/>
            <a:ext cx="467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[9]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49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549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5499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5499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5499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5499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5499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9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5499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3000"/>
                                        <p:tgtEl>
                                          <p:spTgt spid="5499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2000"/>
                                        <p:tgtEl>
                                          <p:spTgt spid="549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3000"/>
                                        <p:tgtEl>
                                          <p:spTgt spid="549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000"/>
                            </p:stCondLst>
                            <p:childTnLst>
                              <p:par>
                                <p:cTn id="4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2000"/>
                                        <p:tgtEl>
                                          <p:spTgt spid="5499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40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2000"/>
                                        <p:tgtEl>
                                          <p:spTgt spid="549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000"/>
                                        <p:tgtEl>
                                          <p:spTgt spid="549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65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2000"/>
                                        <p:tgtEl>
                                          <p:spTgt spid="549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2000"/>
                                        <p:tgtEl>
                                          <p:spTgt spid="5499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8500"/>
                            </p:stCondLst>
                            <p:childTnLst>
                              <p:par>
                                <p:cTn id="6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2000"/>
                                        <p:tgtEl>
                                          <p:spTgt spid="549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2000"/>
                                        <p:tgtEl>
                                          <p:spTgt spid="5498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500"/>
                            </p:stCondLst>
                            <p:childTnLst>
                              <p:par>
                                <p:cTn id="7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549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5" dur="3000"/>
                                        <p:tgtEl>
                                          <p:spTgt spid="549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3500"/>
                            </p:stCondLst>
                            <p:childTnLst>
                              <p:par>
                                <p:cTn id="77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9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2000"/>
                                        <p:tgtEl>
                                          <p:spTgt spid="5499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6500"/>
                            </p:stCondLst>
                            <p:childTnLst>
                              <p:par>
                                <p:cTn id="8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9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2000"/>
                                        <p:tgtEl>
                                          <p:spTgt spid="5499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9891" grpId="0"/>
      <p:bldP spid="549893" grpId="0" animBg="1"/>
      <p:bldP spid="549894" grpId="0" animBg="1"/>
      <p:bldP spid="549895" grpId="0"/>
      <p:bldP spid="549896" grpId="0" animBg="1"/>
      <p:bldP spid="549904" grpId="0" animBg="1"/>
      <p:bldP spid="549905" grpId="0" animBg="1"/>
      <p:bldP spid="549906" grpId="0" animBg="1"/>
      <p:bldP spid="549907" grpId="0" animBg="1"/>
      <p:bldP spid="549908" grpId="0" animBg="1"/>
      <p:bldP spid="549909" grpId="0" animBg="1"/>
      <p:bldP spid="549898" grpId="0" animBg="1"/>
      <p:bldP spid="549899" grpId="0" animBg="1"/>
      <p:bldP spid="549900" grpId="0" animBg="1"/>
      <p:bldP spid="549901" grpId="0" animBg="1"/>
      <p:bldP spid="549902" grpId="0" animBg="1"/>
      <p:bldP spid="2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4772" name="Text Box 4"/>
          <p:cNvSpPr txBox="1">
            <a:spLocks noChangeArrowheads="1"/>
          </p:cNvSpPr>
          <p:nvPr/>
        </p:nvSpPr>
        <p:spPr bwMode="auto">
          <a:xfrm>
            <a:off x="3946525" y="0"/>
            <a:ext cx="973138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r>
              <a:rPr lang="cs-CZ" sz="2800">
                <a:solidFill>
                  <a:schemeClr val="accent2"/>
                </a:solidFill>
              </a:rPr>
              <a:t>Brýle</a:t>
            </a:r>
          </a:p>
        </p:txBody>
      </p:sp>
      <p:pic>
        <p:nvPicPr>
          <p:cNvPr id="2050" name="Picture 2" descr="C:\Users\user\AppData\Local\Microsoft\Windows\Temporary Internet Files\Content.IE5\K0O7W0UI\MP9004265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64704"/>
            <a:ext cx="8805981" cy="5875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6015" y="6484144"/>
            <a:ext cx="6979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[10]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44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5796" name="Text Box 4"/>
          <p:cNvSpPr txBox="1">
            <a:spLocks noChangeArrowheads="1"/>
          </p:cNvSpPr>
          <p:nvPr/>
        </p:nvSpPr>
        <p:spPr bwMode="auto">
          <a:xfrm>
            <a:off x="384175" y="104775"/>
            <a:ext cx="8213725" cy="35083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marL="457200" indent="-457200"/>
            <a:r>
              <a:rPr lang="cs-CZ" sz="2800">
                <a:solidFill>
                  <a:schemeClr val="accent2"/>
                </a:solidFill>
              </a:rPr>
              <a:t>Zajímavost – další vady oka</a:t>
            </a:r>
          </a:p>
          <a:p>
            <a:pPr marL="457200" indent="-457200">
              <a:buFontTx/>
              <a:buAutoNum type="alphaLcParenR"/>
            </a:pPr>
            <a:r>
              <a:rPr lang="cs-CZ" sz="2800"/>
              <a:t>šedý zákal – snížená průhlednost čočky</a:t>
            </a:r>
          </a:p>
          <a:p>
            <a:pPr marL="457200" indent="-457200"/>
            <a:r>
              <a:rPr lang="cs-CZ" sz="2800"/>
              <a:t>b) zelený zákal – zvýšení tlaku tekutiny uvnitř oka</a:t>
            </a:r>
          </a:p>
          <a:p>
            <a:pPr marL="457200" indent="-457200"/>
            <a:r>
              <a:rPr lang="cs-CZ" sz="2800"/>
              <a:t>c) šilhavost – poškození očního nervového svalu</a:t>
            </a:r>
          </a:p>
          <a:p>
            <a:pPr marL="457200" indent="-457200"/>
            <a:r>
              <a:rPr lang="cs-CZ" sz="2800"/>
              <a:t>d) barvoslepost – neschopnost rozlišovat některé barvy </a:t>
            </a:r>
          </a:p>
          <a:p>
            <a:pPr marL="457200" indent="-457200"/>
            <a:r>
              <a:rPr lang="cs-CZ" sz="2800"/>
              <a:t>                            (obvykle jde o červenou a zelenou)</a:t>
            </a:r>
            <a:r>
              <a:rPr lang="cs-CZ"/>
              <a:t> </a:t>
            </a:r>
            <a:endParaRPr lang="cs-CZ" sz="2800"/>
          </a:p>
          <a:p>
            <a:pPr marL="457200" indent="-457200"/>
            <a:r>
              <a:rPr lang="cs-CZ" sz="2800"/>
              <a:t>e) slepota – pouze 5 % nevidomých je úplně slepých!</a:t>
            </a:r>
          </a:p>
          <a:p>
            <a:pPr marL="457200" indent="-457200"/>
            <a:endParaRPr lang="cs-CZ" sz="2800"/>
          </a:p>
        </p:txBody>
      </p:sp>
      <p:pic>
        <p:nvPicPr>
          <p:cNvPr id="545810" name="Picture 18" descr="MPj0401311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6863" y="3290888"/>
            <a:ext cx="4092575" cy="30575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45811" name="Text Box 19"/>
          <p:cNvSpPr txBox="1">
            <a:spLocks noChangeArrowheads="1"/>
          </p:cNvSpPr>
          <p:nvPr/>
        </p:nvSpPr>
        <p:spPr bwMode="auto">
          <a:xfrm>
            <a:off x="2441575" y="6243638"/>
            <a:ext cx="4021138" cy="5191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r>
              <a:rPr lang="cs-CZ" sz="2800" i="1"/>
              <a:t>Braillovo písmo pro slepce</a:t>
            </a:r>
          </a:p>
        </p:txBody>
      </p:sp>
      <p:pic>
        <p:nvPicPr>
          <p:cNvPr id="545812" name="Picture 20" descr="MPj04276680000[1]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29150" y="3289300"/>
            <a:ext cx="4221163" cy="30591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52558" y="6393418"/>
            <a:ext cx="59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[11]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43889" y="6393418"/>
            <a:ext cx="59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[12]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7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457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7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5457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7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5457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7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5457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7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5457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7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5457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7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5457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2000"/>
                                        <p:tgtEl>
                                          <p:spTgt spid="5458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7000"/>
                            </p:stCondLst>
                            <p:childTnLst>
                              <p:par>
                                <p:cTn id="37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2000"/>
                                        <p:tgtEl>
                                          <p:spTgt spid="545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9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545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5811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7842" name="Text Box 2"/>
          <p:cNvSpPr txBox="1">
            <a:spLocks noChangeArrowheads="1"/>
          </p:cNvSpPr>
          <p:nvPr/>
        </p:nvSpPr>
        <p:spPr bwMode="auto">
          <a:xfrm>
            <a:off x="231775" y="0"/>
            <a:ext cx="8912225" cy="69246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marL="457200" indent="-457200"/>
            <a:r>
              <a:rPr lang="cs-CZ" sz="2800" b="1">
                <a:solidFill>
                  <a:schemeClr val="accent2"/>
                </a:solidFill>
              </a:rPr>
              <a:t>Otázky</a:t>
            </a:r>
          </a:p>
          <a:p>
            <a:pPr marL="457200" indent="-457200">
              <a:buFontTx/>
              <a:buAutoNum type="arabicPeriod"/>
            </a:pPr>
            <a:r>
              <a:rPr lang="cs-CZ" sz="2800"/>
              <a:t>Jakou vadu má zrak člověka, který vidí dobře až na věžní</a:t>
            </a:r>
          </a:p>
          <a:p>
            <a:pPr marL="457200" indent="-457200"/>
            <a:r>
              <a:rPr lang="cs-CZ" sz="2800"/>
              <a:t>     hodiny, ale nepřečte písmena v novinách?</a:t>
            </a:r>
          </a:p>
          <a:p>
            <a:pPr marL="457200" indent="-457200"/>
            <a:endParaRPr lang="cs-CZ" sz="2800"/>
          </a:p>
          <a:p>
            <a:pPr marL="457200" indent="-457200"/>
            <a:r>
              <a:rPr lang="cs-CZ" sz="2800"/>
              <a:t>2.  Čím se může upravit taková vada. Vysvětli.</a:t>
            </a:r>
          </a:p>
          <a:p>
            <a:pPr marL="457200" indent="-457200"/>
            <a:endParaRPr lang="cs-CZ" sz="2800"/>
          </a:p>
          <a:p>
            <a:pPr marL="457200" indent="-457200"/>
            <a:r>
              <a:rPr lang="cs-CZ" sz="2800"/>
              <a:t>3.  Pavel musí mít brýle, když jde do kina, ale při čtení si je</a:t>
            </a:r>
          </a:p>
          <a:p>
            <a:pPr marL="457200" indent="-457200"/>
            <a:r>
              <a:rPr lang="cs-CZ" sz="2800"/>
              <a:t>     sundává. Jakou má oční vadu? Jaké čočky jsou v jeho</a:t>
            </a:r>
          </a:p>
          <a:p>
            <a:pPr marL="457200" indent="-457200"/>
            <a:r>
              <a:rPr lang="cs-CZ" sz="2800"/>
              <a:t>     brýlích?</a:t>
            </a:r>
          </a:p>
          <a:p>
            <a:pPr marL="457200" indent="-457200"/>
            <a:endParaRPr lang="cs-CZ" sz="2800"/>
          </a:p>
          <a:p>
            <a:pPr marL="457200" indent="-457200"/>
            <a:r>
              <a:rPr lang="cs-CZ" sz="2800"/>
              <a:t>4.  Jak poznáš, jsou-li brýle pro člověka krátkozrakého, nebo</a:t>
            </a:r>
          </a:p>
          <a:p>
            <a:pPr marL="457200" indent="-457200"/>
            <a:r>
              <a:rPr lang="cs-CZ" sz="2800"/>
              <a:t>     dalekozrakého?</a:t>
            </a:r>
          </a:p>
          <a:p>
            <a:pPr marL="457200" indent="-457200"/>
            <a:endParaRPr lang="cs-CZ" sz="2800"/>
          </a:p>
          <a:p>
            <a:pPr marL="457200" indent="-457200"/>
            <a:r>
              <a:rPr lang="cs-CZ" sz="2800"/>
              <a:t>5.  Které jsou důležité části oka pro zobrazení (3)?</a:t>
            </a:r>
          </a:p>
          <a:p>
            <a:pPr marL="457200" indent="-457200"/>
            <a:endParaRPr lang="cs-CZ" sz="2800"/>
          </a:p>
          <a:p>
            <a:pPr marL="457200" indent="-457200"/>
            <a:r>
              <a:rPr lang="cs-CZ" sz="2800"/>
              <a:t>6.  Jak se oko přizpůsobuje různé vzdálenosti předmětu?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47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547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547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8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5478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8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5478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8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5478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8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5478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8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5478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8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5478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84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54784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84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54784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Základní údaje o DUM</a:t>
            </a:r>
            <a:endParaRPr lang="cs-CZ" dirty="0"/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457200" y="1196752"/>
            <a:ext cx="8229600" cy="4810348"/>
          </a:xfrm>
          <a:prstGeom prst="rect">
            <a:avLst/>
          </a:prstGeom>
        </p:spPr>
        <p:txBody>
          <a:bodyPr/>
          <a:lstStyle/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/>
              <a:t>Autor DUM: Pavlína Čermáková, ZŠ Studentská 895, Mnichovo Hradiště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Období vytvoření DUM: 2. pololetí školního roku 2010/2011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Ročník: sedmý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Vzdělávací oblast: Člověk a příroda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Vzdělávací obor: Fyzika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Tematický okruh: Optika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Téma: Oko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>
                <a:cs typeface="Times New Roman" pitchFamily="18" charset="0"/>
              </a:rPr>
              <a:t>DUM byl vytvořen jako doprovodný materiál pro výklad v předmětu </a:t>
            </a:r>
            <a:r>
              <a:rPr lang="cs-CZ" sz="1600" dirty="0" smtClean="0">
                <a:cs typeface="Times New Roman" pitchFamily="18" charset="0"/>
              </a:rPr>
              <a:t>Fyzika v sedmém ročníku ZŠ. Je určen k prezentaci pomocí datového projektoru. 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Lze ho zaslat mailem žákům, kteří v době probírání nového</a:t>
            </a:r>
            <a:r>
              <a:rPr lang="cs-CZ" sz="2000" dirty="0" smtClean="0">
                <a:cs typeface="Times New Roman" pitchFamily="18" charset="0"/>
              </a:rPr>
              <a:t> </a:t>
            </a:r>
            <a:r>
              <a:rPr lang="cs-CZ" sz="1600" dirty="0" smtClean="0">
                <a:cs typeface="Times New Roman" pitchFamily="18" charset="0"/>
              </a:rPr>
              <a:t>učiva chyběli.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tabLst/>
              <a:defRPr/>
            </a:pP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775474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Zdroje:</a:t>
            </a:r>
          </a:p>
          <a:p>
            <a:r>
              <a:rPr lang="cs-CZ" sz="1400" dirty="0" smtClean="0"/>
              <a:t>[3], [10], [11], </a:t>
            </a:r>
            <a:r>
              <a:rPr lang="cs-CZ" sz="1400" dirty="0"/>
              <a:t>[</a:t>
            </a:r>
            <a:r>
              <a:rPr lang="cs-CZ" sz="1400" dirty="0" smtClean="0"/>
              <a:t>12]</a:t>
            </a:r>
          </a:p>
          <a:p>
            <a:r>
              <a:rPr lang="cs-CZ" sz="1400" dirty="0"/>
              <a:t>Kliparty z www.office.microsoft.cz</a:t>
            </a:r>
          </a:p>
          <a:p>
            <a:r>
              <a:rPr lang="cs-CZ" sz="1400" dirty="0" smtClean="0"/>
              <a:t>[1], [2], [</a:t>
            </a:r>
            <a:r>
              <a:rPr lang="cs-CZ" sz="1400" dirty="0"/>
              <a:t>4</a:t>
            </a:r>
            <a:r>
              <a:rPr lang="cs-CZ" sz="1400" dirty="0" smtClean="0"/>
              <a:t>], [</a:t>
            </a:r>
            <a:r>
              <a:rPr lang="cs-CZ" sz="1400" dirty="0"/>
              <a:t>5</a:t>
            </a:r>
            <a:r>
              <a:rPr lang="cs-CZ" sz="1400" dirty="0" smtClean="0"/>
              <a:t>], [6], [7], [8], [9]</a:t>
            </a:r>
            <a:endParaRPr lang="cs-CZ" sz="1400" dirty="0"/>
          </a:p>
          <a:p>
            <a:r>
              <a:rPr lang="cs-CZ" sz="1400" dirty="0"/>
              <a:t>Použity </a:t>
            </a:r>
            <a:r>
              <a:rPr lang="cs-CZ" sz="1400" dirty="0" smtClean="0"/>
              <a:t>obrázky z </a:t>
            </a:r>
            <a:r>
              <a:rPr lang="cs-CZ" sz="1400" dirty="0"/>
              <a:t>prezentace vystavené na Metodickém portálu www.rvp.cz, Marek </a:t>
            </a:r>
            <a:r>
              <a:rPr lang="cs-CZ" sz="1400" dirty="0" err="1"/>
              <a:t>Killar</a:t>
            </a:r>
            <a:r>
              <a:rPr lang="cs-CZ" sz="1400" dirty="0"/>
              <a:t>, Optické vlastnosti oka</a:t>
            </a:r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567</Words>
  <Application>Microsoft Office PowerPoint</Application>
  <PresentationFormat>Předvádění na obrazovce (4:3)</PresentationFormat>
  <Paragraphs>112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23</cp:revision>
  <dcterms:modified xsi:type="dcterms:W3CDTF">2012-05-27T18:34:57Z</dcterms:modified>
</cp:coreProperties>
</file>