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Optické klamy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843808" y="4293096"/>
            <a:ext cx="3519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VY_32_INOVACE_57_Optické klamy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 všechno, co vidíme, odpovídá skutečnosti.</a:t>
            </a:r>
          </a:p>
          <a:p>
            <a:endParaRPr lang="cs-CZ" sz="3600" dirty="0" smtClean="0"/>
          </a:p>
          <a:p>
            <a:r>
              <a:rPr lang="cs-CZ" sz="3600" dirty="0" smtClean="0"/>
              <a:t>Důvodem může být buď zvláštní šíření světla </a:t>
            </a:r>
            <a:r>
              <a:rPr lang="cs-CZ" sz="3600" dirty="0" smtClean="0"/>
              <a:t>                  v </a:t>
            </a:r>
            <a:r>
              <a:rPr lang="cs-CZ" sz="3600" dirty="0" smtClean="0"/>
              <a:t>atmosféře či v </a:t>
            </a:r>
            <a:r>
              <a:rPr lang="cs-CZ" sz="3600" dirty="0" smtClean="0"/>
              <a:t>kapalině </a:t>
            </a:r>
            <a:r>
              <a:rPr lang="cs-CZ" sz="3600" dirty="0" smtClean="0"/>
              <a:t>nebo chybné vyhodnocení pozorované skutečnosti mozkem.</a:t>
            </a:r>
          </a:p>
          <a:p>
            <a:endParaRPr lang="cs-CZ" sz="3600" dirty="0" smtClean="0"/>
          </a:p>
          <a:p>
            <a:r>
              <a:rPr lang="cs-CZ" sz="3600" dirty="0" smtClean="0"/>
              <a:t>Takové případy se nazývají </a:t>
            </a:r>
            <a:r>
              <a:rPr lang="cs-CZ" sz="3600" b="1" dirty="0" smtClean="0">
                <a:solidFill>
                  <a:srgbClr val="FF0000"/>
                </a:solidFill>
              </a:rPr>
              <a:t>optické klamy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Mnoho optických klamů vzniká díky úplnému odrazu světla </a:t>
            </a:r>
            <a:r>
              <a:rPr lang="cs-CZ" sz="2800" dirty="0" smtClean="0"/>
              <a:t>               v </a:t>
            </a:r>
            <a:r>
              <a:rPr lang="cs-CZ" sz="2800" dirty="0" smtClean="0"/>
              <a:t>atmosféře (tzv. zrcadlení).</a:t>
            </a:r>
            <a:endParaRPr lang="cs-CZ" sz="2800" dirty="0"/>
          </a:p>
        </p:txBody>
      </p:sp>
      <p:sp>
        <p:nvSpPr>
          <p:cNvPr id="3" name="Šipka doprava 2"/>
          <p:cNvSpPr/>
          <p:nvPr/>
        </p:nvSpPr>
        <p:spPr>
          <a:xfrm>
            <a:off x="251520" y="1556792"/>
            <a:ext cx="576064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268760"/>
            <a:ext cx="8244408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 němu dochází v důsledku „přehuštění“ vyšší vrstvy atmosféry.</a:t>
            </a:r>
            <a:endParaRPr lang="cs-CZ" sz="2800" dirty="0"/>
          </a:p>
        </p:txBody>
      </p:sp>
      <p:sp>
        <p:nvSpPr>
          <p:cNvPr id="5" name="Šipka doprava 4"/>
          <p:cNvSpPr/>
          <p:nvPr/>
        </p:nvSpPr>
        <p:spPr>
          <a:xfrm>
            <a:off x="251520" y="3356992"/>
            <a:ext cx="576064" cy="216024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780928"/>
            <a:ext cx="8244408" cy="224676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Například nad rozžhaveným pískem či silnicí je horký i vzduch. Nad horkou řidší vrstvou je chladnější hustší vrstva, od které se paprsky odražené od vzdáleného předmětu opět odráží.</a:t>
            </a:r>
          </a:p>
          <a:p>
            <a:r>
              <a:rPr lang="cs-CZ" sz="2800" dirty="0" smtClean="0"/>
              <a:t>Tak vzniká tzv. zrcadlení (fata morgána).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beeindruckendes.de/Beeindruckendes/images/FataMorgana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9127924" cy="4703203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8551860" y="5660371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63878" y="64259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pic>
        <p:nvPicPr>
          <p:cNvPr id="2050" name="Picture 2" descr="http://upload.wikimedia.org/wikipedia/commons/b/b6/Desert_mirage_629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23" y="188640"/>
            <a:ext cx="8966337" cy="597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9/90/Road_to_nowher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00" y="260648"/>
            <a:ext cx="8884288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63878" y="64259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1. Spodní zrcadlení</a:t>
            </a:r>
            <a:endParaRPr lang="cs-CZ" sz="2800" b="1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764704"/>
            <a:ext cx="5281786" cy="4091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980728"/>
            <a:ext cx="3491880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Paprsky odrážející se </a:t>
            </a:r>
            <a:r>
              <a:rPr lang="cs-CZ" sz="2400" dirty="0" smtClean="0"/>
              <a:t>                   od </a:t>
            </a:r>
            <a:r>
              <a:rPr lang="cs-CZ" sz="2400" dirty="0" smtClean="0"/>
              <a:t>vzdáleného objektu dopadají pod velkým </a:t>
            </a:r>
            <a:r>
              <a:rPr lang="cs-CZ" sz="2400" dirty="0" smtClean="0"/>
              <a:t>                    na </a:t>
            </a:r>
            <a:r>
              <a:rPr lang="cs-CZ" sz="2400" dirty="0" smtClean="0"/>
              <a:t>rozhraní mezi horkým </a:t>
            </a:r>
            <a:r>
              <a:rPr lang="cs-CZ" sz="2400" dirty="0" smtClean="0"/>
              <a:t>       a </a:t>
            </a:r>
            <a:r>
              <a:rPr lang="cs-CZ" sz="2400" dirty="0" smtClean="0"/>
              <a:t>chladnějším vzduchem.</a:t>
            </a:r>
          </a:p>
          <a:p>
            <a:r>
              <a:rPr lang="cs-CZ" sz="2400" dirty="0" smtClean="0"/>
              <a:t>Dochází k úplnému odrazu paprsku. Pozorovatel pak vidí předmět ve směru paprsku, který dopadá </a:t>
            </a:r>
            <a:r>
              <a:rPr lang="cs-CZ" sz="2400" dirty="0" smtClean="0"/>
              <a:t>                    do </a:t>
            </a:r>
            <a:r>
              <a:rPr lang="cs-CZ" sz="2400" dirty="0" smtClean="0"/>
              <a:t>jeho oka.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229200"/>
            <a:ext cx="9144000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Tím dochází k zrcadlení předmětu, který může být vzdálen i několik </a:t>
            </a:r>
            <a:r>
              <a:rPr lang="cs-CZ" sz="2400" dirty="0" smtClean="0"/>
              <a:t>kilometrů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67936" y="48598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2. Svrchní zrcadlení</a:t>
            </a:r>
            <a:endParaRPr lang="cs-CZ" sz="2800" b="1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980728"/>
            <a:ext cx="5568619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692696"/>
            <a:ext cx="3131840" cy="526297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 tímto zrcadlením se setkáme například </a:t>
            </a:r>
            <a:r>
              <a:rPr lang="cs-CZ" sz="2400" dirty="0" smtClean="0"/>
              <a:t>                    v </a:t>
            </a:r>
            <a:r>
              <a:rPr lang="cs-CZ" sz="2400" dirty="0" smtClean="0"/>
              <a:t>polárních krajinách, kde je přízemní vrstva silně ochlazena ledovými krami.</a:t>
            </a:r>
          </a:p>
          <a:p>
            <a:r>
              <a:rPr lang="cs-CZ" sz="2400" dirty="0" smtClean="0"/>
              <a:t>Nad touto přízemní vrstvou se však mohou vytvořit další, </a:t>
            </a:r>
            <a:r>
              <a:rPr lang="cs-CZ" sz="2400" dirty="0" smtClean="0"/>
              <a:t>                               ve </a:t>
            </a:r>
            <a:r>
              <a:rPr lang="cs-CZ" sz="2400" dirty="0" smtClean="0"/>
              <a:t>kterých hustota vzduchu klesá s výškou obzvlášť rychle.</a:t>
            </a:r>
          </a:p>
          <a:p>
            <a:r>
              <a:rPr lang="cs-CZ" sz="2400" dirty="0" smtClean="0"/>
              <a:t>Na nich pak dochází </a:t>
            </a:r>
            <a:r>
              <a:rPr lang="cs-CZ" sz="2400" dirty="0" smtClean="0"/>
              <a:t>                  ke </a:t>
            </a:r>
            <a:r>
              <a:rPr lang="cs-CZ" sz="2400" dirty="0" smtClean="0"/>
              <a:t>svrchnímu zrcadlení.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67936" y="51571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Přezáření oka</a:t>
            </a:r>
            <a:endParaRPr lang="cs-CZ" sz="2800" b="1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836712"/>
            <a:ext cx="56007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-10050" y="840726"/>
            <a:ext cx="30598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Pozorně si prohlédněte oba vnitřní čtverečky.</a:t>
            </a:r>
          </a:p>
          <a:p>
            <a:endParaRPr lang="cs-CZ" sz="2800" dirty="0" smtClean="0"/>
          </a:p>
          <a:p>
            <a:r>
              <a:rPr lang="cs-CZ" sz="2800" dirty="0" smtClean="0"/>
              <a:t>Jsou oba stejně velké?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71703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Jsou stejné!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365104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Vysvětlení:</a:t>
            </a:r>
          </a:p>
          <a:p>
            <a:r>
              <a:rPr lang="cs-CZ" sz="2400" dirty="0" smtClean="0"/>
              <a:t>Každý světlý bod čtvercové plochy vlevo totiž nepodráždí na sítnici jen jediné místo, ale i přilehlou oblast.</a:t>
            </a:r>
          </a:p>
          <a:p>
            <a:r>
              <a:rPr lang="cs-CZ" sz="2400" dirty="0" smtClean="0"/>
              <a:t>Díky tomu se nám jeví jako větší bílá plocha než stejně velká tmavé plocha.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95736" y="6237312"/>
            <a:ext cx="49685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Proto černé oblečení zeštíhluje!</a:t>
            </a:r>
            <a:endParaRPr lang="cs-CZ" sz="2800" b="1" dirty="0"/>
          </a:p>
        </p:txBody>
      </p:sp>
      <p:sp>
        <p:nvSpPr>
          <p:cNvPr id="8" name="Šipka doprava 7"/>
          <p:cNvSpPr/>
          <p:nvPr/>
        </p:nvSpPr>
        <p:spPr>
          <a:xfrm>
            <a:off x="1205817" y="6356459"/>
            <a:ext cx="864096" cy="332656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563878" y="37170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88640"/>
            <a:ext cx="5977880" cy="5847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0" y="1124744"/>
            <a:ext cx="2699792" cy="403187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Soustřeď se na světlý bod uprostřed.</a:t>
            </a:r>
          </a:p>
          <a:p>
            <a:r>
              <a:rPr lang="cs-CZ" sz="3200" dirty="0" smtClean="0"/>
              <a:t>Hlavu nejprve trochu oddaluj a potom přibližuj.</a:t>
            </a:r>
          </a:p>
          <a:p>
            <a:r>
              <a:rPr lang="cs-CZ" sz="3200" dirty="0" smtClean="0"/>
              <a:t>Co pozoruješ?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67936" y="60566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Setrvačnost oka</a:t>
            </a:r>
            <a:endParaRPr lang="cs-CZ" sz="2800" b="1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101868"/>
            <a:ext cx="9144000" cy="1756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-4058" y="764704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Jev je způsoben tím, že zrakový vjem nevzniká při podráždění sítnice okamžitě a také okamžitě s vnějším podnětem nezaniká.</a:t>
            </a:r>
          </a:p>
          <a:p>
            <a:r>
              <a:rPr lang="cs-CZ" sz="2800" dirty="0" smtClean="0"/>
              <a:t>Oko a mozek totiž nerozliší dva obrazy, pokud mezi nimi neproběhne doba delší než 0,1 s.</a:t>
            </a:r>
          </a:p>
          <a:p>
            <a:r>
              <a:rPr lang="cs-CZ" sz="2800" dirty="0" smtClean="0"/>
              <a:t>Obecně platí, že čím je vjem silnější, tím déle doznívá.</a:t>
            </a:r>
          </a:p>
          <a:p>
            <a:r>
              <a:rPr lang="cs-CZ" sz="2800" dirty="0" smtClean="0"/>
              <a:t>Toho se využívá při sledování filmů a televize</a:t>
            </a:r>
            <a:r>
              <a:rPr lang="cs-CZ" sz="2800" dirty="0" smtClean="0"/>
              <a:t>. Nehybné </a:t>
            </a:r>
            <a:r>
              <a:rPr lang="cs-CZ" sz="2800" dirty="0" smtClean="0"/>
              <a:t>obrázky promítané prostřednictvím filmu se mění </a:t>
            </a:r>
            <a:r>
              <a:rPr lang="cs-CZ" sz="2800" dirty="0" smtClean="0"/>
              <a:t>                              na </a:t>
            </a:r>
            <a:r>
              <a:rPr lang="cs-CZ" sz="2800" dirty="0" smtClean="0"/>
              <a:t>pohyblivé až v našem mozku.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63878" y="47325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Jak dokáže psychika ovlivnit trojrozměrné vidění?</a:t>
            </a:r>
            <a:endParaRPr lang="cs-CZ" sz="2800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90277" y="1094865"/>
            <a:ext cx="5053723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1115700"/>
            <a:ext cx="3939805" cy="45243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Pozorujeme-li každý vrchol trojúhelníku zvlášť, nevidíme nic nápadného.</a:t>
            </a:r>
          </a:p>
          <a:p>
            <a:r>
              <a:rPr lang="cs-CZ" sz="3200" dirty="0" smtClean="0"/>
              <a:t>Díváme-li se </a:t>
            </a:r>
            <a:r>
              <a:rPr lang="cs-CZ" sz="3200" dirty="0" smtClean="0"/>
              <a:t>                            na </a:t>
            </a:r>
            <a:r>
              <a:rPr lang="cs-CZ" sz="3200" dirty="0" smtClean="0"/>
              <a:t>trojúhelník jako </a:t>
            </a:r>
            <a:r>
              <a:rPr lang="cs-CZ" sz="3200" dirty="0" smtClean="0"/>
              <a:t>                 na </a:t>
            </a:r>
            <a:r>
              <a:rPr lang="cs-CZ" sz="3200" dirty="0" smtClean="0"/>
              <a:t>celek, naše prostorové vnímání nás klame.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63878" y="55172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1. pololetí školního roku 2011/2012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osmý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Optické klamy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</a:t>
            </a:r>
            <a:r>
              <a:rPr lang="cs-CZ" sz="1600" smtClean="0">
                <a:cs typeface="Times New Roman" pitchFamily="18" charset="0"/>
              </a:rPr>
              <a:t>v osmém ročníku </a:t>
            </a:r>
            <a:r>
              <a:rPr lang="cs-CZ" sz="1600" dirty="0" smtClean="0">
                <a:cs typeface="Times New Roman" pitchFamily="18" charset="0"/>
              </a:rPr>
              <a:t>ZŠ. Je určen k prezentaci pomocí datového projektoru. 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</a:t>
            </a:r>
            <a:r>
              <a:rPr lang="cs-CZ" sz="1400" dirty="0" smtClean="0"/>
              <a:t>:</a:t>
            </a:r>
          </a:p>
          <a:p>
            <a:r>
              <a:rPr lang="cs-CZ" sz="1400" dirty="0" smtClean="0"/>
              <a:t>[1]</a:t>
            </a:r>
          </a:p>
          <a:p>
            <a:r>
              <a:rPr lang="cs-CZ" sz="1400" dirty="0" smtClean="0"/>
              <a:t>http</a:t>
            </a:r>
            <a:r>
              <a:rPr lang="cs-CZ" sz="1400" dirty="0"/>
              <a:t>://www.google.cz/imgres?q=fata+morgana&amp;hl=cs&amp;gbv=2&amp;biw=1366&amp;bih=543&amp;tbm=isch&amp;tbnid=jOI1SR1T2aF8WM:&amp;imgrefurl=http://janiye.wordpress.com/2009/11/08/dont-let-fata-morgana-fool-you/&amp;docid=kzNcWk2lccjyBM&amp;imgurl=http://</a:t>
            </a:r>
            <a:r>
              <a:rPr lang="cs-CZ" sz="1400" dirty="0" smtClean="0"/>
              <a:t>www.beeindruckendes.de/Beeindruckendes/images/FataMorgana2.jpg&amp;w=590&amp;h=304&amp;ei=lnXCT9PVBILZtAbv0pCLCg&amp;zoom=1&amp;iact=hc&amp;vpx=730&amp;vpy=268&amp;dur=133&amp;hovh=161&amp;hovw=313&amp;tx=128&amp;ty=113&amp;sig=101810909943249336466&amp;page=4&amp;tbnh=109&amp;tbnw=212&amp;start=40&amp;ndsp=15&amp;ved=1t:429,r:3,s:40,i:180</a:t>
            </a:r>
          </a:p>
          <a:p>
            <a:r>
              <a:rPr lang="cs-CZ" sz="1400" dirty="0" smtClean="0"/>
              <a:t>[2], [3]</a:t>
            </a:r>
            <a:endParaRPr lang="cs-CZ" sz="1400" dirty="0"/>
          </a:p>
          <a:p>
            <a:r>
              <a:rPr lang="cs-CZ" sz="1400" dirty="0"/>
              <a:t>Kliparty z </a:t>
            </a:r>
            <a:r>
              <a:rPr lang="cs-CZ" sz="1400" dirty="0" smtClean="0"/>
              <a:t>www.office.microsoft.cz</a:t>
            </a:r>
          </a:p>
          <a:p>
            <a:r>
              <a:rPr lang="cs-CZ" sz="1400" dirty="0" smtClean="0"/>
              <a:t>[4], [5], [6], [7], [8], [9]</a:t>
            </a:r>
          </a:p>
          <a:p>
            <a:r>
              <a:rPr lang="cs-CZ" sz="1400" dirty="0" err="1" smtClean="0"/>
              <a:t>Skeny</a:t>
            </a:r>
            <a:r>
              <a:rPr lang="cs-CZ" sz="1400" dirty="0" smtClean="0"/>
              <a:t> z učebnice </a:t>
            </a:r>
            <a:r>
              <a:rPr lang="cs-CZ" sz="1400" dirty="0" err="1" smtClean="0"/>
              <a:t>Mgr.RAUNER</a:t>
            </a:r>
            <a:r>
              <a:rPr lang="cs-CZ" sz="1400" dirty="0"/>
              <a:t>, Karel , et al. Fyzika 7 učebnice pro základní školy a víceletá gymnázia. Plzeň : Fraus, 2005. 136 s. ISBN 80-7238-431-7.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588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Základní údaje o DUM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49</cp:revision>
  <dcterms:modified xsi:type="dcterms:W3CDTF">2012-05-27T19:31:11Z</dcterms:modified>
</cp:coreProperties>
</file>