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4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51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image" Target="../media/image5.wmf"/><Relationship Id="rId4" Type="http://schemas.openxmlformats.org/officeDocument/2006/relationships/image" Target="../media/image8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image" Target="../media/image9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w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image" Target="../media/image14.wmf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9AA52E1D-F800-465D-9832-625F0FBE8739}" type="datetimeFigureOut">
              <a:rPr lang="cs-CZ" smtClean="0"/>
              <a:t>20.1.2012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A8F1CAB-B4BC-4E9C-99C2-B5396EFE9FB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52E1D-F800-465D-9832-625F0FBE8739}" type="datetimeFigureOut">
              <a:rPr lang="cs-CZ" smtClean="0"/>
              <a:t>20.1.2012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A8F1CAB-B4BC-4E9C-99C2-B5396EFE9FB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52E1D-F800-465D-9832-625F0FBE8739}" type="datetimeFigureOut">
              <a:rPr lang="cs-CZ" smtClean="0"/>
              <a:t>20.1.2012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5A8F1CAB-B4BC-4E9C-99C2-B5396EFE9FB1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9AA52E1D-F800-465D-9832-625F0FBE8739}" type="datetimeFigureOut">
              <a:rPr lang="cs-CZ" smtClean="0"/>
              <a:t>20.1.2012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5A8F1CAB-B4BC-4E9C-99C2-B5396EFE9FB1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9AA52E1D-F800-465D-9832-625F0FBE8739}" type="datetimeFigureOut">
              <a:rPr lang="cs-CZ" smtClean="0"/>
              <a:t>20.1.2012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5A8F1CAB-B4BC-4E9C-99C2-B5396EFE9FB1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52E1D-F800-465D-9832-625F0FBE8739}" type="datetimeFigureOut">
              <a:rPr lang="cs-CZ" smtClean="0"/>
              <a:t>20.1.2012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A8F1CAB-B4BC-4E9C-99C2-B5396EFE9FB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52E1D-F800-465D-9832-625F0FBE8739}" type="datetimeFigureOut">
              <a:rPr lang="cs-CZ" smtClean="0"/>
              <a:t>20.1.2012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A8F1CAB-B4BC-4E9C-99C2-B5396EFE9FB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52E1D-F800-465D-9832-625F0FBE8739}" type="datetimeFigureOut">
              <a:rPr lang="cs-CZ" smtClean="0"/>
              <a:t>20.1.2012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A8F1CAB-B4BC-4E9C-99C2-B5396EFE9FB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9AA52E1D-F800-465D-9832-625F0FBE8739}" type="datetimeFigureOut">
              <a:rPr lang="cs-CZ" smtClean="0"/>
              <a:t>20.1.2012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5A8F1CAB-B4BC-4E9C-99C2-B5396EFE9FB1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52E1D-F800-465D-9832-625F0FBE8739}" type="datetimeFigureOut">
              <a:rPr lang="cs-CZ" smtClean="0"/>
              <a:t>20.1.2012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F1CAB-B4BC-4E9C-99C2-B5396EFE9FB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9AA52E1D-F800-465D-9832-625F0FBE8739}" type="datetimeFigureOut">
              <a:rPr lang="cs-CZ" smtClean="0"/>
              <a:t>20.1.2012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5A8F1CAB-B4BC-4E9C-99C2-B5396EFE9FB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AA52E1D-F800-465D-9832-625F0FBE8739}" type="datetimeFigureOut">
              <a:rPr lang="cs-CZ" smtClean="0"/>
              <a:t>20.1.2012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5A8F1CAB-B4BC-4E9C-99C2-B5396EFE9FB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5" r:id="rId1"/>
    <p:sldLayoutId id="2147483926" r:id="rId2"/>
    <p:sldLayoutId id="2147483927" r:id="rId3"/>
    <p:sldLayoutId id="2147483928" r:id="rId4"/>
    <p:sldLayoutId id="2147483929" r:id="rId5"/>
    <p:sldLayoutId id="2147483930" r:id="rId6"/>
    <p:sldLayoutId id="2147483931" r:id="rId7"/>
    <p:sldLayoutId id="2147483932" r:id="rId8"/>
    <p:sldLayoutId id="2147483933" r:id="rId9"/>
    <p:sldLayoutId id="2147483934" r:id="rId10"/>
    <p:sldLayoutId id="2147483935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oleObject" Target="../embeddings/oleObject2.bin"/><Relationship Id="rId7" Type="http://schemas.openxmlformats.org/officeDocument/2006/relationships/oleObject" Target="../embeddings/oleObject4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6.wmf"/><Relationship Id="rId5" Type="http://schemas.openxmlformats.org/officeDocument/2006/relationships/oleObject" Target="../embeddings/oleObject3.bin"/><Relationship Id="rId10" Type="http://schemas.openxmlformats.org/officeDocument/2006/relationships/image" Target="../media/image8.wmf"/><Relationship Id="rId4" Type="http://schemas.openxmlformats.org/officeDocument/2006/relationships/image" Target="../media/image5.wmf"/><Relationship Id="rId9" Type="http://schemas.openxmlformats.org/officeDocument/2006/relationships/oleObject" Target="../embeddings/oleObject5.bin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oleObject" Target="../embeddings/oleObject6.bin"/><Relationship Id="rId7" Type="http://schemas.openxmlformats.org/officeDocument/2006/relationships/oleObject" Target="../embeddings/oleObject8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10.wmf"/><Relationship Id="rId5" Type="http://schemas.openxmlformats.org/officeDocument/2006/relationships/oleObject" Target="../embeddings/oleObject7.bin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12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13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13" Type="http://schemas.openxmlformats.org/officeDocument/2006/relationships/oleObject" Target="../embeddings/oleObject16.bin"/><Relationship Id="rId3" Type="http://schemas.openxmlformats.org/officeDocument/2006/relationships/oleObject" Target="../embeddings/oleObject11.bin"/><Relationship Id="rId7" Type="http://schemas.openxmlformats.org/officeDocument/2006/relationships/oleObject" Target="../embeddings/oleObject13.bin"/><Relationship Id="rId12" Type="http://schemas.openxmlformats.org/officeDocument/2006/relationships/image" Target="../media/image18.w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6.vml"/><Relationship Id="rId6" Type="http://schemas.openxmlformats.org/officeDocument/2006/relationships/image" Target="../media/image15.wmf"/><Relationship Id="rId11" Type="http://schemas.openxmlformats.org/officeDocument/2006/relationships/oleObject" Target="../embeddings/oleObject15.bin"/><Relationship Id="rId5" Type="http://schemas.openxmlformats.org/officeDocument/2006/relationships/oleObject" Target="../embeddings/oleObject12.bin"/><Relationship Id="rId10" Type="http://schemas.openxmlformats.org/officeDocument/2006/relationships/image" Target="../media/image17.wmf"/><Relationship Id="rId4" Type="http://schemas.openxmlformats.org/officeDocument/2006/relationships/image" Target="../media/image14.wmf"/><Relationship Id="rId9" Type="http://schemas.openxmlformats.org/officeDocument/2006/relationships/oleObject" Target="../embeddings/oleObject14.bin"/><Relationship Id="rId14" Type="http://schemas.openxmlformats.org/officeDocument/2006/relationships/image" Target="../media/image19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4292600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755650" y="404530"/>
            <a:ext cx="6970819" cy="3801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NÁZEV ŠKOLY: 2. ZÁKLADNÍ ŠKOLA, RAKOVNÍK, HUSOVO NÁM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Ě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STÍ 3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AUTOR: MGR. TOMÁŠ ERICH LÜFTNER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DATUM VYTVO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Ř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ENÍ: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ÚNOR 2012   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NÁZEV: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VY_32_INOVACE_19_8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._ROČNÍK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VZD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Ě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LÁVACÍ OBLAST: ČLOVĚK A PŘÍRODA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TÉMA: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PARALELNÍ_ZAPOJENÍ_REZISTORŮ 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Č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ÍSLO PROJEKTU: CZ.1.07/1.4.00/21.1427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442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7686" y="1196752"/>
            <a:ext cx="871296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Výukový materiál slouží k vyložení látky – </a:t>
            </a:r>
            <a:r>
              <a:rPr lang="cs-CZ" dirty="0" smtClean="0"/>
              <a:t>Paralelní zapojení rezistorů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snímek 4 – </a:t>
            </a:r>
            <a:r>
              <a:rPr lang="cs-CZ" dirty="0" smtClean="0"/>
              <a:t>určení výsledného odporu a dílčích napětí</a:t>
            </a:r>
            <a:r>
              <a:rPr lang="cs-CZ" dirty="0" smtClean="0"/>
              <a:t>.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snímek 5 – </a:t>
            </a:r>
            <a:r>
              <a:rPr lang="cs-CZ" dirty="0" smtClean="0"/>
              <a:t>odvození vzorce pro výpočet výsledného odporu.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snímek 6 – </a:t>
            </a:r>
            <a:r>
              <a:rPr lang="cs-CZ" dirty="0" smtClean="0"/>
              <a:t>úprava vzorce pro výpočet výsledného odporu</a:t>
            </a:r>
            <a:r>
              <a:rPr lang="cs-CZ" dirty="0" smtClean="0"/>
              <a:t>.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snímek </a:t>
            </a:r>
            <a:r>
              <a:rPr lang="cs-CZ" dirty="0"/>
              <a:t>7</a:t>
            </a:r>
            <a:r>
              <a:rPr lang="cs-CZ" dirty="0" smtClean="0"/>
              <a:t> – </a:t>
            </a:r>
            <a:r>
              <a:rPr lang="cs-CZ" dirty="0" smtClean="0"/>
              <a:t>poměr mezi proudy a odpory.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/>
              <a:t>snímek </a:t>
            </a:r>
            <a:r>
              <a:rPr lang="cs-CZ" dirty="0" smtClean="0"/>
              <a:t>8 </a:t>
            </a:r>
            <a:r>
              <a:rPr lang="cs-CZ" dirty="0" smtClean="0"/>
              <a:t>– vzorový příklad.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Snímek 9 – řešení.</a:t>
            </a:r>
            <a:endParaRPr lang="cs-CZ" dirty="0" smtClean="0"/>
          </a:p>
          <a:p>
            <a:endParaRPr lang="cs-CZ" dirty="0" smtClean="0"/>
          </a:p>
          <a:p>
            <a:pPr marL="285750" indent="-285750"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9209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Paralelní zapojení rezistorů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6638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28" y="11663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Výsledný odpor rezistorů řazených vedle sebe (paralelně)</a:t>
            </a:r>
            <a:endParaRPr lang="cs-CZ" dirty="0"/>
          </a:p>
        </p:txBody>
      </p:sp>
      <p:cxnSp>
        <p:nvCxnSpPr>
          <p:cNvPr id="3" name="Přímá spojovací čára 2"/>
          <p:cNvCxnSpPr>
            <a:stCxn id="14" idx="2"/>
          </p:cNvCxnSpPr>
          <p:nvPr/>
        </p:nvCxnSpPr>
        <p:spPr>
          <a:xfrm rot="10800000" flipH="1" flipV="1">
            <a:off x="3428992" y="3500438"/>
            <a:ext cx="142876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ovací čára 3"/>
          <p:cNvCxnSpPr>
            <a:endCxn id="13" idx="6"/>
          </p:cNvCxnSpPr>
          <p:nvPr/>
        </p:nvCxnSpPr>
        <p:spPr>
          <a:xfrm>
            <a:off x="500034" y="3500438"/>
            <a:ext cx="135732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 rot="5400000" flipH="1" flipV="1">
            <a:off x="-286578" y="4786322"/>
            <a:ext cx="1572430" cy="7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1785918" y="4071942"/>
            <a:ext cx="171451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5400000" flipH="1" flipV="1">
            <a:off x="3821107" y="4536289"/>
            <a:ext cx="2072496" cy="7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5400000">
            <a:off x="250001" y="3750471"/>
            <a:ext cx="50006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>
            <a:off x="2929720" y="3499644"/>
            <a:ext cx="114300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Elipsa 12"/>
          <p:cNvSpPr/>
          <p:nvPr/>
        </p:nvSpPr>
        <p:spPr>
          <a:xfrm>
            <a:off x="1714480" y="3429000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3428992" y="3429000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500034" y="5572140"/>
            <a:ext cx="135732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Elipsa 15"/>
          <p:cNvSpPr/>
          <p:nvPr/>
        </p:nvSpPr>
        <p:spPr>
          <a:xfrm>
            <a:off x="1857356" y="550070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2214546" y="550070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3428992" y="550070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3786182" y="550070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ovací čára 19"/>
          <p:cNvCxnSpPr>
            <a:stCxn id="17" idx="6"/>
            <a:endCxn id="18" idx="2"/>
          </p:cNvCxnSpPr>
          <p:nvPr/>
        </p:nvCxnSpPr>
        <p:spPr>
          <a:xfrm>
            <a:off x="2357422" y="5572140"/>
            <a:ext cx="107157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3786182" y="5572140"/>
            <a:ext cx="107157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>
            <a:stCxn id="16" idx="0"/>
          </p:cNvCxnSpPr>
          <p:nvPr/>
        </p:nvCxnSpPr>
        <p:spPr>
          <a:xfrm rot="5400000" flipH="1" flipV="1">
            <a:off x="2035951" y="5250669"/>
            <a:ext cx="142876" cy="3571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3357554" y="5072074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714744" y="5072074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</a:t>
            </a:r>
            <a:endParaRPr lang="cs-CZ" dirty="0"/>
          </a:p>
        </p:txBody>
      </p:sp>
      <p:sp>
        <p:nvSpPr>
          <p:cNvPr id="25" name="Elipsa 24"/>
          <p:cNvSpPr/>
          <p:nvPr/>
        </p:nvSpPr>
        <p:spPr>
          <a:xfrm>
            <a:off x="1714480" y="4000504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3428992" y="4000504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1714480" y="2857496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3428992" y="2857496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9" name="Přímá spojovací čára 28"/>
          <p:cNvCxnSpPr/>
          <p:nvPr/>
        </p:nvCxnSpPr>
        <p:spPr>
          <a:xfrm rot="5400000">
            <a:off x="3144034" y="4428338"/>
            <a:ext cx="714380" cy="1588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 rot="5400000">
            <a:off x="1429522" y="4428338"/>
            <a:ext cx="714380" cy="1588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rot="5400000">
            <a:off x="1357290" y="2428868"/>
            <a:ext cx="857256" cy="1588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 rot="5400000">
            <a:off x="3071802" y="2428868"/>
            <a:ext cx="857256" cy="1588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1785918" y="4786322"/>
            <a:ext cx="1714512" cy="1588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1785918" y="2000240"/>
            <a:ext cx="1714512" cy="1588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Elipsa 34"/>
          <p:cNvSpPr/>
          <p:nvPr/>
        </p:nvSpPr>
        <p:spPr>
          <a:xfrm>
            <a:off x="2428860" y="4500570"/>
            <a:ext cx="500066" cy="50006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2500298" y="4572008"/>
            <a:ext cx="214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37" name="Elipsa 36"/>
          <p:cNvSpPr/>
          <p:nvPr/>
        </p:nvSpPr>
        <p:spPr>
          <a:xfrm>
            <a:off x="2428860" y="1714488"/>
            <a:ext cx="500066" cy="50006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2500298" y="1785926"/>
            <a:ext cx="214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39" name="Elipsa 38"/>
          <p:cNvSpPr/>
          <p:nvPr/>
        </p:nvSpPr>
        <p:spPr>
          <a:xfrm>
            <a:off x="714348" y="5286388"/>
            <a:ext cx="500066" cy="50006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>
            <a:off x="785786" y="5357826"/>
            <a:ext cx="214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41" name="Obdélník 40"/>
          <p:cNvSpPr/>
          <p:nvPr/>
        </p:nvSpPr>
        <p:spPr>
          <a:xfrm>
            <a:off x="2786050" y="2857496"/>
            <a:ext cx="428628" cy="1428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2786050" y="4000504"/>
            <a:ext cx="428628" cy="1428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TextovéPole 42"/>
          <p:cNvSpPr txBox="1"/>
          <p:nvPr/>
        </p:nvSpPr>
        <p:spPr>
          <a:xfrm>
            <a:off x="2786050" y="3643314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</a:t>
            </a:r>
            <a:r>
              <a:rPr lang="cs-CZ" baseline="-25000" dirty="0" smtClean="0"/>
              <a:t>1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2786050" y="2500306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</a:t>
            </a:r>
            <a:r>
              <a:rPr lang="cs-CZ" baseline="-25000" dirty="0" smtClean="0"/>
              <a:t>2</a:t>
            </a:r>
            <a:endParaRPr lang="cs-CZ" dirty="0"/>
          </a:p>
        </p:txBody>
      </p:sp>
      <p:cxnSp>
        <p:nvCxnSpPr>
          <p:cNvPr id="50" name="Přímá spojovací čára 49"/>
          <p:cNvCxnSpPr/>
          <p:nvPr/>
        </p:nvCxnSpPr>
        <p:spPr>
          <a:xfrm rot="5400000">
            <a:off x="1215208" y="3499644"/>
            <a:ext cx="114300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čára 52"/>
          <p:cNvCxnSpPr/>
          <p:nvPr/>
        </p:nvCxnSpPr>
        <p:spPr>
          <a:xfrm>
            <a:off x="1785918" y="2928934"/>
            <a:ext cx="171451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Elipsa 54"/>
          <p:cNvSpPr/>
          <p:nvPr/>
        </p:nvSpPr>
        <p:spPr>
          <a:xfrm>
            <a:off x="1928794" y="3786190"/>
            <a:ext cx="500066" cy="50006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TextovéPole 55"/>
          <p:cNvSpPr txBox="1"/>
          <p:nvPr/>
        </p:nvSpPr>
        <p:spPr>
          <a:xfrm>
            <a:off x="2000232" y="3857628"/>
            <a:ext cx="214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7" name="Elipsa 56"/>
          <p:cNvSpPr/>
          <p:nvPr/>
        </p:nvSpPr>
        <p:spPr>
          <a:xfrm>
            <a:off x="1928794" y="2714620"/>
            <a:ext cx="500066" cy="50006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TextovéPole 57"/>
          <p:cNvSpPr txBox="1"/>
          <p:nvPr/>
        </p:nvSpPr>
        <p:spPr>
          <a:xfrm>
            <a:off x="2000232" y="2786058"/>
            <a:ext cx="214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1357290" y="3143248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(A)</a:t>
            </a:r>
            <a:endParaRPr lang="cs-CZ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3500430" y="3143248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(B)</a:t>
            </a:r>
            <a:endParaRPr lang="cs-CZ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2857488" y="1500174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</a:t>
            </a:r>
            <a:r>
              <a:rPr lang="cs-CZ" baseline="-25000" dirty="0" smtClean="0"/>
              <a:t>1</a:t>
            </a:r>
            <a:endParaRPr lang="cs-CZ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2857488" y="4929198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</a:t>
            </a:r>
            <a:r>
              <a:rPr lang="cs-CZ" baseline="-25000" dirty="0" smtClean="0"/>
              <a:t>2</a:t>
            </a:r>
            <a:endParaRPr lang="cs-CZ" dirty="0"/>
          </a:p>
        </p:txBody>
      </p:sp>
      <p:cxnSp>
        <p:nvCxnSpPr>
          <p:cNvPr id="70" name="Přímá spojovací čára 69"/>
          <p:cNvCxnSpPr>
            <a:stCxn id="77" idx="2"/>
          </p:cNvCxnSpPr>
          <p:nvPr/>
        </p:nvCxnSpPr>
        <p:spPr>
          <a:xfrm rot="10800000" flipH="1">
            <a:off x="8001024" y="3500438"/>
            <a:ext cx="78581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ovací čára 70"/>
          <p:cNvCxnSpPr>
            <a:endCxn id="76" idx="6"/>
          </p:cNvCxnSpPr>
          <p:nvPr/>
        </p:nvCxnSpPr>
        <p:spPr>
          <a:xfrm>
            <a:off x="5643570" y="3500438"/>
            <a:ext cx="78581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ovací čára 71"/>
          <p:cNvCxnSpPr/>
          <p:nvPr/>
        </p:nvCxnSpPr>
        <p:spPr>
          <a:xfrm rot="5400000" flipH="1" flipV="1">
            <a:off x="4857752" y="4786322"/>
            <a:ext cx="1572430" cy="7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ovací čára 72"/>
          <p:cNvCxnSpPr/>
          <p:nvPr/>
        </p:nvCxnSpPr>
        <p:spPr>
          <a:xfrm>
            <a:off x="6357950" y="3500438"/>
            <a:ext cx="171451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ovací čára 73"/>
          <p:cNvCxnSpPr/>
          <p:nvPr/>
        </p:nvCxnSpPr>
        <p:spPr>
          <a:xfrm rot="5400000" flipH="1" flipV="1">
            <a:off x="7750991" y="4536289"/>
            <a:ext cx="2072496" cy="7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ovací čára 74"/>
          <p:cNvCxnSpPr/>
          <p:nvPr/>
        </p:nvCxnSpPr>
        <p:spPr>
          <a:xfrm rot="5400000">
            <a:off x="5394331" y="3749677"/>
            <a:ext cx="50006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" name="Elipsa 75"/>
          <p:cNvSpPr/>
          <p:nvPr/>
        </p:nvSpPr>
        <p:spPr>
          <a:xfrm>
            <a:off x="6286512" y="3429000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Elipsa 76"/>
          <p:cNvSpPr/>
          <p:nvPr/>
        </p:nvSpPr>
        <p:spPr>
          <a:xfrm>
            <a:off x="8001024" y="3429000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8" name="Přímá spojovací čára 77"/>
          <p:cNvCxnSpPr/>
          <p:nvPr/>
        </p:nvCxnSpPr>
        <p:spPr>
          <a:xfrm>
            <a:off x="5643570" y="5572140"/>
            <a:ext cx="78581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9" name="Elipsa 78"/>
          <p:cNvSpPr/>
          <p:nvPr/>
        </p:nvSpPr>
        <p:spPr>
          <a:xfrm>
            <a:off x="6429388" y="550070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Elipsa 79"/>
          <p:cNvSpPr/>
          <p:nvPr/>
        </p:nvSpPr>
        <p:spPr>
          <a:xfrm>
            <a:off x="6786578" y="550070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Elipsa 80"/>
          <p:cNvSpPr/>
          <p:nvPr/>
        </p:nvSpPr>
        <p:spPr>
          <a:xfrm>
            <a:off x="8001024" y="550070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Elipsa 81"/>
          <p:cNvSpPr/>
          <p:nvPr/>
        </p:nvSpPr>
        <p:spPr>
          <a:xfrm>
            <a:off x="8358214" y="550070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3" name="Přímá spojovací čára 82"/>
          <p:cNvCxnSpPr>
            <a:stCxn id="80" idx="6"/>
            <a:endCxn id="81" idx="2"/>
          </p:cNvCxnSpPr>
          <p:nvPr/>
        </p:nvCxnSpPr>
        <p:spPr>
          <a:xfrm>
            <a:off x="6929454" y="5572140"/>
            <a:ext cx="107157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ovací čára 83"/>
          <p:cNvCxnSpPr/>
          <p:nvPr/>
        </p:nvCxnSpPr>
        <p:spPr>
          <a:xfrm>
            <a:off x="8358214" y="5572140"/>
            <a:ext cx="42862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ovací čára 84"/>
          <p:cNvCxnSpPr>
            <a:stCxn id="79" idx="0"/>
          </p:cNvCxnSpPr>
          <p:nvPr/>
        </p:nvCxnSpPr>
        <p:spPr>
          <a:xfrm rot="5400000" flipH="1" flipV="1">
            <a:off x="6607983" y="5250669"/>
            <a:ext cx="142876" cy="3571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6" name="TextovéPole 85"/>
          <p:cNvSpPr txBox="1"/>
          <p:nvPr/>
        </p:nvSpPr>
        <p:spPr>
          <a:xfrm>
            <a:off x="7929586" y="5072074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8286776" y="5072074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</a:t>
            </a:r>
            <a:endParaRPr lang="cs-CZ" dirty="0"/>
          </a:p>
        </p:txBody>
      </p:sp>
      <p:cxnSp>
        <p:nvCxnSpPr>
          <p:cNvPr id="90" name="Přímá spojovací čára 89"/>
          <p:cNvCxnSpPr/>
          <p:nvPr/>
        </p:nvCxnSpPr>
        <p:spPr>
          <a:xfrm rot="5400000">
            <a:off x="7716066" y="3071016"/>
            <a:ext cx="714380" cy="1588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ovací čára 90"/>
          <p:cNvCxnSpPr/>
          <p:nvPr/>
        </p:nvCxnSpPr>
        <p:spPr>
          <a:xfrm rot="5400000">
            <a:off x="6001554" y="3071016"/>
            <a:ext cx="714380" cy="1588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ovací čára 91"/>
          <p:cNvCxnSpPr/>
          <p:nvPr/>
        </p:nvCxnSpPr>
        <p:spPr>
          <a:xfrm>
            <a:off x="6357950" y="2714620"/>
            <a:ext cx="1714512" cy="1588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3" name="Elipsa 92"/>
          <p:cNvSpPr/>
          <p:nvPr/>
        </p:nvSpPr>
        <p:spPr>
          <a:xfrm>
            <a:off x="7000892" y="2428868"/>
            <a:ext cx="500066" cy="50006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TextovéPole 93"/>
          <p:cNvSpPr txBox="1"/>
          <p:nvPr/>
        </p:nvSpPr>
        <p:spPr>
          <a:xfrm>
            <a:off x="7072330" y="2500306"/>
            <a:ext cx="214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95" name="Elipsa 94"/>
          <p:cNvSpPr/>
          <p:nvPr/>
        </p:nvSpPr>
        <p:spPr>
          <a:xfrm>
            <a:off x="5786446" y="5286388"/>
            <a:ext cx="500066" cy="50006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TextovéPole 95"/>
          <p:cNvSpPr txBox="1"/>
          <p:nvPr/>
        </p:nvSpPr>
        <p:spPr>
          <a:xfrm>
            <a:off x="5857884" y="5357826"/>
            <a:ext cx="214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97" name="Obdélník 96"/>
          <p:cNvSpPr/>
          <p:nvPr/>
        </p:nvSpPr>
        <p:spPr>
          <a:xfrm>
            <a:off x="7000892" y="3429000"/>
            <a:ext cx="428628" cy="1428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TextovéPole 97"/>
          <p:cNvSpPr txBox="1"/>
          <p:nvPr/>
        </p:nvSpPr>
        <p:spPr>
          <a:xfrm>
            <a:off x="7215206" y="3071810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101" name="TextovéPole 100"/>
          <p:cNvSpPr txBox="1"/>
          <p:nvPr/>
        </p:nvSpPr>
        <p:spPr>
          <a:xfrm>
            <a:off x="7143768" y="2071678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117" name="Zaoblený obdélník 116"/>
          <p:cNvSpPr/>
          <p:nvPr/>
        </p:nvSpPr>
        <p:spPr>
          <a:xfrm>
            <a:off x="4143372" y="1571612"/>
            <a:ext cx="2571768" cy="785818"/>
          </a:xfrm>
          <a:prstGeom prst="roundRect">
            <a:avLst/>
          </a:prstGeom>
          <a:ln/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16" name="Objekt 115"/>
          <p:cNvGraphicFramePr>
            <a:graphicFrameLocks noChangeAspect="1"/>
          </p:cNvGraphicFramePr>
          <p:nvPr/>
        </p:nvGraphicFramePr>
        <p:xfrm>
          <a:off x="4322763" y="1643063"/>
          <a:ext cx="2251075" cy="606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Rovnice" r:id="rId3" imgW="799920" imgH="215640" progId="Equation.3">
                  <p:embed/>
                </p:oleObj>
              </mc:Choice>
              <mc:Fallback>
                <p:oleObj name="Rovnice" r:id="rId3" imgW="799920" imgH="2156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22763" y="1643063"/>
                        <a:ext cx="2251075" cy="6064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83300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9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2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  <p:bldP spid="36" grpId="0"/>
      <p:bldP spid="37" grpId="0" animBg="1"/>
      <p:bldP spid="38" grpId="0"/>
      <p:bldP spid="68" grpId="0"/>
      <p:bldP spid="69" grpId="0"/>
      <p:bldP spid="76" grpId="0" animBg="1"/>
      <p:bldP spid="77" grpId="0" animBg="1"/>
      <p:bldP spid="79" grpId="0" animBg="1"/>
      <p:bldP spid="80" grpId="0" animBg="1"/>
      <p:bldP spid="81" grpId="0" animBg="1"/>
      <p:bldP spid="82" grpId="0" animBg="1"/>
      <p:bldP spid="86" grpId="0"/>
      <p:bldP spid="87" grpId="0"/>
      <p:bldP spid="93" grpId="0" animBg="1"/>
      <p:bldP spid="94" grpId="0"/>
      <p:bldP spid="95" grpId="0" animBg="1"/>
      <p:bldP spid="96" grpId="0"/>
      <p:bldP spid="97" grpId="0" animBg="1"/>
      <p:bldP spid="98" grpId="0"/>
      <p:bldP spid="101" grpId="0"/>
      <p:bldP spid="1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Zaoblený obdélník 72"/>
          <p:cNvSpPr/>
          <p:nvPr/>
        </p:nvSpPr>
        <p:spPr>
          <a:xfrm>
            <a:off x="6357950" y="357166"/>
            <a:ext cx="1643074" cy="714380"/>
          </a:xfrm>
          <a:prstGeom prst="roundRect">
            <a:avLst/>
          </a:prstGeom>
          <a:effectLst>
            <a:outerShdw blurRad="40000" dist="20000" dir="5400000" rotWithShape="0">
              <a:srgbClr val="000000">
                <a:alpha val="38000"/>
              </a:srgbClr>
            </a:outerShdw>
            <a:softEdge rad="127000"/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" name="Přímá spojovací čára 1"/>
          <p:cNvCxnSpPr>
            <a:stCxn id="10" idx="2"/>
          </p:cNvCxnSpPr>
          <p:nvPr/>
        </p:nvCxnSpPr>
        <p:spPr>
          <a:xfrm rot="10800000" flipH="1" flipV="1">
            <a:off x="3143240" y="2000264"/>
            <a:ext cx="142876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Přímá spojovací čára 2"/>
          <p:cNvCxnSpPr>
            <a:endCxn id="9" idx="6"/>
          </p:cNvCxnSpPr>
          <p:nvPr/>
        </p:nvCxnSpPr>
        <p:spPr>
          <a:xfrm>
            <a:off x="214282" y="2000264"/>
            <a:ext cx="135732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ovací čára 3"/>
          <p:cNvCxnSpPr/>
          <p:nvPr/>
        </p:nvCxnSpPr>
        <p:spPr>
          <a:xfrm rot="5400000" flipH="1" flipV="1">
            <a:off x="-572330" y="3286148"/>
            <a:ext cx="1572430" cy="7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>
            <a:off x="1500166" y="2571768"/>
            <a:ext cx="171451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 rot="5400000" flipH="1" flipV="1">
            <a:off x="3535355" y="3036115"/>
            <a:ext cx="2072496" cy="7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5400000">
            <a:off x="-35751" y="2250297"/>
            <a:ext cx="50006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5400000">
            <a:off x="2643968" y="1999470"/>
            <a:ext cx="114300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Elipsa 8"/>
          <p:cNvSpPr/>
          <p:nvPr/>
        </p:nvSpPr>
        <p:spPr>
          <a:xfrm>
            <a:off x="1428728" y="1928826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3143240" y="1928826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214282" y="4071966"/>
            <a:ext cx="135732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Elipsa 11"/>
          <p:cNvSpPr/>
          <p:nvPr/>
        </p:nvSpPr>
        <p:spPr>
          <a:xfrm>
            <a:off x="1571604" y="4000528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1928794" y="4000528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3143240" y="4000528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3500430" y="4000528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ovací čára 15"/>
          <p:cNvCxnSpPr>
            <a:stCxn id="13" idx="6"/>
            <a:endCxn id="14" idx="2"/>
          </p:cNvCxnSpPr>
          <p:nvPr/>
        </p:nvCxnSpPr>
        <p:spPr>
          <a:xfrm>
            <a:off x="2071670" y="4071966"/>
            <a:ext cx="107157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3500430" y="4071966"/>
            <a:ext cx="107157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>
            <a:stCxn id="12" idx="0"/>
          </p:cNvCxnSpPr>
          <p:nvPr/>
        </p:nvCxnSpPr>
        <p:spPr>
          <a:xfrm rot="5400000" flipH="1" flipV="1">
            <a:off x="1750199" y="3750495"/>
            <a:ext cx="142876" cy="3571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3071802" y="3571876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428992" y="3571900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</a:t>
            </a:r>
            <a:endParaRPr lang="cs-CZ" dirty="0"/>
          </a:p>
        </p:txBody>
      </p:sp>
      <p:sp>
        <p:nvSpPr>
          <p:cNvPr id="21" name="Elipsa 20"/>
          <p:cNvSpPr/>
          <p:nvPr/>
        </p:nvSpPr>
        <p:spPr>
          <a:xfrm>
            <a:off x="1428728" y="2500330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3143240" y="2500330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1428728" y="135732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3143240" y="1357322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" name="Přímá spojovací čára 24"/>
          <p:cNvCxnSpPr/>
          <p:nvPr/>
        </p:nvCxnSpPr>
        <p:spPr>
          <a:xfrm rot="5400000">
            <a:off x="2858282" y="2928164"/>
            <a:ext cx="714380" cy="1588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rot="5400000">
            <a:off x="1143770" y="2928164"/>
            <a:ext cx="714380" cy="1588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rot="5400000">
            <a:off x="1071538" y="928694"/>
            <a:ext cx="857256" cy="1588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rot="5400000">
            <a:off x="2786050" y="928694"/>
            <a:ext cx="857256" cy="1588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1500166" y="3286148"/>
            <a:ext cx="1714512" cy="1588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1500166" y="500066"/>
            <a:ext cx="1714512" cy="1588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Elipsa 30"/>
          <p:cNvSpPr/>
          <p:nvPr/>
        </p:nvSpPr>
        <p:spPr>
          <a:xfrm>
            <a:off x="2143108" y="3000396"/>
            <a:ext cx="500066" cy="50006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2214546" y="3071834"/>
            <a:ext cx="214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33" name="Elipsa 32"/>
          <p:cNvSpPr/>
          <p:nvPr/>
        </p:nvSpPr>
        <p:spPr>
          <a:xfrm>
            <a:off x="2143108" y="214314"/>
            <a:ext cx="500066" cy="50006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extovéPole 33"/>
          <p:cNvSpPr txBox="1"/>
          <p:nvPr/>
        </p:nvSpPr>
        <p:spPr>
          <a:xfrm>
            <a:off x="2214546" y="285752"/>
            <a:ext cx="214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35" name="Elipsa 34"/>
          <p:cNvSpPr/>
          <p:nvPr/>
        </p:nvSpPr>
        <p:spPr>
          <a:xfrm>
            <a:off x="428596" y="3786214"/>
            <a:ext cx="500066" cy="50006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500034" y="3857652"/>
            <a:ext cx="214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2500298" y="1357322"/>
            <a:ext cx="428628" cy="1428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2500298" y="2500330"/>
            <a:ext cx="428628" cy="1428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TextovéPole 38"/>
          <p:cNvSpPr txBox="1"/>
          <p:nvPr/>
        </p:nvSpPr>
        <p:spPr>
          <a:xfrm>
            <a:off x="2500298" y="2143140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</a:t>
            </a:r>
            <a:r>
              <a:rPr lang="cs-CZ" baseline="-25000" dirty="0" smtClean="0"/>
              <a:t>1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500298" y="1000132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</a:t>
            </a:r>
            <a:r>
              <a:rPr lang="cs-CZ" baseline="-25000" dirty="0" smtClean="0"/>
              <a:t>2</a:t>
            </a:r>
            <a:endParaRPr lang="cs-CZ" dirty="0"/>
          </a:p>
        </p:txBody>
      </p:sp>
      <p:cxnSp>
        <p:nvCxnSpPr>
          <p:cNvPr id="41" name="Přímá spojovací čára 40"/>
          <p:cNvCxnSpPr/>
          <p:nvPr/>
        </p:nvCxnSpPr>
        <p:spPr>
          <a:xfrm rot="5400000">
            <a:off x="929456" y="1999470"/>
            <a:ext cx="114300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>
            <a:off x="1500166" y="1428760"/>
            <a:ext cx="171451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Elipsa 42"/>
          <p:cNvSpPr/>
          <p:nvPr/>
        </p:nvSpPr>
        <p:spPr>
          <a:xfrm>
            <a:off x="1643042" y="2286016"/>
            <a:ext cx="500066" cy="50006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1714480" y="2357454"/>
            <a:ext cx="214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45" name="Elipsa 44"/>
          <p:cNvSpPr/>
          <p:nvPr/>
        </p:nvSpPr>
        <p:spPr>
          <a:xfrm>
            <a:off x="1643042" y="1214446"/>
            <a:ext cx="500066" cy="50006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TextovéPole 45"/>
          <p:cNvSpPr txBox="1"/>
          <p:nvPr/>
        </p:nvSpPr>
        <p:spPr>
          <a:xfrm>
            <a:off x="1714480" y="1285884"/>
            <a:ext cx="214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1071538" y="1643074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(A)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3214678" y="1643074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(B)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2571736" y="0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2571736" y="3429024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cxnSp>
        <p:nvCxnSpPr>
          <p:cNvPr id="51" name="Přímá spojovací šipka 50"/>
          <p:cNvCxnSpPr/>
          <p:nvPr/>
        </p:nvCxnSpPr>
        <p:spPr>
          <a:xfrm>
            <a:off x="500034" y="2000264"/>
            <a:ext cx="428628" cy="15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  <a:effectLst>
            <a:glow rad="101600">
              <a:schemeClr val="accent6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2" name="Přímá spojovací šipka 51"/>
          <p:cNvCxnSpPr/>
          <p:nvPr/>
        </p:nvCxnSpPr>
        <p:spPr>
          <a:xfrm rot="5400000" flipH="1" flipV="1">
            <a:off x="1322377" y="1750219"/>
            <a:ext cx="356372" cy="79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  <a:effectLst>
            <a:glow rad="101600">
              <a:schemeClr val="accent6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3" name="Přímá spojovací šipka 52"/>
          <p:cNvCxnSpPr>
            <a:stCxn id="9" idx="4"/>
          </p:cNvCxnSpPr>
          <p:nvPr/>
        </p:nvCxnSpPr>
        <p:spPr>
          <a:xfrm rot="5400000">
            <a:off x="1321571" y="2250297"/>
            <a:ext cx="357190" cy="15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  <a:effectLst>
            <a:glow rad="101600">
              <a:schemeClr val="accent6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54" name="TextovéPole 53"/>
          <p:cNvSpPr txBox="1"/>
          <p:nvPr/>
        </p:nvSpPr>
        <p:spPr>
          <a:xfrm>
            <a:off x="642910" y="1571636"/>
            <a:ext cx="571504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1571604" y="1643074"/>
            <a:ext cx="571504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baseline="-25000" dirty="0" smtClean="0">
                <a:solidFill>
                  <a:srgbClr val="FF0000"/>
                </a:solidFill>
              </a:rPr>
              <a:t>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1571604" y="2000264"/>
            <a:ext cx="571504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baseline="-25000" dirty="0" smtClean="0">
                <a:solidFill>
                  <a:srgbClr val="FF0000"/>
                </a:solidFill>
              </a:rPr>
              <a:t>1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5143472" y="357166"/>
            <a:ext cx="40005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u="sng" dirty="0" smtClean="0">
                <a:solidFill>
                  <a:srgbClr val="FF0000"/>
                </a:solidFill>
              </a:rPr>
              <a:t>I=I</a:t>
            </a:r>
            <a:r>
              <a:rPr lang="cs-CZ" sz="3600" u="sng" baseline="-25000" dirty="0" smtClean="0">
                <a:solidFill>
                  <a:srgbClr val="FF0000"/>
                </a:solidFill>
              </a:rPr>
              <a:t>1</a:t>
            </a:r>
            <a:r>
              <a:rPr lang="cs-CZ" sz="3600" u="sng" dirty="0" smtClean="0">
                <a:solidFill>
                  <a:srgbClr val="FF0000"/>
                </a:solidFill>
              </a:rPr>
              <a:t>+I</a:t>
            </a:r>
            <a:r>
              <a:rPr lang="cs-CZ" sz="3600" u="sng" baseline="-25000" dirty="0" smtClean="0">
                <a:solidFill>
                  <a:srgbClr val="FF0000"/>
                </a:solidFill>
              </a:rPr>
              <a:t>2</a:t>
            </a:r>
            <a:endParaRPr lang="cs-CZ" sz="3600" u="sng" baseline="-25000" dirty="0">
              <a:solidFill>
                <a:srgbClr val="FF0000"/>
              </a:solidFill>
            </a:endParaRPr>
          </a:p>
        </p:txBody>
      </p:sp>
      <p:sp>
        <p:nvSpPr>
          <p:cNvPr id="59" name="Elipsa 58"/>
          <p:cNvSpPr/>
          <p:nvPr/>
        </p:nvSpPr>
        <p:spPr>
          <a:xfrm>
            <a:off x="6072198" y="1142984"/>
            <a:ext cx="1357322" cy="121444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58" name="Objekt 57"/>
          <p:cNvGraphicFramePr>
            <a:graphicFrameLocks noChangeAspect="1"/>
          </p:cNvGraphicFramePr>
          <p:nvPr/>
        </p:nvGraphicFramePr>
        <p:xfrm>
          <a:off x="6215074" y="1285860"/>
          <a:ext cx="1000132" cy="93951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4" name="Rovnice" r:id="rId3" imgW="419040" imgH="393480" progId="Equation.3">
                  <p:embed/>
                </p:oleObj>
              </mc:Choice>
              <mc:Fallback>
                <p:oleObj name="Rovnice" r:id="rId3" imgW="419040" imgH="39348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215074" y="1285860"/>
                        <a:ext cx="1000132" cy="93951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4" name="Objekt 63"/>
          <p:cNvGraphicFramePr>
            <a:graphicFrameLocks noChangeAspect="1"/>
          </p:cNvGraphicFramePr>
          <p:nvPr/>
        </p:nvGraphicFramePr>
        <p:xfrm>
          <a:off x="5786446" y="2714620"/>
          <a:ext cx="2039937" cy="11128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5" name="Rovnice" r:id="rId5" imgW="838080" imgH="457200" progId="Equation.3">
                  <p:embed/>
                </p:oleObj>
              </mc:Choice>
              <mc:Fallback>
                <p:oleObj name="Rovnice" r:id="rId5" imgW="838080" imgH="4572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86446" y="2714620"/>
                        <a:ext cx="2039937" cy="11128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66" name="Přímá spojovací čára 65"/>
          <p:cNvCxnSpPr/>
          <p:nvPr/>
        </p:nvCxnSpPr>
        <p:spPr>
          <a:xfrm rot="5400000">
            <a:off x="7393801" y="3321843"/>
            <a:ext cx="121444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7" name="Objekt 66"/>
          <p:cNvGraphicFramePr>
            <a:graphicFrameLocks noChangeAspect="1"/>
          </p:cNvGraphicFramePr>
          <p:nvPr/>
        </p:nvGraphicFramePr>
        <p:xfrm>
          <a:off x="8215313" y="3000375"/>
          <a:ext cx="608012" cy="5000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6" name="Rovnice" r:id="rId7" imgW="215640" imgH="177480" progId="Equation.3">
                  <p:embed/>
                </p:oleObj>
              </mc:Choice>
              <mc:Fallback>
                <p:oleObj name="Rovnice" r:id="rId7" imgW="215640" imgH="17748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215313" y="3000375"/>
                        <a:ext cx="608012" cy="5000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9" name="TextovéPole 68"/>
          <p:cNvSpPr txBox="1"/>
          <p:nvPr/>
        </p:nvSpPr>
        <p:spPr>
          <a:xfrm>
            <a:off x="3428992" y="285728"/>
            <a:ext cx="292895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Elektrický proud procházející nerozvětvenou částí obvodu se rovná součtu proudů v obou větvích.</a:t>
            </a:r>
            <a:endParaRPr lang="cs-CZ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785786" y="5500702"/>
            <a:ext cx="77153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Převrácená hodnota výsledného odporu dvou rezistorů spojených vedle sebe se rovná součtu převrácených hodnot odporů obou rezistorů.</a:t>
            </a:r>
            <a:endParaRPr lang="cs-CZ" sz="2000" dirty="0"/>
          </a:p>
        </p:txBody>
      </p:sp>
      <p:sp>
        <p:nvSpPr>
          <p:cNvPr id="72" name="Zaoblený obdélník 71"/>
          <p:cNvSpPr/>
          <p:nvPr/>
        </p:nvSpPr>
        <p:spPr>
          <a:xfrm>
            <a:off x="5357818" y="3929066"/>
            <a:ext cx="2786082" cy="1357322"/>
          </a:xfrm>
          <a:prstGeom prst="roundRect">
            <a:avLst/>
          </a:prstGeom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68" name="Objekt 67"/>
          <p:cNvGraphicFramePr>
            <a:graphicFrameLocks noChangeAspect="1"/>
          </p:cNvGraphicFramePr>
          <p:nvPr/>
        </p:nvGraphicFramePr>
        <p:xfrm>
          <a:off x="5715008" y="4143380"/>
          <a:ext cx="2071702" cy="110059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7" name="Rovnice" r:id="rId9" imgW="812520" imgH="431640" progId="Equation.3">
                  <p:embed/>
                </p:oleObj>
              </mc:Choice>
              <mc:Fallback>
                <p:oleObj name="Rovnice" r:id="rId9" imgW="812520" imgH="4316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15008" y="4143380"/>
                        <a:ext cx="2071702" cy="110059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63" name="Zakřivená spojovací čára 62"/>
          <p:cNvCxnSpPr/>
          <p:nvPr/>
        </p:nvCxnSpPr>
        <p:spPr>
          <a:xfrm rot="5400000" flipH="1" flipV="1">
            <a:off x="5929322" y="1000108"/>
            <a:ext cx="714380" cy="428628"/>
          </a:xfrm>
          <a:prstGeom prst="curvedConnector3">
            <a:avLst>
              <a:gd name="adj1" fmla="val 50000"/>
            </a:avLst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9790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8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6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9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5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1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6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1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4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9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4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9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4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5" fill="hold">
                      <p:stCondLst>
                        <p:cond delay="indefinite"/>
                      </p:stCondLst>
                      <p:childTnLst>
                        <p:par>
                          <p:cTn id="206" fill="hold">
                            <p:stCondLst>
                              <p:cond delay="0"/>
                            </p:stCondLst>
                            <p:childTnLst>
                              <p:par>
                                <p:cTn id="20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9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0" fill="hold">
                      <p:stCondLst>
                        <p:cond delay="indefinite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4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5" fill="hold">
                      <p:stCondLst>
                        <p:cond delay="indefinite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9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2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3" fill="hold">
                      <p:stCondLst>
                        <p:cond delay="indefinite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7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" grpId="0" animBg="1"/>
      <p:bldP spid="9" grpId="0" animBg="1"/>
      <p:bldP spid="10" grpId="0" animBg="1"/>
      <p:bldP spid="12" grpId="0" animBg="1"/>
      <p:bldP spid="13" grpId="0" animBg="1"/>
      <p:bldP spid="14" grpId="0" animBg="1"/>
      <p:bldP spid="15" grpId="0" animBg="1"/>
      <p:bldP spid="19" grpId="0"/>
      <p:bldP spid="20" grpId="0"/>
      <p:bldP spid="21" grpId="0" animBg="1"/>
      <p:bldP spid="22" grpId="0" animBg="1"/>
      <p:bldP spid="23" grpId="0" animBg="1"/>
      <p:bldP spid="24" grpId="0" animBg="1"/>
      <p:bldP spid="31" grpId="0" animBg="1"/>
      <p:bldP spid="32" grpId="0"/>
      <p:bldP spid="33" grpId="0" animBg="1"/>
      <p:bldP spid="34" grpId="0"/>
      <p:bldP spid="35" grpId="0" animBg="1"/>
      <p:bldP spid="36" grpId="0"/>
      <p:bldP spid="37" grpId="0" animBg="1"/>
      <p:bldP spid="38" grpId="0" animBg="1"/>
      <p:bldP spid="39" grpId="0"/>
      <p:bldP spid="40" grpId="0"/>
      <p:bldP spid="43" grpId="0" animBg="1"/>
      <p:bldP spid="44" grpId="0"/>
      <p:bldP spid="45" grpId="0" animBg="1"/>
      <p:bldP spid="46" grpId="0"/>
      <p:bldP spid="47" grpId="0"/>
      <p:bldP spid="48" grpId="0"/>
      <p:bldP spid="49" grpId="0"/>
      <p:bldP spid="50" grpId="0"/>
      <p:bldP spid="54" grpId="0"/>
      <p:bldP spid="55" grpId="0"/>
      <p:bldP spid="56" grpId="0"/>
      <p:bldP spid="57" grpId="0"/>
      <p:bldP spid="59" grpId="0" animBg="1"/>
      <p:bldP spid="69" grpId="0"/>
      <p:bldP spid="71" grpId="0"/>
      <p:bldP spid="7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482" name="Object 2"/>
          <p:cNvGraphicFramePr>
            <a:graphicFrameLocks noChangeAspect="1"/>
          </p:cNvGraphicFramePr>
          <p:nvPr/>
        </p:nvGraphicFramePr>
        <p:xfrm>
          <a:off x="3071801" y="571480"/>
          <a:ext cx="2286943" cy="121444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7" name="Rovnice" r:id="rId3" imgW="812520" imgH="431640" progId="Equation.3">
                  <p:embed/>
                </p:oleObj>
              </mc:Choice>
              <mc:Fallback>
                <p:oleObj name="Rovnice" r:id="rId3" imgW="812520" imgH="4316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71801" y="571480"/>
                        <a:ext cx="2286943" cy="121444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3143240" y="1857364"/>
          <a:ext cx="2214578" cy="121444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8" name="Rovnice" r:id="rId5" imgW="787320" imgH="431640" progId="Equation.3">
                  <p:embed/>
                </p:oleObj>
              </mc:Choice>
              <mc:Fallback>
                <p:oleObj name="Rovnice" r:id="rId5" imgW="787320" imgH="4316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43240" y="1857364"/>
                        <a:ext cx="2214578" cy="121444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Obdélník 5"/>
          <p:cNvSpPr/>
          <p:nvPr/>
        </p:nvSpPr>
        <p:spPr>
          <a:xfrm>
            <a:off x="2643174" y="3429000"/>
            <a:ext cx="3500462" cy="1928826"/>
          </a:xfrm>
          <a:prstGeom prst="rect">
            <a:avLst/>
          </a:prstGeom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3214678" y="3714752"/>
          <a:ext cx="2357454" cy="140732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9" name="Rovnice" r:id="rId7" imgW="761760" imgH="431640" progId="Equation.3">
                  <p:embed/>
                </p:oleObj>
              </mc:Choice>
              <mc:Fallback>
                <p:oleObj name="Rovnice" r:id="rId7" imgW="761760" imgH="4316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14678" y="3714752"/>
                        <a:ext cx="2357454" cy="1407329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22455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428604"/>
            <a:ext cx="835824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Proudy ve větvích se rozdělí v obráceném poměru než odpory rezistorů</a:t>
            </a:r>
            <a:endParaRPr lang="cs-CZ" sz="2000" dirty="0"/>
          </a:p>
        </p:txBody>
      </p:sp>
      <p:sp>
        <p:nvSpPr>
          <p:cNvPr id="4" name="Obdélník s odříznutým rohem na stejné straně 3"/>
          <p:cNvSpPr/>
          <p:nvPr/>
        </p:nvSpPr>
        <p:spPr>
          <a:xfrm>
            <a:off x="2357422" y="1142984"/>
            <a:ext cx="4857784" cy="1071570"/>
          </a:xfrm>
          <a:prstGeom prst="snip2SameRect">
            <a:avLst/>
          </a:prstGeom>
          <a:ln/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/>
        </p:nvGraphicFramePr>
        <p:xfrm>
          <a:off x="2857488" y="1214422"/>
          <a:ext cx="3580304" cy="92869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099" name="Rovnice" r:id="rId3" imgW="901440" imgH="215640" progId="Equation.3">
                  <p:embed/>
                </p:oleObj>
              </mc:Choice>
              <mc:Fallback>
                <p:oleObj name="Rovnice" r:id="rId3" imgW="901440" imgH="2156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57488" y="1214422"/>
                        <a:ext cx="3580304" cy="92869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09603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Vzorový příklad</a:t>
            </a:r>
            <a:endParaRPr lang="cs-CZ" dirty="0"/>
          </a:p>
        </p:txBody>
      </p:sp>
      <p:graphicFrame>
        <p:nvGraphicFramePr>
          <p:cNvPr id="56" name="Objekt 5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32611754"/>
              </p:ext>
            </p:extLst>
          </p:nvPr>
        </p:nvGraphicFramePr>
        <p:xfrm>
          <a:off x="3707904" y="2368841"/>
          <a:ext cx="2016224" cy="166968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4" name="Rovnice" r:id="rId3" imgW="812520" imgH="672840" progId="Equation.3">
                  <p:embed/>
                </p:oleObj>
              </mc:Choice>
              <mc:Fallback>
                <p:oleObj name="Rovnice" r:id="rId3" imgW="812520" imgH="6728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707904" y="2368841"/>
                        <a:ext cx="2016224" cy="166968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7" name="TextovéPole 56"/>
          <p:cNvSpPr txBox="1"/>
          <p:nvPr/>
        </p:nvSpPr>
        <p:spPr>
          <a:xfrm>
            <a:off x="3275856" y="1556792"/>
            <a:ext cx="56166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Vypočítej výsledný odpor rezistorů.</a:t>
            </a:r>
          </a:p>
          <a:p>
            <a:pPr marL="342900" indent="-342900">
              <a:buAutoNum type="arabicPeriod"/>
            </a:pPr>
            <a:r>
              <a:rPr lang="cs-CZ" dirty="0" smtClean="0"/>
              <a:t>Vypočítej proudy, které protékají větvemi obvodu.</a:t>
            </a:r>
          </a:p>
        </p:txBody>
      </p:sp>
      <p:sp>
        <p:nvSpPr>
          <p:cNvPr id="58" name="Obdélník 57"/>
          <p:cNvSpPr/>
          <p:nvPr/>
        </p:nvSpPr>
        <p:spPr>
          <a:xfrm>
            <a:off x="1475656" y="1726775"/>
            <a:ext cx="8640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1475656" y="2954907"/>
            <a:ext cx="8640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2803436" y="245755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827584" y="246047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2" name="Přímá spojnice 61"/>
          <p:cNvCxnSpPr>
            <a:stCxn id="58" idx="3"/>
          </p:cNvCxnSpPr>
          <p:nvPr/>
        </p:nvCxnSpPr>
        <p:spPr>
          <a:xfrm>
            <a:off x="2339752" y="1906795"/>
            <a:ext cx="5391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>
            <a:stCxn id="59" idx="3"/>
          </p:cNvCxnSpPr>
          <p:nvPr/>
        </p:nvCxnSpPr>
        <p:spPr>
          <a:xfrm>
            <a:off x="2339752" y="3134927"/>
            <a:ext cx="5391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2878892" y="1923211"/>
            <a:ext cx="0" cy="54740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>
            <a:stCxn id="60" idx="4"/>
          </p:cNvCxnSpPr>
          <p:nvPr/>
        </p:nvCxnSpPr>
        <p:spPr>
          <a:xfrm>
            <a:off x="2875444" y="2601566"/>
            <a:ext cx="3448" cy="52029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>
            <a:stCxn id="58" idx="1"/>
          </p:cNvCxnSpPr>
          <p:nvPr/>
        </p:nvCxnSpPr>
        <p:spPr>
          <a:xfrm flipH="1">
            <a:off x="899592" y="1906795"/>
            <a:ext cx="5760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>
            <a:stCxn id="61" idx="0"/>
          </p:cNvCxnSpPr>
          <p:nvPr/>
        </p:nvCxnSpPr>
        <p:spPr>
          <a:xfrm flipV="1">
            <a:off x="899592" y="1923211"/>
            <a:ext cx="0" cy="53726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>
            <a:stCxn id="59" idx="1"/>
          </p:cNvCxnSpPr>
          <p:nvPr/>
        </p:nvCxnSpPr>
        <p:spPr>
          <a:xfrm flipH="1">
            <a:off x="899592" y="3134927"/>
            <a:ext cx="5760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>
            <a:stCxn id="61" idx="4"/>
          </p:cNvCxnSpPr>
          <p:nvPr/>
        </p:nvCxnSpPr>
        <p:spPr>
          <a:xfrm>
            <a:off x="899592" y="2604488"/>
            <a:ext cx="0" cy="5304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2947452" y="2519417"/>
            <a:ext cx="2563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257122" y="2515685"/>
            <a:ext cx="57046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Ovál 71"/>
          <p:cNvSpPr/>
          <p:nvPr/>
        </p:nvSpPr>
        <p:spPr>
          <a:xfrm>
            <a:off x="1575304" y="4257092"/>
            <a:ext cx="180000" cy="1800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vál 72"/>
          <p:cNvSpPr/>
          <p:nvPr/>
        </p:nvSpPr>
        <p:spPr>
          <a:xfrm>
            <a:off x="1907704" y="4257092"/>
            <a:ext cx="180000" cy="1800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vál 73"/>
          <p:cNvSpPr/>
          <p:nvPr/>
        </p:nvSpPr>
        <p:spPr>
          <a:xfrm>
            <a:off x="528348" y="4257092"/>
            <a:ext cx="180000" cy="1800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860748" y="4257092"/>
            <a:ext cx="180000" cy="1800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6" name="Přímá spojnice 75"/>
          <p:cNvCxnSpPr>
            <a:stCxn id="74" idx="0"/>
            <a:endCxn id="75" idx="7"/>
          </p:cNvCxnSpPr>
          <p:nvPr/>
        </p:nvCxnSpPr>
        <p:spPr>
          <a:xfrm>
            <a:off x="618348" y="4257092"/>
            <a:ext cx="396040" cy="263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 flipH="1">
            <a:off x="251520" y="2532480"/>
            <a:ext cx="5602" cy="181462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>
            <a:stCxn id="75" idx="6"/>
            <a:endCxn id="72" idx="2"/>
          </p:cNvCxnSpPr>
          <p:nvPr/>
        </p:nvCxnSpPr>
        <p:spPr>
          <a:xfrm>
            <a:off x="1040748" y="4347102"/>
            <a:ext cx="5345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>
            <a:off x="3203848" y="2519417"/>
            <a:ext cx="0" cy="18276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>
            <a:endCxn id="73" idx="6"/>
          </p:cNvCxnSpPr>
          <p:nvPr/>
        </p:nvCxnSpPr>
        <p:spPr>
          <a:xfrm flipH="1">
            <a:off x="2087704" y="4347102"/>
            <a:ext cx="11161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" name="TextovéPole 80"/>
          <p:cNvSpPr txBox="1"/>
          <p:nvPr/>
        </p:nvSpPr>
        <p:spPr>
          <a:xfrm>
            <a:off x="1514845" y="3956875"/>
            <a:ext cx="275811" cy="972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1907704" y="3950594"/>
            <a:ext cx="288032" cy="4062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</a:t>
            </a:r>
            <a:endParaRPr lang="cs-CZ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1737562" y="1717483"/>
            <a:ext cx="4129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</a:t>
            </a:r>
            <a:r>
              <a:rPr lang="cs-CZ" baseline="-25000" dirty="0" smtClean="0"/>
              <a:t>1</a:t>
            </a:r>
            <a:endParaRPr lang="cs-CZ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1763688" y="2941619"/>
            <a:ext cx="4129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</a:t>
            </a:r>
            <a:r>
              <a:rPr lang="cs-CZ" baseline="-25000" dirty="0"/>
              <a:t>2</a:t>
            </a:r>
            <a:endParaRPr lang="cs-CZ" dirty="0"/>
          </a:p>
        </p:txBody>
      </p:sp>
      <p:cxnSp>
        <p:nvCxnSpPr>
          <p:cNvPr id="85" name="Přímá spojnice 84"/>
          <p:cNvCxnSpPr>
            <a:stCxn id="74" idx="2"/>
          </p:cNvCxnSpPr>
          <p:nvPr/>
        </p:nvCxnSpPr>
        <p:spPr>
          <a:xfrm flipH="1">
            <a:off x="257122" y="4347102"/>
            <a:ext cx="27122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1245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  <p:graphicFrame>
        <p:nvGraphicFramePr>
          <p:cNvPr id="30" name="Objekt 2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33639841"/>
              </p:ext>
            </p:extLst>
          </p:nvPr>
        </p:nvGraphicFramePr>
        <p:xfrm>
          <a:off x="3923929" y="827584"/>
          <a:ext cx="2376264" cy="269474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58" name="Rovnice" r:id="rId3" imgW="1231560" imgH="1396800" progId="Equation.3">
                  <p:embed/>
                </p:oleObj>
              </mc:Choice>
              <mc:Fallback>
                <p:oleObj name="Rovnice" r:id="rId3" imgW="1231560" imgH="1396800" progId="Equation.3">
                  <p:embed/>
                  <p:pic>
                    <p:nvPicPr>
                      <p:cNvPr id="0" name="Objekt 5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23929" y="827584"/>
                        <a:ext cx="2376264" cy="269474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Obdélník 2"/>
          <p:cNvSpPr/>
          <p:nvPr/>
        </p:nvSpPr>
        <p:spPr>
          <a:xfrm>
            <a:off x="1694596" y="717864"/>
            <a:ext cx="754626" cy="31695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694596" y="1799030"/>
            <a:ext cx="754626" cy="31695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2854163" y="1361190"/>
            <a:ext cx="125771" cy="12678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128627" y="1363762"/>
            <a:ext cx="125771" cy="12678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>
            <a:stCxn id="3" idx="3"/>
          </p:cNvCxnSpPr>
          <p:nvPr/>
        </p:nvCxnSpPr>
        <p:spPr>
          <a:xfrm>
            <a:off x="2449222" y="876341"/>
            <a:ext cx="47083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>
            <a:stCxn id="4" idx="3"/>
          </p:cNvCxnSpPr>
          <p:nvPr/>
        </p:nvCxnSpPr>
        <p:spPr>
          <a:xfrm>
            <a:off x="2449222" y="1957507"/>
            <a:ext cx="47083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920060" y="890793"/>
            <a:ext cx="0" cy="4818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>
            <a:stCxn id="5" idx="4"/>
          </p:cNvCxnSpPr>
          <p:nvPr/>
        </p:nvCxnSpPr>
        <p:spPr>
          <a:xfrm>
            <a:off x="2917049" y="1487972"/>
            <a:ext cx="3011" cy="4580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stCxn id="3" idx="1"/>
          </p:cNvCxnSpPr>
          <p:nvPr/>
        </p:nvCxnSpPr>
        <p:spPr>
          <a:xfrm flipH="1">
            <a:off x="1191512" y="876341"/>
            <a:ext cx="5030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>
            <a:stCxn id="6" idx="0"/>
          </p:cNvCxnSpPr>
          <p:nvPr/>
        </p:nvCxnSpPr>
        <p:spPr>
          <a:xfrm flipV="1">
            <a:off x="1191512" y="890793"/>
            <a:ext cx="0" cy="47296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stCxn id="4" idx="1"/>
          </p:cNvCxnSpPr>
          <p:nvPr/>
        </p:nvCxnSpPr>
        <p:spPr>
          <a:xfrm flipH="1">
            <a:off x="1191512" y="1957507"/>
            <a:ext cx="5030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stCxn id="6" idx="4"/>
          </p:cNvCxnSpPr>
          <p:nvPr/>
        </p:nvCxnSpPr>
        <p:spPr>
          <a:xfrm>
            <a:off x="1191512" y="1490544"/>
            <a:ext cx="0" cy="4669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979934" y="1415653"/>
            <a:ext cx="2239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630435" y="1412368"/>
            <a:ext cx="4981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vál 16"/>
          <p:cNvSpPr/>
          <p:nvPr/>
        </p:nvSpPr>
        <p:spPr>
          <a:xfrm>
            <a:off x="1781620" y="2945387"/>
            <a:ext cx="157196" cy="15847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2071909" y="2945387"/>
            <a:ext cx="157196" cy="15847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867300" y="2945387"/>
            <a:ext cx="157196" cy="15847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1157589" y="2945387"/>
            <a:ext cx="157196" cy="15847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nice 20"/>
          <p:cNvCxnSpPr>
            <a:stCxn id="19" idx="0"/>
            <a:endCxn id="20" idx="7"/>
          </p:cNvCxnSpPr>
          <p:nvPr/>
        </p:nvCxnSpPr>
        <p:spPr>
          <a:xfrm>
            <a:off x="945898" y="2945387"/>
            <a:ext cx="345867" cy="232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625543" y="1427153"/>
            <a:ext cx="4892" cy="15974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stCxn id="20" idx="6"/>
            <a:endCxn id="17" idx="2"/>
          </p:cNvCxnSpPr>
          <p:nvPr/>
        </p:nvCxnSpPr>
        <p:spPr>
          <a:xfrm>
            <a:off x="1314786" y="3024626"/>
            <a:ext cx="46683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3203848" y="1415653"/>
            <a:ext cx="0" cy="16089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endCxn id="18" idx="6"/>
          </p:cNvCxnSpPr>
          <p:nvPr/>
        </p:nvCxnSpPr>
        <p:spPr>
          <a:xfrm flipH="1">
            <a:off x="2229105" y="3024626"/>
            <a:ext cx="97474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1728821" y="2681096"/>
            <a:ext cx="240869" cy="856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071909" y="2675566"/>
            <a:ext cx="251542" cy="3576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905289" y="709684"/>
            <a:ext cx="396739" cy="325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</a:t>
            </a:r>
            <a:r>
              <a:rPr lang="cs-CZ" baseline="-25000" dirty="0" smtClean="0"/>
              <a:t>1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928105" y="1787332"/>
            <a:ext cx="396739" cy="325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</a:t>
            </a:r>
            <a:r>
              <a:rPr lang="cs-CZ" baseline="-25000" dirty="0"/>
              <a:t>2</a:t>
            </a:r>
            <a:endParaRPr lang="cs-CZ" dirty="0"/>
          </a:p>
        </p:txBody>
      </p:sp>
      <p:cxnSp>
        <p:nvCxnSpPr>
          <p:cNvPr id="33" name="Přímá spojnice 32"/>
          <p:cNvCxnSpPr>
            <a:stCxn id="19" idx="2"/>
          </p:cNvCxnSpPr>
          <p:nvPr/>
        </p:nvCxnSpPr>
        <p:spPr>
          <a:xfrm flipH="1">
            <a:off x="630435" y="3024626"/>
            <a:ext cx="23686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ovéPole 39"/>
          <p:cNvSpPr txBox="1"/>
          <p:nvPr/>
        </p:nvSpPr>
        <p:spPr>
          <a:xfrm>
            <a:off x="1903813" y="3103865"/>
            <a:ext cx="628855" cy="325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cxnSp>
        <p:nvCxnSpPr>
          <p:cNvPr id="42" name="Přímá spojnice 41"/>
          <p:cNvCxnSpPr/>
          <p:nvPr/>
        </p:nvCxnSpPr>
        <p:spPr>
          <a:xfrm>
            <a:off x="2917049" y="1957507"/>
            <a:ext cx="3011" cy="549350"/>
          </a:xfrm>
          <a:prstGeom prst="line">
            <a:avLst/>
          </a:prstGeom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2" name="Skupina 71"/>
          <p:cNvGrpSpPr/>
          <p:nvPr/>
        </p:nvGrpSpPr>
        <p:grpSpPr>
          <a:xfrm>
            <a:off x="1162851" y="49819"/>
            <a:ext cx="1777243" cy="858351"/>
            <a:chOff x="1162851" y="49819"/>
            <a:chExt cx="1777243" cy="858351"/>
          </a:xfrm>
        </p:grpSpPr>
        <p:grpSp>
          <p:nvGrpSpPr>
            <p:cNvPr id="36" name="Skupina 35"/>
            <p:cNvGrpSpPr/>
            <p:nvPr/>
          </p:nvGrpSpPr>
          <p:grpSpPr>
            <a:xfrm>
              <a:off x="1840928" y="49819"/>
              <a:ext cx="691740" cy="442418"/>
              <a:chOff x="5292080" y="3489883"/>
              <a:chExt cx="792088" cy="502557"/>
            </a:xfrm>
          </p:grpSpPr>
          <p:sp>
            <p:nvSpPr>
              <p:cNvPr id="34" name="TextovéPole 33"/>
              <p:cNvSpPr txBox="1"/>
              <p:nvPr/>
            </p:nvSpPr>
            <p:spPr>
              <a:xfrm>
                <a:off x="5364088" y="3573016"/>
                <a:ext cx="720080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U</a:t>
                </a:r>
                <a:r>
                  <a:rPr lang="cs-CZ" baseline="-25000" dirty="0" smtClean="0"/>
                  <a:t>1</a:t>
                </a:r>
              </a:p>
            </p:txBody>
          </p:sp>
          <p:sp>
            <p:nvSpPr>
              <p:cNvPr id="35" name="Ovál 34"/>
              <p:cNvSpPr/>
              <p:nvPr/>
            </p:nvSpPr>
            <p:spPr>
              <a:xfrm>
                <a:off x="5292080" y="3489883"/>
                <a:ext cx="504056" cy="502557"/>
              </a:xfrm>
              <a:prstGeom prst="ellipse">
                <a:avLst/>
              </a:prstGeom>
              <a:noFill/>
              <a:ln>
                <a:solidFill>
                  <a:schemeClr val="accent4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50" name="Přímá spojnice 49"/>
            <p:cNvCxnSpPr/>
            <p:nvPr/>
          </p:nvCxnSpPr>
          <p:spPr>
            <a:xfrm flipV="1">
              <a:off x="1191512" y="251267"/>
              <a:ext cx="0" cy="605314"/>
            </a:xfrm>
            <a:prstGeom prst="line">
              <a:avLst/>
            </a:prstGeom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Přímá spojnice 51"/>
            <p:cNvCxnSpPr>
              <a:endCxn id="35" idx="2"/>
            </p:cNvCxnSpPr>
            <p:nvPr/>
          </p:nvCxnSpPr>
          <p:spPr>
            <a:xfrm>
              <a:off x="1191512" y="271027"/>
              <a:ext cx="649415" cy="1"/>
            </a:xfrm>
            <a:prstGeom prst="line">
              <a:avLst/>
            </a:prstGeom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Přímá spojnice 53"/>
            <p:cNvCxnSpPr>
              <a:stCxn id="35" idx="6"/>
            </p:cNvCxnSpPr>
            <p:nvPr/>
          </p:nvCxnSpPr>
          <p:spPr>
            <a:xfrm flipV="1">
              <a:off x="2281126" y="271027"/>
              <a:ext cx="635923" cy="1"/>
            </a:xfrm>
            <a:prstGeom prst="line">
              <a:avLst/>
            </a:prstGeom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Přímá spojnice 55"/>
            <p:cNvCxnSpPr/>
            <p:nvPr/>
          </p:nvCxnSpPr>
          <p:spPr>
            <a:xfrm>
              <a:off x="2917049" y="285571"/>
              <a:ext cx="0" cy="590770"/>
            </a:xfrm>
            <a:prstGeom prst="line">
              <a:avLst/>
            </a:prstGeom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7" name="Ovál 56"/>
            <p:cNvSpPr/>
            <p:nvPr/>
          </p:nvSpPr>
          <p:spPr>
            <a:xfrm>
              <a:off x="2877209" y="840559"/>
              <a:ext cx="62885" cy="63384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4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Ovál 57"/>
            <p:cNvSpPr/>
            <p:nvPr/>
          </p:nvSpPr>
          <p:spPr>
            <a:xfrm>
              <a:off x="1162851" y="844786"/>
              <a:ext cx="62885" cy="63384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4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6" name="Skupina 75"/>
          <p:cNvGrpSpPr/>
          <p:nvPr/>
        </p:nvGrpSpPr>
        <p:grpSpPr>
          <a:xfrm>
            <a:off x="1174259" y="1925636"/>
            <a:ext cx="1778047" cy="787887"/>
            <a:chOff x="1174259" y="1925636"/>
            <a:chExt cx="1778047" cy="787887"/>
          </a:xfrm>
        </p:grpSpPr>
        <p:grpSp>
          <p:nvGrpSpPr>
            <p:cNvPr id="37" name="Skupina 36"/>
            <p:cNvGrpSpPr/>
            <p:nvPr/>
          </p:nvGrpSpPr>
          <p:grpSpPr>
            <a:xfrm>
              <a:off x="1840928" y="2271105"/>
              <a:ext cx="691740" cy="442418"/>
              <a:chOff x="5292080" y="3489883"/>
              <a:chExt cx="792088" cy="502557"/>
            </a:xfrm>
          </p:grpSpPr>
          <p:sp>
            <p:nvSpPr>
              <p:cNvPr id="38" name="TextovéPole 37"/>
              <p:cNvSpPr txBox="1"/>
              <p:nvPr/>
            </p:nvSpPr>
            <p:spPr>
              <a:xfrm>
                <a:off x="5364088" y="3573016"/>
                <a:ext cx="720080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U</a:t>
                </a:r>
                <a:r>
                  <a:rPr lang="cs-CZ" baseline="-25000" dirty="0"/>
                  <a:t>2</a:t>
                </a:r>
                <a:endParaRPr lang="cs-CZ" baseline="-25000" dirty="0" smtClean="0"/>
              </a:p>
            </p:txBody>
          </p:sp>
          <p:sp>
            <p:nvSpPr>
              <p:cNvPr id="39" name="Ovál 38"/>
              <p:cNvSpPr/>
              <p:nvPr/>
            </p:nvSpPr>
            <p:spPr>
              <a:xfrm>
                <a:off x="5292080" y="3489883"/>
                <a:ext cx="504056" cy="502557"/>
              </a:xfrm>
              <a:prstGeom prst="ellipse">
                <a:avLst/>
              </a:prstGeom>
              <a:noFill/>
              <a:ln>
                <a:solidFill>
                  <a:schemeClr val="accent4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44" name="Přímá spojnice 43"/>
            <p:cNvCxnSpPr/>
            <p:nvPr/>
          </p:nvCxnSpPr>
          <p:spPr>
            <a:xfrm>
              <a:off x="2283994" y="2506858"/>
              <a:ext cx="636066" cy="0"/>
            </a:xfrm>
            <a:prstGeom prst="line">
              <a:avLst/>
            </a:prstGeom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Přímá spojnice 45"/>
            <p:cNvCxnSpPr>
              <a:stCxn id="39" idx="2"/>
            </p:cNvCxnSpPr>
            <p:nvPr/>
          </p:nvCxnSpPr>
          <p:spPr>
            <a:xfrm flipH="1" flipV="1">
              <a:off x="1191512" y="2492314"/>
              <a:ext cx="649415" cy="1"/>
            </a:xfrm>
            <a:prstGeom prst="line">
              <a:avLst/>
            </a:prstGeom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 flipV="1">
              <a:off x="1191512" y="1957507"/>
              <a:ext cx="0" cy="534806"/>
            </a:xfrm>
            <a:prstGeom prst="line">
              <a:avLst/>
            </a:prstGeom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ál 58"/>
            <p:cNvSpPr/>
            <p:nvPr/>
          </p:nvSpPr>
          <p:spPr>
            <a:xfrm>
              <a:off x="1174259" y="1929470"/>
              <a:ext cx="62885" cy="63384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4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" name="Ovál 59"/>
            <p:cNvSpPr/>
            <p:nvPr/>
          </p:nvSpPr>
          <p:spPr>
            <a:xfrm>
              <a:off x="2889421" y="1925636"/>
              <a:ext cx="62885" cy="63384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4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aphicFrame>
        <p:nvGraphicFramePr>
          <p:cNvPr id="61" name="Objekt 6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26032948"/>
              </p:ext>
            </p:extLst>
          </p:nvPr>
        </p:nvGraphicFramePr>
        <p:xfrm>
          <a:off x="334303" y="3955155"/>
          <a:ext cx="1978025" cy="26368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59" name="Rovnice" r:id="rId5" imgW="990360" imgH="1320480" progId="Equation.3">
                  <p:embed/>
                </p:oleObj>
              </mc:Choice>
              <mc:Fallback>
                <p:oleObj name="Rovnice" r:id="rId5" imgW="990360" imgH="1320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334303" y="3955155"/>
                        <a:ext cx="1978025" cy="263683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2" name="Objekt 6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19152051"/>
              </p:ext>
            </p:extLst>
          </p:nvPr>
        </p:nvGraphicFramePr>
        <p:xfrm>
          <a:off x="2781804" y="3985531"/>
          <a:ext cx="1358148" cy="261182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0" name="Rovnice" r:id="rId7" imgW="660240" imgH="1269720" progId="Equation.3">
                  <p:embed/>
                </p:oleObj>
              </mc:Choice>
              <mc:Fallback>
                <p:oleObj name="Rovnice" r:id="rId7" imgW="660240" imgH="126972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2781804" y="3985531"/>
                        <a:ext cx="1358148" cy="261182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3" name="Objekt 6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12894491"/>
              </p:ext>
            </p:extLst>
          </p:nvPr>
        </p:nvGraphicFramePr>
        <p:xfrm>
          <a:off x="4621138" y="4032740"/>
          <a:ext cx="3047206" cy="27086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1" name="Rovnice" r:id="rId9" imgW="1485720" imgH="1320480" progId="Equation.3">
                  <p:embed/>
                </p:oleObj>
              </mc:Choice>
              <mc:Fallback>
                <p:oleObj name="Rovnice" r:id="rId9" imgW="1485720" imgH="1320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4621138" y="4032740"/>
                        <a:ext cx="3047206" cy="270862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4" name="Objekt 6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99416212"/>
              </p:ext>
            </p:extLst>
          </p:nvPr>
        </p:nvGraphicFramePr>
        <p:xfrm>
          <a:off x="682376" y="3266432"/>
          <a:ext cx="2262587" cy="63055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2" name="Rovnice" r:id="rId11" imgW="774360" imgH="215640" progId="Equation.3">
                  <p:embed/>
                </p:oleObj>
              </mc:Choice>
              <mc:Fallback>
                <p:oleObj name="Rovnice" r:id="rId11" imgW="77436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682376" y="3266432"/>
                        <a:ext cx="2262587" cy="63055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73" name="Skupina 72"/>
          <p:cNvGrpSpPr/>
          <p:nvPr/>
        </p:nvGrpSpPr>
        <p:grpSpPr>
          <a:xfrm>
            <a:off x="1155512" y="962318"/>
            <a:ext cx="731962" cy="369332"/>
            <a:chOff x="1155512" y="962318"/>
            <a:chExt cx="731962" cy="369332"/>
          </a:xfrm>
        </p:grpSpPr>
        <p:sp>
          <p:nvSpPr>
            <p:cNvPr id="67" name="Šipka doprava 66"/>
            <p:cNvSpPr/>
            <p:nvPr/>
          </p:nvSpPr>
          <p:spPr>
            <a:xfrm rot="16200000">
              <a:off x="1047512" y="1088737"/>
              <a:ext cx="288000" cy="72000"/>
            </a:xfrm>
            <a:prstGeom prst="rightArrow">
              <a:avLst/>
            </a:prstGeom>
            <a:solidFill>
              <a:srgbClr val="FF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" name="TextovéPole 68"/>
            <p:cNvSpPr txBox="1"/>
            <p:nvPr/>
          </p:nvSpPr>
          <p:spPr>
            <a:xfrm>
              <a:off x="1236187" y="962318"/>
              <a:ext cx="65128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I</a:t>
              </a:r>
              <a:r>
                <a:rPr lang="cs-CZ" baseline="-25000" dirty="0" smtClean="0"/>
                <a:t>1</a:t>
              </a:r>
              <a:endParaRPr lang="cs-CZ" dirty="0"/>
            </a:p>
          </p:txBody>
        </p:sp>
      </p:grpSp>
      <p:grpSp>
        <p:nvGrpSpPr>
          <p:cNvPr id="74" name="Skupina 73"/>
          <p:cNvGrpSpPr/>
          <p:nvPr/>
        </p:nvGrpSpPr>
        <p:grpSpPr>
          <a:xfrm>
            <a:off x="1157589" y="1547500"/>
            <a:ext cx="750115" cy="369332"/>
            <a:chOff x="1157589" y="1547500"/>
            <a:chExt cx="750115" cy="369332"/>
          </a:xfrm>
        </p:grpSpPr>
        <p:sp>
          <p:nvSpPr>
            <p:cNvPr id="68" name="Šipka doprava 67"/>
            <p:cNvSpPr/>
            <p:nvPr/>
          </p:nvSpPr>
          <p:spPr>
            <a:xfrm rot="5400000">
              <a:off x="1049589" y="1664824"/>
              <a:ext cx="288000" cy="72000"/>
            </a:xfrm>
            <a:prstGeom prst="rightArrow">
              <a:avLst/>
            </a:prstGeom>
            <a:solidFill>
              <a:srgbClr val="FF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TextovéPole 69"/>
            <p:cNvSpPr txBox="1"/>
            <p:nvPr/>
          </p:nvSpPr>
          <p:spPr>
            <a:xfrm>
              <a:off x="1256417" y="1547500"/>
              <a:ext cx="65128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I</a:t>
              </a:r>
              <a:r>
                <a:rPr lang="cs-CZ" baseline="-25000" dirty="0"/>
                <a:t>2</a:t>
              </a:r>
              <a:endParaRPr lang="cs-CZ" dirty="0"/>
            </a:p>
          </p:txBody>
        </p:sp>
      </p:grpSp>
      <p:grpSp>
        <p:nvGrpSpPr>
          <p:cNvPr id="75" name="Skupina 74"/>
          <p:cNvGrpSpPr/>
          <p:nvPr/>
        </p:nvGrpSpPr>
        <p:grpSpPr>
          <a:xfrm>
            <a:off x="683568" y="1107514"/>
            <a:ext cx="523776" cy="377270"/>
            <a:chOff x="683568" y="1107514"/>
            <a:chExt cx="523776" cy="377270"/>
          </a:xfrm>
        </p:grpSpPr>
        <p:sp>
          <p:nvSpPr>
            <p:cNvPr id="66" name="Šipka doprava 65"/>
            <p:cNvSpPr/>
            <p:nvPr/>
          </p:nvSpPr>
          <p:spPr>
            <a:xfrm>
              <a:off x="683568" y="1358006"/>
              <a:ext cx="360000" cy="108723"/>
            </a:xfrm>
            <a:prstGeom prst="rightArrow">
              <a:avLst/>
            </a:prstGeom>
            <a:solidFill>
              <a:srgbClr val="FF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" name="TextovéPole 70"/>
            <p:cNvSpPr txBox="1"/>
            <p:nvPr/>
          </p:nvSpPr>
          <p:spPr>
            <a:xfrm>
              <a:off x="827584" y="1107514"/>
              <a:ext cx="379760" cy="3772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I</a:t>
              </a:r>
              <a:endParaRPr lang="cs-CZ" dirty="0"/>
            </a:p>
          </p:txBody>
        </p:sp>
      </p:grpSp>
      <p:graphicFrame>
        <p:nvGraphicFramePr>
          <p:cNvPr id="77" name="Objekt 7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44532692"/>
              </p:ext>
            </p:extLst>
          </p:nvPr>
        </p:nvGraphicFramePr>
        <p:xfrm>
          <a:off x="5796136" y="4437112"/>
          <a:ext cx="2440692" cy="5040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3" name="Rovnice" r:id="rId13" imgW="1168200" imgH="241200" progId="Equation.3">
                  <p:embed/>
                </p:oleObj>
              </mc:Choice>
              <mc:Fallback>
                <p:oleObj name="Rovnice" r:id="rId13" imgW="1168200" imgH="24120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5796136" y="4437112"/>
                        <a:ext cx="2440692" cy="50405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74104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86409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/>
              <a:t>KOLÁŘOVÁ, Růžena, et al. </a:t>
            </a:r>
            <a:r>
              <a:rPr lang="cs-CZ" i="1" dirty="0"/>
              <a:t>Fyzika : Pro 8. ročník základní školy</a:t>
            </a:r>
            <a:r>
              <a:rPr lang="cs-CZ" dirty="0"/>
              <a:t>. 1. vydání. Praha : Prometheus, 2008. 228 s. Dostupné z WWW: &lt;www.prometheus-nakl.cz&gt;. ISBN 978-80-7196-149-9</a:t>
            </a:r>
            <a:r>
              <a:rPr lang="cs-CZ" dirty="0" smtClean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RAUNER</a:t>
            </a:r>
            <a:r>
              <a:rPr lang="cs-CZ" dirty="0"/>
              <a:t>, Karel , et al. </a:t>
            </a:r>
            <a:r>
              <a:rPr lang="cs-CZ" i="1" dirty="0"/>
              <a:t>Fyzika 8 : pro základní školy a </a:t>
            </a:r>
            <a:r>
              <a:rPr lang="cs-CZ" i="1" dirty="0" smtClean="0"/>
              <a:t>víceletá </a:t>
            </a:r>
            <a:r>
              <a:rPr lang="cs-CZ" i="1" dirty="0"/>
              <a:t>gymnázia</a:t>
            </a:r>
            <a:r>
              <a:rPr lang="cs-CZ" dirty="0"/>
              <a:t>. 1. vydání. Plzeň  : Fraus, 2006. 128 s. Dostupné z WWW: &lt;www.fraus.cz&gt;. ISBN 80-7238-525-9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2857004"/>
            <a:ext cx="86409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Software:</a:t>
            </a:r>
          </a:p>
          <a:p>
            <a:r>
              <a:rPr lang="cs-CZ" dirty="0" smtClean="0"/>
              <a:t>Microsoft Office Professional Plus 2010, verze 14.06106.5005</a:t>
            </a:r>
          </a:p>
          <a:p>
            <a:r>
              <a:rPr lang="cs-CZ" dirty="0" smtClean="0"/>
              <a:t>Držitel licence 2. základní škola, Rakovník, Husovo náměstí 3  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4149080"/>
            <a:ext cx="8640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Ilustrace – dílo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1473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50475</TotalTime>
  <Words>283</Words>
  <Application>Microsoft Office PowerPoint</Application>
  <PresentationFormat>Předvádění na obrazovce (4:3)</PresentationFormat>
  <Paragraphs>91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Medián</vt:lpstr>
      <vt:lpstr>Rovnice</vt:lpstr>
      <vt:lpstr>Editor rovnic 3.0</vt:lpstr>
      <vt:lpstr>Prezentace aplikace PowerPoint</vt:lpstr>
      <vt:lpstr>Prezentace aplikace PowerPoint</vt:lpstr>
      <vt:lpstr>Paralelní zapojení rezistorů </vt:lpstr>
      <vt:lpstr>Výsledný odpor rezistorů řazených vedle sebe (paralelně)</vt:lpstr>
      <vt:lpstr>Prezentace aplikace PowerPoint</vt:lpstr>
      <vt:lpstr>Prezentace aplikace PowerPoint</vt:lpstr>
      <vt:lpstr>Prezentace aplikace PowerPoint</vt:lpstr>
      <vt:lpstr>Vzorový příklad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6</cp:revision>
  <dcterms:created xsi:type="dcterms:W3CDTF">2012-01-20T18:31:09Z</dcterms:created>
  <dcterms:modified xsi:type="dcterms:W3CDTF">2012-02-24T19:46:32Z</dcterms:modified>
</cp:coreProperties>
</file>