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29" autoAdjust="0"/>
    <p:restoredTop sz="94660"/>
  </p:normalViewPr>
  <p:slideViewPr>
    <p:cSldViewPr>
      <p:cViewPr>
        <p:scale>
          <a:sx n="75" d="100"/>
          <a:sy n="75" d="100"/>
        </p:scale>
        <p:origin x="-1884" y="-3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9E1EA3C-9CC7-4E12-B025-FAD061B02CE9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D8A55D32-01D7-49A2-AFA6-BB1C1CEAD34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1EA3C-9CC7-4E12-B025-FAD061B02CE9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55D32-01D7-49A2-AFA6-BB1C1CEAD349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9E1EA3C-9CC7-4E12-B025-FAD061B02CE9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55D32-01D7-49A2-AFA6-BB1C1CEAD34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1EA3C-9CC7-4E12-B025-FAD061B02CE9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55D32-01D7-49A2-AFA6-BB1C1CEAD34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1EA3C-9CC7-4E12-B025-FAD061B02CE9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55D32-01D7-49A2-AFA6-BB1C1CEAD349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9E1EA3C-9CC7-4E12-B025-FAD061B02CE9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55D32-01D7-49A2-AFA6-BB1C1CEAD34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1EA3C-9CC7-4E12-B025-FAD061B02CE9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55D32-01D7-49A2-AFA6-BB1C1CEAD3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9E1EA3C-9CC7-4E12-B025-FAD061B02CE9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55D32-01D7-49A2-AFA6-BB1C1CEAD34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9E1EA3C-9CC7-4E12-B025-FAD061B02CE9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55D32-01D7-49A2-AFA6-BB1C1CEAD34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1EA3C-9CC7-4E12-B025-FAD061B02CE9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55D32-01D7-49A2-AFA6-BB1C1CEAD3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1EA3C-9CC7-4E12-B025-FAD061B02CE9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55D32-01D7-49A2-AFA6-BB1C1CEAD3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C9E1EA3C-9CC7-4E12-B025-FAD061B02CE9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D8A55D32-01D7-49A2-AFA6-BB1C1CEAD34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hemickeprvky.euweb.cz/alkalicke-kovy.htm" TargetMode="External"/><Relationship Id="rId2" Type="http://schemas.openxmlformats.org/officeDocument/2006/relationships/hyperlink" Target="http://www.investujeme.cz/clanky/prumyslove-kovy-jako-vhodna-alternativni-investic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etalsprices.info/about/metals/meta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559041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8. roč.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14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_Vlastnosti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kovů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Melicharová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101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63888" y="2996952"/>
            <a:ext cx="5120640" cy="643631"/>
          </a:xfrm>
        </p:spPr>
        <p:txBody>
          <a:bodyPr/>
          <a:lstStyle/>
          <a:p>
            <a:r>
              <a:rPr lang="cs-CZ" dirty="0" smtClean="0"/>
              <a:t>Jana Melicharová, 2. ZŠ Dobříš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91880" y="1772816"/>
            <a:ext cx="5120640" cy="1152160"/>
          </a:xfrm>
        </p:spPr>
        <p:txBody>
          <a:bodyPr/>
          <a:lstStyle/>
          <a:p>
            <a:r>
              <a:rPr lang="cs-CZ" u="sng" dirty="0" smtClean="0"/>
              <a:t>Vlastnosti kovů</a:t>
            </a:r>
            <a:endParaRPr lang="cs-CZ" u="sng" dirty="0"/>
          </a:p>
        </p:txBody>
      </p:sp>
      <p:pic>
        <p:nvPicPr>
          <p:cNvPr id="1026" name="Picture 2" descr="http://www.investujeme.cz/cs/images/resize/perex/med-jpg-38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077072"/>
            <a:ext cx="3609975" cy="2400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9761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solidFill>
                  <a:schemeClr val="accent1"/>
                </a:solidFill>
              </a:rPr>
              <a:t>charakteristické vlastnosti kovů :</a:t>
            </a:r>
          </a:p>
          <a:p>
            <a:endParaRPr lang="cs-CZ" u="sng" dirty="0" smtClean="0">
              <a:solidFill>
                <a:schemeClr val="accent1"/>
              </a:solidFill>
            </a:endParaRPr>
          </a:p>
          <a:p>
            <a:r>
              <a:rPr lang="cs-CZ" dirty="0" smtClean="0"/>
              <a:t>kovový lesk</a:t>
            </a:r>
          </a:p>
          <a:p>
            <a:r>
              <a:rPr lang="cs-CZ" dirty="0"/>
              <a:t>v</a:t>
            </a:r>
            <a:r>
              <a:rPr lang="cs-CZ" dirty="0" smtClean="0"/>
              <a:t>edou elektrický proud a teplo</a:t>
            </a:r>
          </a:p>
          <a:p>
            <a:r>
              <a:rPr lang="cs-CZ" dirty="0"/>
              <a:t>j</a:t>
            </a:r>
            <a:r>
              <a:rPr lang="cs-CZ" dirty="0" smtClean="0"/>
              <a:t>sou tažné a kujné – dají se tvarovat</a:t>
            </a:r>
          </a:p>
          <a:p>
            <a:r>
              <a:rPr lang="cs-CZ" dirty="0"/>
              <a:t>s</a:t>
            </a:r>
            <a:r>
              <a:rPr lang="cs-CZ" dirty="0" smtClean="0"/>
              <a:t>nadno vytvářejí kationty</a:t>
            </a:r>
          </a:p>
          <a:p>
            <a:r>
              <a:rPr lang="cs-CZ" dirty="0"/>
              <a:t>m</a:t>
            </a:r>
            <a:r>
              <a:rPr lang="cs-CZ" dirty="0" smtClean="0"/>
              <a:t>ají </a:t>
            </a:r>
            <a:r>
              <a:rPr lang="cs-CZ" dirty="0" smtClean="0"/>
              <a:t>vysokou teplotu tání</a:t>
            </a:r>
          </a:p>
          <a:p>
            <a:r>
              <a:rPr lang="cs-CZ" dirty="0"/>
              <a:t>v</a:t>
            </a:r>
            <a:r>
              <a:rPr lang="cs-CZ" dirty="0" smtClean="0"/>
              <a:t>ětšinou </a:t>
            </a:r>
            <a:r>
              <a:rPr lang="cs-CZ" dirty="0" smtClean="0"/>
              <a:t>se jedná o pevné látky (s výjimkou </a:t>
            </a:r>
            <a:r>
              <a:rPr lang="cs-CZ" dirty="0" err="1" smtClean="0"/>
              <a:t>Hg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 </a:t>
            </a:r>
            <a:r>
              <a:rPr lang="cs-CZ" dirty="0" smtClean="0"/>
              <a:t>periodické tabulce je kovových prvků téměř </a:t>
            </a:r>
            <a:r>
              <a:rPr lang="cs-CZ" dirty="0" smtClean="0">
                <a:solidFill>
                  <a:srgbClr val="FF0000"/>
                </a:solidFill>
              </a:rPr>
              <a:t>80%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124744"/>
            <a:ext cx="3744416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6090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Rozdělení kovů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3200" u="sng" dirty="0" smtClean="0"/>
              <a:t>podle </a:t>
            </a:r>
            <a:r>
              <a:rPr lang="cs-CZ" sz="3200" u="sng" dirty="0" smtClean="0"/>
              <a:t>hustoty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                             Lehké – Na, Mg, Al – s nižší hustotou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Těžké – </a:t>
            </a:r>
            <a:r>
              <a:rPr lang="cs-CZ" dirty="0" err="1" smtClean="0"/>
              <a:t>Pb</a:t>
            </a:r>
            <a:r>
              <a:rPr lang="cs-CZ" dirty="0" smtClean="0"/>
              <a:t>, </a:t>
            </a:r>
            <a:r>
              <a:rPr lang="cs-CZ" dirty="0" err="1" smtClean="0"/>
              <a:t>Fe,Ni</a:t>
            </a:r>
            <a:r>
              <a:rPr lang="cs-CZ" dirty="0" smtClean="0"/>
              <a:t> – s vyšší hustotou</a:t>
            </a:r>
          </a:p>
          <a:p>
            <a:r>
              <a:rPr lang="cs-CZ" sz="2800" u="sng" dirty="0" smtClean="0"/>
              <a:t>podle </a:t>
            </a:r>
            <a:r>
              <a:rPr lang="cs-CZ" sz="2800" u="sng" dirty="0" smtClean="0"/>
              <a:t>stálosti 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                             Ušlechtilé- Au, </a:t>
            </a:r>
            <a:r>
              <a:rPr lang="cs-CZ" dirty="0" err="1" smtClean="0"/>
              <a:t>Ag</a:t>
            </a:r>
            <a:r>
              <a:rPr lang="cs-CZ" dirty="0" smtClean="0"/>
              <a:t>, </a:t>
            </a:r>
            <a:r>
              <a:rPr lang="cs-CZ" dirty="0" err="1" smtClean="0"/>
              <a:t>Pt</a:t>
            </a:r>
            <a:r>
              <a:rPr lang="cs-CZ" dirty="0" smtClean="0"/>
              <a:t> – málo reaktivní, lépe odolávají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vlivům vzduchu a vlhkosti</a:t>
            </a:r>
          </a:p>
          <a:p>
            <a:pPr marL="0" indent="0">
              <a:buNone/>
            </a:pPr>
            <a:r>
              <a:rPr lang="cs-CZ" dirty="0" smtClean="0"/>
              <a:t>                             Neušlechtilé – </a:t>
            </a:r>
            <a:r>
              <a:rPr lang="cs-CZ" dirty="0" err="1" smtClean="0"/>
              <a:t>Fe</a:t>
            </a:r>
            <a:r>
              <a:rPr lang="cs-CZ" dirty="0" smtClean="0"/>
              <a:t>, Mg, </a:t>
            </a:r>
            <a:r>
              <a:rPr lang="cs-CZ" dirty="0" err="1" smtClean="0"/>
              <a:t>Li</a:t>
            </a:r>
            <a:endParaRPr lang="cs-CZ" dirty="0" smtClean="0"/>
          </a:p>
          <a:p>
            <a:endParaRPr lang="cs-CZ" dirty="0"/>
          </a:p>
          <a:p>
            <a:r>
              <a:rPr lang="cs-CZ" sz="2800" u="sng" dirty="0" smtClean="0"/>
              <a:t>podle </a:t>
            </a:r>
            <a:r>
              <a:rPr lang="cs-CZ" sz="2800" u="sng" dirty="0" smtClean="0"/>
              <a:t>dostupnosti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                             Drahé – Au, </a:t>
            </a:r>
            <a:r>
              <a:rPr lang="cs-CZ" dirty="0" err="1" smtClean="0"/>
              <a:t>Pt</a:t>
            </a:r>
            <a:r>
              <a:rPr lang="cs-CZ" dirty="0" smtClean="0"/>
              <a:t>, </a:t>
            </a:r>
            <a:r>
              <a:rPr lang="cs-CZ" dirty="0" err="1" smtClean="0"/>
              <a:t>Ag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Ostatní – </a:t>
            </a:r>
            <a:r>
              <a:rPr lang="cs-CZ" dirty="0" err="1" smtClean="0"/>
              <a:t>Fe</a:t>
            </a:r>
            <a:r>
              <a:rPr lang="cs-CZ" dirty="0" smtClean="0"/>
              <a:t>, </a:t>
            </a:r>
            <a:r>
              <a:rPr lang="cs-CZ" dirty="0" err="1" smtClean="0"/>
              <a:t>Zn</a:t>
            </a:r>
            <a:r>
              <a:rPr lang="cs-CZ" dirty="0" smtClean="0"/>
              <a:t>, 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9413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1) Jmenuj charakteristické vlastnosti kovů.</a:t>
            </a:r>
          </a:p>
          <a:p>
            <a:r>
              <a:rPr lang="cs-CZ" dirty="0" smtClean="0"/>
              <a:t>2) Kovy mají většinou skupenství ……………..</a:t>
            </a:r>
          </a:p>
          <a:p>
            <a:r>
              <a:rPr lang="cs-CZ" dirty="0" smtClean="0"/>
              <a:t>3) Jejich teplota tání…………….. </a:t>
            </a:r>
          </a:p>
          <a:p>
            <a:r>
              <a:rPr lang="cs-CZ" dirty="0" smtClean="0"/>
              <a:t>4) Kovy se dělí </a:t>
            </a:r>
            <a:r>
              <a:rPr lang="cs-CZ" dirty="0" smtClean="0"/>
              <a:t>podle vlastností do </a:t>
            </a:r>
            <a:r>
              <a:rPr lang="cs-CZ" dirty="0" smtClean="0"/>
              <a:t>těchto tří skupin:</a:t>
            </a:r>
          </a:p>
          <a:p>
            <a:r>
              <a:rPr lang="cs-CZ" dirty="0" smtClean="0"/>
              <a:t>5) Jmenuj drahé kovy.</a:t>
            </a:r>
          </a:p>
          <a:p>
            <a:endParaRPr lang="cs-CZ" dirty="0"/>
          </a:p>
        </p:txBody>
      </p:sp>
      <p:pic>
        <p:nvPicPr>
          <p:cNvPr id="3074" name="Picture 2" descr="http://www.metalsprices.info/wp-content/uploads/Metals-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429000"/>
            <a:ext cx="4752528" cy="3195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492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964"/>
            <a:ext cx="8591550" cy="1066801"/>
          </a:xfrm>
        </p:spPr>
        <p:txBody>
          <a:bodyPr/>
          <a:lstStyle/>
          <a:p>
            <a:r>
              <a:rPr lang="cs-CZ" dirty="0" smtClean="0"/>
              <a:t>Správné 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1) Kovy jsou tepelně a elektricky vodivé</a:t>
            </a:r>
          </a:p>
          <a:p>
            <a:pPr marL="0" indent="0">
              <a:buNone/>
            </a:pPr>
            <a:r>
              <a:rPr lang="cs-CZ" dirty="0" smtClean="0"/>
              <a:t>       - Mají kovový lesk</a:t>
            </a:r>
          </a:p>
          <a:p>
            <a:pPr marL="0" indent="0">
              <a:buNone/>
            </a:pPr>
            <a:r>
              <a:rPr lang="cs-CZ" dirty="0" smtClean="0"/>
              <a:t>       - Jsou tažné a kujné</a:t>
            </a:r>
          </a:p>
          <a:p>
            <a:r>
              <a:rPr lang="cs-CZ" dirty="0" smtClean="0"/>
              <a:t>2) </a:t>
            </a:r>
            <a:r>
              <a:rPr lang="cs-CZ" dirty="0"/>
              <a:t>P</a:t>
            </a:r>
            <a:r>
              <a:rPr lang="cs-CZ" dirty="0" smtClean="0"/>
              <a:t>evné skupenství, kromě rtuti, která je kapalná</a:t>
            </a:r>
          </a:p>
          <a:p>
            <a:r>
              <a:rPr lang="cs-CZ" dirty="0" smtClean="0"/>
              <a:t>3) </a:t>
            </a:r>
            <a:r>
              <a:rPr lang="cs-CZ" dirty="0"/>
              <a:t>J</a:t>
            </a:r>
            <a:r>
              <a:rPr lang="cs-CZ" dirty="0" smtClean="0"/>
              <a:t>e vysoká.</a:t>
            </a:r>
          </a:p>
          <a:p>
            <a:r>
              <a:rPr lang="cs-CZ" dirty="0" smtClean="0"/>
              <a:t>4) </a:t>
            </a:r>
            <a:r>
              <a:rPr lang="cs-CZ" dirty="0"/>
              <a:t>P</a:t>
            </a:r>
            <a:r>
              <a:rPr lang="cs-CZ" dirty="0" smtClean="0"/>
              <a:t>odle stálosti, dostupnosti a hustoty</a:t>
            </a:r>
          </a:p>
          <a:p>
            <a:r>
              <a:rPr lang="cs-CZ" dirty="0" smtClean="0"/>
              <a:t>5) Zlato, měď, stříbro, platina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1284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http://www.investujeme.cz/clanky/prumyslove-kovy-jako-vhodna-alternativni-investice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chemickeprvky.euweb.cz/alkalicke-kovy.htm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www.metalsprices.info/about/metals/metals</a:t>
            </a:r>
            <a:endParaRPr lang="cs-CZ" dirty="0" smtClean="0"/>
          </a:p>
          <a:p>
            <a:r>
              <a:rPr lang="cs-CZ" dirty="0">
                <a:solidFill>
                  <a:srgbClr val="00B0F0"/>
                </a:solidFill>
              </a:rPr>
              <a:t>Josef Mach, Irena </a:t>
            </a:r>
            <a:r>
              <a:rPr lang="cs-CZ" dirty="0" err="1">
                <a:solidFill>
                  <a:srgbClr val="00B0F0"/>
                </a:solidFill>
              </a:rPr>
              <a:t>Plucková</a:t>
            </a:r>
            <a:r>
              <a:rPr lang="cs-CZ" dirty="0">
                <a:solidFill>
                  <a:srgbClr val="00B0F0"/>
                </a:solidFill>
              </a:rPr>
              <a:t>, Jiří </a:t>
            </a:r>
            <a:r>
              <a:rPr lang="cs-CZ" dirty="0" err="1">
                <a:solidFill>
                  <a:srgbClr val="00B0F0"/>
                </a:solidFill>
              </a:rPr>
              <a:t>Šibor</a:t>
            </a:r>
            <a:r>
              <a:rPr lang="cs-CZ" dirty="0">
                <a:solidFill>
                  <a:srgbClr val="00B0F0"/>
                </a:solidFill>
              </a:rPr>
              <a:t>: Chemie (Úvod do obecné a anorganické chemie), naklad. Nová škola</a:t>
            </a:r>
          </a:p>
          <a:p>
            <a:endParaRPr lang="cs-CZ" dirty="0" smtClean="0">
              <a:solidFill>
                <a:srgbClr val="00B0F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1264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Lantern">
      <a:dk1>
        <a:sysClr val="windowText" lastClr="000000"/>
      </a:dk1>
      <a:lt1>
        <a:sysClr val="window" lastClr="FFFFFF"/>
      </a:lt1>
      <a:dk2>
        <a:srgbClr val="430000"/>
      </a:dk2>
      <a:lt2>
        <a:srgbClr val="FFE8E8"/>
      </a:lt2>
      <a:accent1>
        <a:srgbClr val="E91201"/>
      </a:accent1>
      <a:accent2>
        <a:srgbClr val="FF6262"/>
      </a:accent2>
      <a:accent3>
        <a:srgbClr val="FF8000"/>
      </a:accent3>
      <a:accent4>
        <a:srgbClr val="EEA451"/>
      </a:accent4>
      <a:accent5>
        <a:srgbClr val="EA44C9"/>
      </a:accent5>
      <a:accent6>
        <a:srgbClr val="D21578"/>
      </a:accent6>
      <a:hlink>
        <a:srgbClr val="00B5CE"/>
      </a:hlink>
      <a:folHlink>
        <a:srgbClr val="E17100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TC101790493[[fn=Malé pracoviště, domácnost (SoHo)]]</Template>
  <TotalTime>80</TotalTime>
  <Words>279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Soho</vt:lpstr>
      <vt:lpstr>Prezentace aplikace PowerPoint</vt:lpstr>
      <vt:lpstr>Vlastnosti kovů</vt:lpstr>
      <vt:lpstr>Prezentace aplikace PowerPoint</vt:lpstr>
      <vt:lpstr>Rozdělení kovů</vt:lpstr>
      <vt:lpstr>OTÁZKY:</vt:lpstr>
      <vt:lpstr>Správné odpovědi: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Vlastnosti kovů</dc:title>
  <dc:creator>OEM</dc:creator>
  <cp:lastModifiedBy>OEM</cp:lastModifiedBy>
  <cp:revision>15</cp:revision>
  <dcterms:created xsi:type="dcterms:W3CDTF">2011-08-03T18:23:59Z</dcterms:created>
  <dcterms:modified xsi:type="dcterms:W3CDTF">2011-09-02T20:48:08Z</dcterms:modified>
</cp:coreProperties>
</file>