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9" r:id="rId3"/>
    <p:sldId id="257" r:id="rId4"/>
    <p:sldId id="270" r:id="rId5"/>
    <p:sldId id="271" r:id="rId6"/>
    <p:sldId id="272" r:id="rId7"/>
    <p:sldId id="259" r:id="rId8"/>
    <p:sldId id="264" r:id="rId9"/>
    <p:sldId id="273" r:id="rId10"/>
    <p:sldId id="274" r:id="rId11"/>
    <p:sldId id="275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8ED980-F026-41E0-B17A-3705FD5CC415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B66DBD-A78F-4694-A76B-CA9E13875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721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F5C77B-0DAE-4E35-A26A-6986293B3681}" type="slidenum">
              <a:rPr lang="sk-SK"/>
              <a:pPr/>
              <a:t>8</a:t>
            </a:fld>
            <a:endParaRPr lang="sk-SK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04864"/>
            <a:ext cx="9144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Čočky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Spojky a rozptylky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55776" y="4653136"/>
            <a:ext cx="3880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VY_32_INOVACE_53_Spojky a rozptylky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0" y="0"/>
            <a:ext cx="9269413" cy="655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/>
            <a:r>
              <a:rPr lang="cs-CZ" sz="2800" dirty="0" smtClean="0"/>
              <a:t>Mnoho přístrojů pro zobrazování předmětů využívá </a:t>
            </a:r>
            <a:r>
              <a:rPr lang="cs-CZ" sz="2800" b="1" dirty="0" smtClean="0">
                <a:solidFill>
                  <a:srgbClr val="FF0000"/>
                </a:solidFill>
              </a:rPr>
              <a:t>čočky</a:t>
            </a:r>
            <a:r>
              <a:rPr lang="cs-CZ" sz="2800" dirty="0"/>
              <a:t>.</a:t>
            </a:r>
            <a:endParaRPr lang="cs-CZ" sz="2800" dirty="0" smtClean="0"/>
          </a:p>
          <a:p>
            <a:pPr marL="457200" indent="-457200"/>
            <a:r>
              <a:rPr lang="cs-CZ" sz="2800" dirty="0" smtClean="0"/>
              <a:t>Patří mezi ně například:</a:t>
            </a:r>
          </a:p>
          <a:p>
            <a:pPr marL="457200" indent="-457200"/>
            <a:r>
              <a:rPr lang="cs-CZ" sz="2800" b="1" dirty="0" smtClean="0"/>
              <a:t>lupa</a:t>
            </a:r>
            <a:r>
              <a:rPr lang="cs-CZ" sz="2800" dirty="0" smtClean="0"/>
              <a:t>, </a:t>
            </a:r>
          </a:p>
          <a:p>
            <a:pPr marL="457200" indent="-457200"/>
            <a:r>
              <a:rPr lang="cs-CZ" sz="2800" b="1" dirty="0" smtClean="0"/>
              <a:t>brýle</a:t>
            </a:r>
            <a:r>
              <a:rPr lang="cs-CZ" sz="2800" dirty="0" smtClean="0"/>
              <a:t>,</a:t>
            </a:r>
            <a:endParaRPr lang="cs-CZ" sz="2800" dirty="0"/>
          </a:p>
          <a:p>
            <a:pPr marL="457200" indent="-457200"/>
            <a:r>
              <a:rPr lang="cs-CZ" sz="2800" b="1" dirty="0" smtClean="0"/>
              <a:t>mikroskop </a:t>
            </a:r>
          </a:p>
          <a:p>
            <a:pPr marL="457200" indent="-457200"/>
            <a:r>
              <a:rPr lang="cs-CZ" sz="2800" dirty="0" smtClean="0"/>
              <a:t>či </a:t>
            </a:r>
            <a:r>
              <a:rPr lang="cs-CZ" sz="2800" b="1" dirty="0" smtClean="0"/>
              <a:t>dalekohled</a:t>
            </a:r>
            <a:r>
              <a:rPr lang="cs-CZ" sz="2800" dirty="0" smtClean="0"/>
              <a:t>. </a:t>
            </a:r>
            <a:endParaRPr lang="cs-CZ" sz="2800" dirty="0" smtClean="0"/>
          </a:p>
          <a:p>
            <a:pPr marL="457200" indent="-457200"/>
            <a:endParaRPr lang="cs-CZ" sz="2800" dirty="0" smtClean="0"/>
          </a:p>
          <a:p>
            <a:pPr marL="457200" indent="-457200"/>
            <a:endParaRPr lang="cs-CZ" sz="2800" dirty="0"/>
          </a:p>
          <a:p>
            <a:pPr marL="457200" indent="-457200"/>
            <a:endParaRPr lang="cs-CZ" sz="2800" dirty="0" smtClean="0"/>
          </a:p>
          <a:p>
            <a:pPr marL="457200" indent="-457200"/>
            <a:endParaRPr lang="cs-CZ" sz="2800" dirty="0"/>
          </a:p>
          <a:p>
            <a:pPr marL="457200" indent="-457200"/>
            <a:endParaRPr lang="cs-CZ" sz="2800" dirty="0" smtClean="0"/>
          </a:p>
          <a:p>
            <a:pPr marL="457200" indent="-457200"/>
            <a:endParaRPr lang="cs-CZ" sz="2800" dirty="0"/>
          </a:p>
          <a:p>
            <a:pPr marL="457200" indent="-457200"/>
            <a:endParaRPr lang="cs-CZ" sz="2800" dirty="0" smtClean="0"/>
          </a:p>
          <a:p>
            <a:pPr marL="457200" indent="-457200"/>
            <a:r>
              <a:rPr lang="cs-CZ" sz="2800" dirty="0" smtClean="0"/>
              <a:t>Čočky jsou tělesa </a:t>
            </a:r>
            <a:r>
              <a:rPr lang="cs-CZ" sz="2800" dirty="0"/>
              <a:t>zpravidla vybroušená ze skla, ve kterých se</a:t>
            </a:r>
          </a:p>
          <a:p>
            <a:pPr marL="457200" indent="-457200"/>
            <a:r>
              <a:rPr lang="cs-CZ" sz="2800" dirty="0"/>
              <a:t>lomem mění směr procházejících paprsků</a:t>
            </a:r>
            <a:r>
              <a:rPr lang="cs-CZ" sz="2800" dirty="0"/>
              <a:t>. </a:t>
            </a:r>
          </a:p>
        </p:txBody>
      </p:sp>
      <p:pic>
        <p:nvPicPr>
          <p:cNvPr id="3" name="Picture 6" descr="C:\Users\user\AppData\Local\Microsoft\Windows\Temporary Internet Files\Content.IE5\S7687CZ2\MP9003995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08720"/>
            <a:ext cx="4608512" cy="576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33785" y="6270941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pic>
        <p:nvPicPr>
          <p:cNvPr id="5" name="Picture 4" descr="C:\Users\user\AppData\Local\Microsoft\Windows\Temporary Internet Files\Content.IE5\AM1I8PN9\MP9003155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16856"/>
            <a:ext cx="6789456" cy="488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617810" y="5435932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pic>
        <p:nvPicPr>
          <p:cNvPr id="7" name="Picture 8" descr="C:\Users\user\AppData\Local\Microsoft\Windows\Temporary Internet Files\Content.IE5\K0O7W0UI\MP90034148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906907"/>
            <a:ext cx="4176464" cy="5854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48834" y="6370975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DE4CGPLA\MP90041167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06906"/>
            <a:ext cx="6789456" cy="543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617810" y="5969139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pic>
        <p:nvPicPr>
          <p:cNvPr id="1028" name="Picture 4" descr="http://upload.wikimedia.org/wikipedia/commons/d/d8/BiconvexLen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948" y="916856"/>
            <a:ext cx="5616624" cy="459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639182" y="5092139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291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500"/>
                            </p:stCondLst>
                            <p:childTnLst>
                              <p:par>
                                <p:cTn id="9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500"/>
                            </p:stCondLst>
                            <p:childTnLst>
                              <p:par>
                                <p:cTn id="9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6" grpId="1"/>
      <p:bldP spid="8" grpId="0"/>
      <p:bldP spid="8" grpId="1"/>
      <p:bldP spid="10" grpId="0"/>
      <p:bldP spid="10" grpId="1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Druhy čoček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523220"/>
            <a:ext cx="48005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Existují 2 </a:t>
            </a:r>
            <a:r>
              <a:rPr lang="cs-CZ" sz="2800" b="1" dirty="0" smtClean="0"/>
              <a:t>základní druhy </a:t>
            </a:r>
            <a:r>
              <a:rPr lang="cs-CZ" sz="2800" b="1" dirty="0" smtClean="0"/>
              <a:t>čoček: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-13186" y="1110145"/>
            <a:ext cx="158729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Spojky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63125" y="1844824"/>
            <a:ext cx="6217750" cy="4126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4701" y="6150114"/>
            <a:ext cx="9129299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Spojka </a:t>
            </a:r>
            <a:r>
              <a:rPr lang="cs-CZ" sz="4000" b="1" dirty="0" smtClean="0"/>
              <a:t>je ve středu tlustší než na okraji</a:t>
            </a:r>
            <a:r>
              <a:rPr lang="cs-CZ" sz="4000" b="1" dirty="0" smtClean="0"/>
              <a:t>.</a:t>
            </a:r>
            <a:endParaRPr lang="cs-CZ" sz="40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224120" y="5601816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070052" y="3789040"/>
            <a:ext cx="1008112" cy="0"/>
          </a:xfrm>
          <a:prstGeom prst="straightConnector1">
            <a:avLst/>
          </a:prstGeom>
          <a:ln w="28575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988635" y="3809162"/>
            <a:ext cx="1008112" cy="0"/>
          </a:xfrm>
          <a:prstGeom prst="straightConnector1">
            <a:avLst/>
          </a:prstGeom>
          <a:ln w="28575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1989519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Rozptylky</a:t>
            </a:r>
            <a:endParaRPr lang="cs-CZ" sz="28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808" y="1268760"/>
            <a:ext cx="6704385" cy="4100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0" y="6134365"/>
            <a:ext cx="9144000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ctr"/>
            <a:r>
              <a:rPr lang="cs-CZ" sz="4000" b="1" dirty="0">
                <a:solidFill>
                  <a:prstClr val="black"/>
                </a:solidFill>
              </a:rPr>
              <a:t>Rozptylka je </a:t>
            </a:r>
            <a:r>
              <a:rPr lang="cs-CZ" sz="4000" b="1" dirty="0" smtClean="0">
                <a:solidFill>
                  <a:prstClr val="black"/>
                </a:solidFill>
              </a:rPr>
              <a:t>ve </a:t>
            </a:r>
            <a:r>
              <a:rPr lang="cs-CZ" sz="4000" b="1" dirty="0">
                <a:solidFill>
                  <a:prstClr val="black"/>
                </a:solidFill>
              </a:rPr>
              <a:t>střední části nejtenčí.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61180" y="4999630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043608" y="3161090"/>
            <a:ext cx="1008112" cy="0"/>
          </a:xfrm>
          <a:prstGeom prst="straightConnector1">
            <a:avLst/>
          </a:prstGeom>
          <a:ln w="28575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411760" y="3161090"/>
            <a:ext cx="1008112" cy="0"/>
          </a:xfrm>
          <a:prstGeom prst="straightConnector1">
            <a:avLst/>
          </a:prstGeom>
          <a:ln w="28575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5796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Průchod svazku </a:t>
            </a:r>
            <a:r>
              <a:rPr lang="cs-CZ" sz="2800" b="1" dirty="0" smtClean="0">
                <a:solidFill>
                  <a:srgbClr val="FF0000"/>
                </a:solidFill>
              </a:rPr>
              <a:t>paprsků rovnoběžných s optickou osou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37150"/>
            <a:ext cx="1791901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Spojkou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663" y="1412776"/>
            <a:ext cx="159067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115616" y="3212976"/>
            <a:ext cx="6480720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182347" y="311551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115616" y="1772816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67666" y="1131915"/>
            <a:ext cx="0" cy="442887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572000" y="1772816"/>
            <a:ext cx="3456384" cy="2304256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115616" y="2348880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521256" y="2348880"/>
            <a:ext cx="3867168" cy="1486718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115616" y="2924944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572000" y="2924944"/>
            <a:ext cx="3867168" cy="504056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115616" y="3577183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4598902" y="2924944"/>
            <a:ext cx="3840266" cy="638253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142518" y="4105837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4567666" y="2564904"/>
            <a:ext cx="3676742" cy="154093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142518" y="4653136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598902" y="2348880"/>
            <a:ext cx="3429482" cy="230757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0" y="5534116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Paprsky rovnoběžné s optickou osou se po průchodu spojkou lámou na paprsky sbíhavé.</a:t>
            </a:r>
          </a:p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Paprsky se sbíhají do tzv. ohniska 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048" name="Obdélník 2047"/>
          <p:cNvSpPr/>
          <p:nvPr/>
        </p:nvSpPr>
        <p:spPr>
          <a:xfrm>
            <a:off x="6577323" y="3391883"/>
            <a:ext cx="349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F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934431" y="4910594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9579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0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0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70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9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10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30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5000"/>
                            </p:stCondLst>
                            <p:childTnLst>
                              <p:par>
                                <p:cTn id="6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7000"/>
                            </p:stCondLst>
                            <p:childTnLst>
                              <p:par>
                                <p:cTn id="7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900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1000"/>
                            </p:stCondLst>
                            <p:childTnLst>
                              <p:par>
                                <p:cTn id="7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/>
      <p:bldP spid="34" grpId="0" animBg="1"/>
      <p:bldP spid="2048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10"/>
            <a:ext cx="219412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Rozptylkou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663" y="1490663"/>
            <a:ext cx="1590675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1115616" y="3346350"/>
            <a:ext cx="6480720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81314" y="1265289"/>
            <a:ext cx="0" cy="442887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7081615" y="319816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115616" y="1772816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572000" y="404664"/>
            <a:ext cx="1800200" cy="136815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2555776" y="1772816"/>
            <a:ext cx="2016224" cy="1573534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124930" y="2420888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565090" y="2411400"/>
            <a:ext cx="2016224" cy="934950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581314" y="1412776"/>
            <a:ext cx="2006910" cy="99862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124930" y="2996952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565090" y="3012249"/>
            <a:ext cx="2006910" cy="334101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598325" y="2708920"/>
            <a:ext cx="1845883" cy="28803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176358" y="3861048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2565091" y="3346350"/>
            <a:ext cx="2016223" cy="514698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632742" y="3861048"/>
            <a:ext cx="1739458" cy="432048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141941" y="4581128"/>
            <a:ext cx="3456384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 flipV="1">
            <a:off x="2565091" y="3346350"/>
            <a:ext cx="2016223" cy="1234778"/>
          </a:xfrm>
          <a:prstGeom prst="line">
            <a:avLst/>
          </a:prstGeom>
          <a:ln w="28575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4572000" y="4581128"/>
            <a:ext cx="1584176" cy="78621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-28475" y="5657671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Paprsky rovnoběžné s optickou osou se po průchodu rozptylkou lámou na paprsky rozbíhavé, jako by vycházely z jednoho bodu.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Tento bod se nazývá ohnisko F.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390203" y="3349671"/>
            <a:ext cx="349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F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301571" y="5182672"/>
            <a:ext cx="439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59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0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40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60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8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20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4000"/>
                            </p:stCondLst>
                            <p:childTnLst>
                              <p:par>
                                <p:cTn id="6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80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0000"/>
                            </p:stCondLst>
                            <p:childTnLst>
                              <p:par>
                                <p:cTn id="7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20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400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3" grpId="0" animBg="1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047" y="4509120"/>
            <a:ext cx="2952147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Skutečný průchod světelných paprsků</a:t>
            </a:r>
            <a:r>
              <a:rPr lang="cs-CZ" sz="2800" dirty="0" smtClean="0"/>
              <a:t> </a:t>
            </a:r>
            <a:r>
              <a:rPr lang="cs-CZ" sz="2800" dirty="0" smtClean="0"/>
              <a:t>rozptylkou.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3442" y="0"/>
            <a:ext cx="4793192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64442" y="3312368"/>
            <a:ext cx="4824536" cy="3177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2754799"/>
            <a:ext cx="60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33581" y="6017403"/>
            <a:ext cx="60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0047" y="764704"/>
            <a:ext cx="2952147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Skutečný průchod světelných paprsků </a:t>
            </a:r>
            <a:r>
              <a:rPr lang="cs-CZ" sz="2800" dirty="0" smtClean="0">
                <a:solidFill>
                  <a:prstClr val="black"/>
                </a:solidFill>
              </a:rPr>
              <a:t>spojkou.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207802" y="3970927"/>
            <a:ext cx="60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</a:t>
            </a:r>
            <a:r>
              <a:rPr lang="cs-CZ" dirty="0" smtClean="0"/>
              <a:t>12]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Druhy spojek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56157"/>
            <a:ext cx="4107321" cy="386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3243" y="4929561"/>
            <a:ext cx="192911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d</a:t>
            </a:r>
            <a:r>
              <a:rPr lang="cs-CZ" sz="2800" dirty="0">
                <a:solidFill>
                  <a:prstClr val="black"/>
                </a:solidFill>
                <a:cs typeface="Times New Roman" pitchFamily="18" charset="0"/>
              </a:rPr>
              <a:t>vojvypuklá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18364" y="5452781"/>
            <a:ext cx="2286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  <a:cs typeface="Times New Roman" pitchFamily="18" charset="0"/>
              </a:rPr>
              <a:t>ploskovypuklá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20072" y="4917954"/>
            <a:ext cx="198823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lvl="0" indent="-342900"/>
            <a:r>
              <a:rPr lang="cs-CZ" sz="2800" dirty="0">
                <a:solidFill>
                  <a:prstClr val="black"/>
                </a:solidFill>
                <a:cs typeface="Times New Roman" pitchFamily="18" charset="0"/>
              </a:rPr>
              <a:t>dutovypuklá</a:t>
            </a:r>
            <a:endParaRPr lang="cs-CZ" sz="2800" dirty="0">
              <a:solidFill>
                <a:prstClr val="black"/>
              </a:solidFill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364128" y="4950514"/>
            <a:ext cx="1771154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/>
            <a:r>
              <a:rPr lang="cs-CZ" sz="2400" dirty="0" smtClean="0">
                <a:cs typeface="Times New Roman" pitchFamily="18" charset="0"/>
              </a:rPr>
              <a:t>Schematická značka </a:t>
            </a:r>
            <a:r>
              <a:rPr lang="cs-CZ" sz="2400" dirty="0">
                <a:cs typeface="Times New Roman" pitchFamily="18" charset="0"/>
              </a:rPr>
              <a:t>spojky</a:t>
            </a:r>
            <a:endParaRPr lang="cs-CZ" sz="2400" dirty="0"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>
            <a:stCxn id="2" idx="0"/>
          </p:cNvCxnSpPr>
          <p:nvPr/>
        </p:nvCxnSpPr>
        <p:spPr>
          <a:xfrm flipV="1">
            <a:off x="1207802" y="4175929"/>
            <a:ext cx="843918" cy="75363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3" idx="0"/>
            <a:endCxn id="4099" idx="2"/>
          </p:cNvCxnSpPr>
          <p:nvPr/>
        </p:nvCxnSpPr>
        <p:spPr>
          <a:xfrm flipV="1">
            <a:off x="3961364" y="4519720"/>
            <a:ext cx="1" cy="93306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5796136" y="4442592"/>
            <a:ext cx="418053" cy="46653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7208309" y="980728"/>
            <a:ext cx="0" cy="3461864"/>
          </a:xfrm>
          <a:prstGeom prst="straightConnector1">
            <a:avLst/>
          </a:prstGeom>
          <a:ln w="76200">
            <a:solidFill>
              <a:schemeClr val="accent1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7596336" y="4175929"/>
            <a:ext cx="653370" cy="81032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2" grpId="0" animBg="1"/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Druhy rozptylek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980728"/>
            <a:ext cx="4419431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55415" y="5470132"/>
            <a:ext cx="1473801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lvl="0" indent="-342900"/>
            <a:r>
              <a:rPr lang="cs-CZ" sz="2800" dirty="0">
                <a:solidFill>
                  <a:prstClr val="black"/>
                </a:solidFill>
              </a:rPr>
              <a:t>d</a:t>
            </a:r>
            <a:r>
              <a:rPr lang="cs-CZ" sz="2800" dirty="0">
                <a:solidFill>
                  <a:prstClr val="black"/>
                </a:solidFill>
                <a:cs typeface="Times New Roman" pitchFamily="18" charset="0"/>
              </a:rPr>
              <a:t>voj</a:t>
            </a:r>
            <a:r>
              <a:rPr lang="cs-CZ" sz="2800" dirty="0">
                <a:solidFill>
                  <a:prstClr val="black"/>
                </a:solidFill>
              </a:rPr>
              <a:t>dutá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5482405"/>
            <a:ext cx="1792029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lvl="0" indent="-342900"/>
            <a:r>
              <a:rPr lang="cs-CZ" sz="2800" dirty="0">
                <a:solidFill>
                  <a:prstClr val="black"/>
                </a:solidFill>
                <a:cs typeface="Times New Roman" pitchFamily="18" charset="0"/>
              </a:rPr>
              <a:t>plosko</a:t>
            </a:r>
            <a:r>
              <a:rPr lang="cs-CZ" sz="2800" dirty="0">
                <a:solidFill>
                  <a:prstClr val="black"/>
                </a:solidFill>
              </a:rPr>
              <a:t>dut</a:t>
            </a:r>
            <a:r>
              <a:rPr lang="cs-CZ" sz="2800" dirty="0">
                <a:solidFill>
                  <a:prstClr val="black"/>
                </a:solidFill>
                <a:cs typeface="Times New Roman" pitchFamily="18" charset="0"/>
              </a:rPr>
              <a:t>á</a:t>
            </a:r>
            <a:endParaRPr lang="cs-CZ" sz="2800" dirty="0">
              <a:solidFill>
                <a:prstClr val="black"/>
              </a:solidFill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016" y="5490075"/>
            <a:ext cx="1989006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lvl="0" indent="-342900"/>
            <a:r>
              <a:rPr lang="cs-CZ" sz="2800" dirty="0">
                <a:solidFill>
                  <a:prstClr val="black"/>
                </a:solidFill>
                <a:cs typeface="Times New Roman" pitchFamily="18" charset="0"/>
              </a:rPr>
              <a:t>vypukl</a:t>
            </a:r>
            <a:r>
              <a:rPr lang="cs-CZ" sz="2800" dirty="0">
                <a:solidFill>
                  <a:prstClr val="black"/>
                </a:solidFill>
              </a:rPr>
              <a:t>odutá</a:t>
            </a:r>
            <a:endParaRPr lang="cs-CZ" sz="2800" dirty="0">
              <a:solidFill>
                <a:prstClr val="black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285298" y="4869160"/>
            <a:ext cx="421959" cy="62091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523798" y="4869160"/>
            <a:ext cx="0" cy="60097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364088" y="4869160"/>
            <a:ext cx="335459" cy="67298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647" y="1010006"/>
            <a:ext cx="1428750" cy="410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7037444" y="5393187"/>
            <a:ext cx="1771154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/>
            <a:r>
              <a:rPr lang="cs-CZ" sz="2400" dirty="0" smtClean="0">
                <a:cs typeface="Times New Roman" pitchFamily="18" charset="0"/>
              </a:rPr>
              <a:t>Schematická značka rozptylky</a:t>
            </a:r>
            <a:endParaRPr lang="cs-CZ" sz="2400" dirty="0"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7269652" y="4618602"/>
            <a:ext cx="653370" cy="81032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76830" y="4303290"/>
            <a:ext cx="60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</a:t>
            </a:r>
            <a:r>
              <a:rPr lang="cs-CZ" dirty="0" smtClean="0"/>
              <a:t>13]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81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16" grpId="0" animBg="1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Názvosloví u čoček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37150"/>
            <a:ext cx="158729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Spojky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799692" y="1484784"/>
            <a:ext cx="5544616" cy="2952328"/>
            <a:chOff x="251520" y="2276872"/>
            <a:chExt cx="5544616" cy="2952328"/>
          </a:xfrm>
        </p:grpSpPr>
        <p:grpSp>
          <p:nvGrpSpPr>
            <p:cNvPr id="5" name="Skupina 4"/>
            <p:cNvGrpSpPr/>
            <p:nvPr/>
          </p:nvGrpSpPr>
          <p:grpSpPr>
            <a:xfrm>
              <a:off x="251520" y="2276872"/>
              <a:ext cx="5544616" cy="2952328"/>
              <a:chOff x="251520" y="2276872"/>
              <a:chExt cx="5544616" cy="2952328"/>
            </a:xfrm>
          </p:grpSpPr>
          <p:cxnSp>
            <p:nvCxnSpPr>
              <p:cNvPr id="7" name="Přímá spojnice se šipkou 6"/>
              <p:cNvCxnSpPr/>
              <p:nvPr/>
            </p:nvCxnSpPr>
            <p:spPr>
              <a:xfrm>
                <a:off x="2987824" y="2276872"/>
                <a:ext cx="0" cy="2952328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251520" y="3753036"/>
                <a:ext cx="5544616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4644008" y="3652905"/>
                <a:ext cx="0" cy="2880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3815916" y="3640654"/>
                <a:ext cx="0" cy="2880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2123728" y="3609020"/>
                <a:ext cx="0" cy="2880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1316480" y="3609020"/>
                <a:ext cx="0" cy="2880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ovéPole 12"/>
              <p:cNvSpPr txBox="1"/>
              <p:nvPr/>
            </p:nvSpPr>
            <p:spPr>
              <a:xfrm>
                <a:off x="1963777" y="3944511"/>
                <a:ext cx="31990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F</a:t>
                </a:r>
                <a:endParaRPr lang="cs-CZ" sz="2000" b="1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655964" y="3944511"/>
                <a:ext cx="48398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F´</a:t>
                </a:r>
                <a:endParaRPr lang="cs-CZ" sz="2000" b="1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156529" y="3944511"/>
                <a:ext cx="31990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S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438277" y="3933319"/>
                <a:ext cx="48398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/>
                  <a:t>S</a:t>
                </a:r>
                <a:r>
                  <a:rPr lang="cs-CZ" sz="2000" b="1" dirty="0" smtClean="0"/>
                  <a:t>´</a:t>
                </a:r>
                <a:endParaRPr lang="cs-CZ" sz="2000" b="1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2609528" y="3740882"/>
              <a:ext cx="3782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O</a:t>
              </a:r>
              <a:endParaRPr lang="cs-CZ" sz="2000" b="1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28988" y="5229200"/>
            <a:ext cx="3292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F, F´ – ohniska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989" y="4581128"/>
            <a:ext cx="3292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, S´ – středy křivosti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6459" y="3882681"/>
            <a:ext cx="3292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– optický střed</a:t>
            </a:r>
            <a:endParaRPr lang="cs-CZ" sz="2800" b="1" dirty="0"/>
          </a:p>
        </p:txBody>
      </p:sp>
      <p:cxnSp>
        <p:nvCxnSpPr>
          <p:cNvPr id="21" name="Přímá spojnice se šipkou 20"/>
          <p:cNvCxnSpPr>
            <a:stCxn id="19" idx="0"/>
            <a:endCxn id="6" idx="1"/>
          </p:cNvCxnSpPr>
          <p:nvPr/>
        </p:nvCxnSpPr>
        <p:spPr>
          <a:xfrm flipV="1">
            <a:off x="2092609" y="3148849"/>
            <a:ext cx="2065091" cy="7338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15" idx="2"/>
          </p:cNvCxnSpPr>
          <p:nvPr/>
        </p:nvCxnSpPr>
        <p:spPr>
          <a:xfrm flipV="1">
            <a:off x="2470905" y="3552533"/>
            <a:ext cx="393747" cy="106398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2470905" y="3515766"/>
            <a:ext cx="3515544" cy="10653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13" idx="2"/>
          </p:cNvCxnSpPr>
          <p:nvPr/>
        </p:nvCxnSpPr>
        <p:spPr>
          <a:xfrm flipV="1">
            <a:off x="2177859" y="3552533"/>
            <a:ext cx="1494041" cy="185827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2177859" y="3515765"/>
            <a:ext cx="3026277" cy="185965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605136" y="4611461"/>
            <a:ext cx="4431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f</a:t>
            </a:r>
            <a:r>
              <a:rPr lang="cs-CZ" sz="2800" b="1" dirty="0" smtClean="0"/>
              <a:t>, </a:t>
            </a:r>
            <a:r>
              <a:rPr lang="cs-CZ" sz="2800" b="1" dirty="0"/>
              <a:t>f</a:t>
            </a:r>
            <a:r>
              <a:rPr lang="cs-CZ" sz="2800" b="1" dirty="0" smtClean="0"/>
              <a:t>´ – ohniskové vzdálenosti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605136" y="5198092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r, r´ – poloměry křivosti</a:t>
            </a:r>
            <a:endParaRPr lang="cs-CZ" sz="2800" b="1" dirty="0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5364088" y="2132856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4535996" y="2348880"/>
            <a:ext cx="828092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754464" y="1854116"/>
            <a:ext cx="391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f´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44" name="Přímá spojnice 43"/>
          <p:cNvCxnSpPr/>
          <p:nvPr/>
        </p:nvCxnSpPr>
        <p:spPr>
          <a:xfrm flipV="1">
            <a:off x="3671900" y="2164490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3671900" y="2377641"/>
            <a:ext cx="828092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955692" y="1877972"/>
            <a:ext cx="391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6192698" y="2132856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4535996" y="2607297"/>
            <a:ext cx="1656702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5472513" y="2247304"/>
            <a:ext cx="391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´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1" name="Přímá spojnice 50"/>
          <p:cNvCxnSpPr/>
          <p:nvPr/>
        </p:nvCxnSpPr>
        <p:spPr>
          <a:xfrm flipV="1">
            <a:off x="2864652" y="2120702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2864652" y="2607297"/>
            <a:ext cx="1635340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3024603" y="2247304"/>
            <a:ext cx="391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040074" y="3331099"/>
            <a:ext cx="60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</a:t>
            </a:r>
            <a:r>
              <a:rPr lang="cs-CZ" dirty="0" smtClean="0"/>
              <a:t>14]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430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500"/>
                            </p:stCondLst>
                            <p:childTnLst>
                              <p:par>
                                <p:cTn id="7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0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500"/>
                            </p:stCondLst>
                            <p:childTnLst>
                              <p:par>
                                <p:cTn id="8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000"/>
                            </p:stCondLst>
                            <p:childTnLst>
                              <p:par>
                                <p:cTn id="9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500"/>
                            </p:stCondLst>
                            <p:childTnLst>
                              <p:par>
                                <p:cTn id="1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7" grpId="0"/>
      <p:bldP spid="18" grpId="0"/>
      <p:bldP spid="19" grpId="0"/>
      <p:bldP spid="37" grpId="0"/>
      <p:bldP spid="38" grpId="0"/>
      <p:bldP spid="43" grpId="0"/>
      <p:bldP spid="46" grpId="0"/>
      <p:bldP spid="50" grpId="0"/>
      <p:bldP spid="54" grpId="0"/>
      <p:bldP spid="5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80728"/>
            <a:ext cx="5638800" cy="323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-13337"/>
            <a:ext cx="1989519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. Rozptylky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6459" y="3882681"/>
            <a:ext cx="3292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– optický střed</a:t>
            </a:r>
            <a:endParaRPr lang="cs-CZ" sz="2800" b="1" dirty="0"/>
          </a:p>
        </p:txBody>
      </p:sp>
      <p:cxnSp>
        <p:nvCxnSpPr>
          <p:cNvPr id="5" name="Přímá spojnice se šipkou 4"/>
          <p:cNvCxnSpPr>
            <a:stCxn id="4" idx="0"/>
          </p:cNvCxnSpPr>
          <p:nvPr/>
        </p:nvCxnSpPr>
        <p:spPr>
          <a:xfrm flipV="1">
            <a:off x="2092609" y="2924944"/>
            <a:ext cx="1831319" cy="95773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28989" y="4581128"/>
            <a:ext cx="3292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, S´ – středy křivosti</a:t>
            </a:r>
            <a:endParaRPr lang="cs-CZ" sz="28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470905" y="3212976"/>
            <a:ext cx="0" cy="14035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470905" y="3212976"/>
            <a:ext cx="3325231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8988" y="5229200"/>
            <a:ext cx="3292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F, F´ – ohniska</a:t>
            </a:r>
            <a:endParaRPr lang="cs-CZ" sz="2800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2177859" y="3068960"/>
            <a:ext cx="1097997" cy="23418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177859" y="3068960"/>
            <a:ext cx="2754181" cy="230645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605136" y="4611461"/>
            <a:ext cx="4431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f</a:t>
            </a:r>
            <a:r>
              <a:rPr lang="cs-CZ" sz="2800" b="1" dirty="0" smtClean="0"/>
              <a:t>, </a:t>
            </a:r>
            <a:r>
              <a:rPr lang="cs-CZ" sz="2800" b="1" dirty="0"/>
              <a:t>f</a:t>
            </a:r>
            <a:r>
              <a:rPr lang="cs-CZ" sz="2800" b="1" dirty="0" smtClean="0"/>
              <a:t>´ – ohniskové vzdálenosti</a:t>
            </a:r>
            <a:endParaRPr lang="cs-CZ" sz="2800" b="1" dirty="0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5079380" y="1854116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277377" y="2053895"/>
            <a:ext cx="828092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736462" y="1669450"/>
            <a:ext cx="391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3400508" y="1884045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400508" y="2038782"/>
            <a:ext cx="828092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647223" y="1669450"/>
            <a:ext cx="391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f´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05136" y="5198092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r, r´ – poloměry křivosti</a:t>
            </a:r>
            <a:endParaRPr lang="cs-CZ" sz="2800" b="1" dirty="0"/>
          </a:p>
        </p:txBody>
      </p:sp>
      <p:cxnSp>
        <p:nvCxnSpPr>
          <p:cNvPr id="29" name="Přímá spojnice 28"/>
          <p:cNvCxnSpPr/>
          <p:nvPr/>
        </p:nvCxnSpPr>
        <p:spPr>
          <a:xfrm flipV="1">
            <a:off x="5885302" y="1958069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228600" y="2420991"/>
            <a:ext cx="1656702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264340" y="1928759"/>
            <a:ext cx="480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2578234" y="1854116"/>
            <a:ext cx="0" cy="82809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2593260" y="2420991"/>
            <a:ext cx="1635340" cy="0"/>
          </a:xfrm>
          <a:prstGeom prst="straightConnector1">
            <a:avLst/>
          </a:prstGeom>
          <a:ln w="190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865852" y="1958069"/>
            <a:ext cx="391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r´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820816" y="3395252"/>
            <a:ext cx="60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</a:t>
            </a:r>
            <a:r>
              <a:rPr lang="cs-CZ" dirty="0" smtClean="0"/>
              <a:t>15]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210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00"/>
                            </p:stCondLst>
                            <p:childTnLst>
                              <p:par>
                                <p:cTn id="7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000"/>
                            </p:stCondLst>
                            <p:childTnLst>
                              <p:par>
                                <p:cTn id="7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500"/>
                            </p:stCondLst>
                            <p:childTnLst>
                              <p:par>
                                <p:cTn id="8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0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50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500"/>
                            </p:stCondLst>
                            <p:childTnLst>
                              <p:par>
                                <p:cTn id="10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7" grpId="0"/>
      <p:bldP spid="14" grpId="0"/>
      <p:bldP spid="21" grpId="0"/>
      <p:bldP spid="24" grpId="0"/>
      <p:bldP spid="27" grpId="0"/>
      <p:bldP spid="28" grpId="0"/>
      <p:bldP spid="31" grpId="0"/>
      <p:bldP spid="34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2. pololetí školního roku 2010/2011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sedmý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Čočky. Spojky a rozptylky.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sedmém ročníku ZŠ. Je určen k prezentaci pomocí datového projektoru. 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Lze </a:t>
            </a:r>
            <a:r>
              <a:rPr lang="cs-CZ" sz="1600" smtClean="0">
                <a:cs typeface="Times New Roman" pitchFamily="18" charset="0"/>
              </a:rPr>
              <a:t>ho zaslat </a:t>
            </a:r>
            <a:r>
              <a:rPr lang="cs-CZ" sz="1600" dirty="0" smtClean="0">
                <a:cs typeface="Times New Roman" pitchFamily="18" charset="0"/>
              </a:rPr>
              <a:t>mailem žákům, kteří v době probírání nového</a:t>
            </a:r>
            <a:r>
              <a:rPr lang="cs-CZ" sz="2000" dirty="0" smtClean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učiva chyběli.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err="1" smtClean="0"/>
              <a:t>Mgr.RAUNER</a:t>
            </a:r>
            <a:r>
              <a:rPr lang="cs-CZ" sz="1400" dirty="0" smtClean="0"/>
              <a:t>, Karel , et al. Fyzika 7 učebnice pro základní školy a víceletá gymnázia. Plzeň 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2005. 136 s. ISBN 80-7238-431-7.</a:t>
            </a:r>
          </a:p>
          <a:p>
            <a:r>
              <a:rPr lang="cs-CZ" sz="1400" dirty="0" smtClean="0"/>
              <a:t>[1], [2], [3</a:t>
            </a:r>
            <a:r>
              <a:rPr lang="cs-CZ" sz="1400" dirty="0"/>
              <a:t>], </a:t>
            </a:r>
            <a:r>
              <a:rPr lang="cs-CZ" sz="1400" dirty="0" smtClean="0"/>
              <a:t>[4]</a:t>
            </a:r>
            <a:endParaRPr lang="cs-CZ" sz="1400" dirty="0"/>
          </a:p>
          <a:p>
            <a:r>
              <a:rPr lang="cs-CZ" sz="1400" dirty="0" smtClean="0"/>
              <a:t>Kliparty </a:t>
            </a:r>
            <a:r>
              <a:rPr lang="cs-CZ" sz="1400" dirty="0" smtClean="0"/>
              <a:t>z www.office.microsoft.cz</a:t>
            </a:r>
          </a:p>
          <a:p>
            <a:r>
              <a:rPr lang="cs-CZ" sz="1400" dirty="0" smtClean="0"/>
              <a:t>[5]</a:t>
            </a:r>
          </a:p>
          <a:p>
            <a:r>
              <a:rPr lang="cs-CZ" sz="1400" dirty="0"/>
              <a:t>http://upload.wikimedia.org/wikipedia/commons/d/d8/BiconvexLens.jpg</a:t>
            </a:r>
            <a:endParaRPr lang="cs-CZ" sz="1400" dirty="0" smtClean="0"/>
          </a:p>
          <a:p>
            <a:r>
              <a:rPr lang="cs-CZ" sz="1400" dirty="0" smtClean="0"/>
              <a:t>[</a:t>
            </a:r>
            <a:r>
              <a:rPr lang="cs-CZ" sz="1400" dirty="0" smtClean="0"/>
              <a:t>6], [7], </a:t>
            </a:r>
            <a:r>
              <a:rPr lang="cs-CZ" sz="1400" dirty="0" smtClean="0"/>
              <a:t>[</a:t>
            </a:r>
            <a:r>
              <a:rPr lang="cs-CZ" sz="1400" dirty="0"/>
              <a:t>8</a:t>
            </a:r>
            <a:r>
              <a:rPr lang="cs-CZ" sz="1400" dirty="0" smtClean="0"/>
              <a:t>], [</a:t>
            </a:r>
            <a:r>
              <a:rPr lang="cs-CZ" sz="1400" dirty="0"/>
              <a:t>9</a:t>
            </a:r>
            <a:r>
              <a:rPr lang="cs-CZ" sz="1400" dirty="0" smtClean="0"/>
              <a:t>], [10], [11] </a:t>
            </a:r>
            <a:endParaRPr lang="cs-CZ" sz="1400" dirty="0"/>
          </a:p>
          <a:p>
            <a:r>
              <a:rPr lang="cs-CZ" sz="1400" dirty="0" err="1" smtClean="0"/>
              <a:t>Skeny</a:t>
            </a:r>
            <a:r>
              <a:rPr lang="cs-CZ" sz="1400" dirty="0" smtClean="0"/>
              <a:t> </a:t>
            </a:r>
            <a:r>
              <a:rPr lang="cs-CZ" sz="1400" dirty="0"/>
              <a:t>str. </a:t>
            </a:r>
            <a:r>
              <a:rPr lang="cs-CZ" sz="1400" dirty="0" smtClean="0"/>
              <a:t>114 </a:t>
            </a:r>
            <a:r>
              <a:rPr lang="cs-CZ" sz="1400" dirty="0" smtClean="0"/>
              <a:t>– 115 - </a:t>
            </a:r>
            <a:r>
              <a:rPr lang="cs-CZ" sz="1400" dirty="0" err="1"/>
              <a:t>Mgr.RAUNER</a:t>
            </a:r>
            <a:r>
              <a:rPr lang="cs-CZ" sz="1400" dirty="0"/>
              <a:t>, Karel , et al. Fyzika 7 učebnice pro základní školy a víceletá gymnázia. Plzeň : Fraus, 2005. 136 s. ISBN 80-7238-431-7.</a:t>
            </a:r>
          </a:p>
          <a:p>
            <a:r>
              <a:rPr lang="cs-CZ" sz="1400" dirty="0" smtClean="0"/>
              <a:t>[12], [13]</a:t>
            </a:r>
          </a:p>
          <a:p>
            <a:r>
              <a:rPr lang="cs-CZ" sz="1400" dirty="0"/>
              <a:t>http://upload.wikimedia.org/wikipedia/commons/f/f1/Lens_types.png</a:t>
            </a:r>
          </a:p>
          <a:p>
            <a:r>
              <a:rPr lang="cs-CZ" sz="1400" dirty="0" smtClean="0"/>
              <a:t>[</a:t>
            </a:r>
            <a:r>
              <a:rPr lang="cs-CZ" sz="1400" dirty="0"/>
              <a:t>14], [</a:t>
            </a:r>
            <a:r>
              <a:rPr lang="cs-CZ" sz="1400" dirty="0" smtClean="0"/>
              <a:t>15]</a:t>
            </a:r>
            <a:endParaRPr lang="cs-CZ" sz="1400" dirty="0"/>
          </a:p>
          <a:p>
            <a:r>
              <a:rPr lang="cs-CZ" sz="1400" dirty="0" smtClean="0"/>
              <a:t>- Obrázky vlastní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538</Words>
  <Application>Microsoft Office PowerPoint</Application>
  <PresentationFormat>Předvádění na obrazovce (4:3)</PresentationFormat>
  <Paragraphs>116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85</cp:revision>
  <dcterms:modified xsi:type="dcterms:W3CDTF">2012-05-28T17:35:06Z</dcterms:modified>
</cp:coreProperties>
</file>