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3" r:id="rId3"/>
    <p:sldId id="258" r:id="rId4"/>
    <p:sldId id="260" r:id="rId5"/>
    <p:sldId id="276" r:id="rId6"/>
    <p:sldId id="262" r:id="rId7"/>
    <p:sldId id="279" r:id="rId8"/>
    <p:sldId id="263" r:id="rId9"/>
    <p:sldId id="280" r:id="rId10"/>
    <p:sldId id="267" r:id="rId11"/>
    <p:sldId id="266" r:id="rId12"/>
    <p:sldId id="265" r:id="rId13"/>
    <p:sldId id="268" r:id="rId14"/>
    <p:sldId id="269" r:id="rId15"/>
    <p:sldId id="264" r:id="rId16"/>
    <p:sldId id="27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505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4769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3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828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805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127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558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739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096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34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253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FE578-56BA-4029-B227-112D6284EE8A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DF944-22A8-4B53-9AD4-0C8E3A2DAF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684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533400"/>
            <a:ext cx="744855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345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SUE TOWNSENDOVÁ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r>
              <a:rPr lang="cs-CZ" sz="6600" dirty="0" smtClean="0"/>
              <a:t>HOŘKÉ ZRÁNÍ </a:t>
            </a:r>
          </a:p>
          <a:p>
            <a:pPr marL="0" indent="0" algn="ctr">
              <a:buNone/>
            </a:pPr>
            <a:r>
              <a:rPr lang="cs-CZ" sz="6600" dirty="0" smtClean="0"/>
              <a:t>ADRIANA MOLEA </a:t>
            </a:r>
            <a:endParaRPr lang="cs-CZ" sz="6600" dirty="0" smtClean="0"/>
          </a:p>
          <a:p>
            <a:pPr marL="0" indent="0" algn="ctr">
              <a:buNone/>
            </a:pPr>
            <a:r>
              <a:rPr lang="cs-CZ" sz="4400" dirty="0" smtClean="0"/>
              <a:t>část I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427882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ZE ŽIVOTA SUE TOWNSENDOVÉ </a:t>
            </a:r>
            <a:r>
              <a:rPr lang="cs-CZ" sz="1000" dirty="0" smtClean="0"/>
              <a:t>1)</a:t>
            </a:r>
            <a:endParaRPr lang="cs-CZ" sz="1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anglická autorka humoristických románů</a:t>
            </a:r>
          </a:p>
          <a:p>
            <a:r>
              <a:rPr lang="cs-CZ" dirty="0" smtClean="0"/>
              <a:t>narozena 2. dubna 1946, </a:t>
            </a:r>
            <a:r>
              <a:rPr lang="cs-CZ" dirty="0" err="1" smtClean="0"/>
              <a:t>Leicester</a:t>
            </a:r>
            <a:endParaRPr lang="cs-CZ" dirty="0" smtClean="0"/>
          </a:p>
          <a:p>
            <a:r>
              <a:rPr lang="cs-CZ" dirty="0" smtClean="0"/>
              <a:t>narodila se jako nejstarší z pěti dětí poštovního doručovatele</a:t>
            </a:r>
          </a:p>
          <a:p>
            <a:r>
              <a:rPr lang="cs-CZ" dirty="0" smtClean="0"/>
              <a:t>nedokončila střední školu a pracovala jako tovární dělnice</a:t>
            </a:r>
          </a:p>
          <a:p>
            <a:r>
              <a:rPr lang="cs-CZ" dirty="0" smtClean="0"/>
              <a:t>v 18 letech se vdala, měla tři děti, ve druhém manželství se jí narodila ještě dcera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3032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TAJNÝ DENÍK ADRIANA MOLEA </a:t>
            </a:r>
            <a:r>
              <a:rPr lang="cs-CZ" sz="1000" dirty="0" smtClean="0"/>
              <a:t>2)</a:t>
            </a:r>
            <a:endParaRPr lang="cs-CZ" sz="1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endParaRPr lang="cs-CZ" sz="800" dirty="0" smtClean="0"/>
          </a:p>
          <a:p>
            <a:r>
              <a:rPr lang="cs-CZ" dirty="0" smtClean="0"/>
              <a:t>knihou </a:t>
            </a:r>
            <a:r>
              <a:rPr lang="cs-CZ" b="1" dirty="0" smtClean="0"/>
              <a:t>Tajný deník Adriana </a:t>
            </a:r>
            <a:r>
              <a:rPr lang="cs-CZ" b="1" dirty="0" err="1" smtClean="0"/>
              <a:t>Molea</a:t>
            </a:r>
            <a:r>
              <a:rPr lang="cs-CZ" b="1" dirty="0" smtClean="0"/>
              <a:t> </a:t>
            </a:r>
            <a:r>
              <a:rPr lang="cs-CZ" dirty="0" smtClean="0"/>
              <a:t>zaznamenala autorka v říjnu 1982 velký literární úspěch</a:t>
            </a:r>
          </a:p>
          <a:p>
            <a:r>
              <a:rPr lang="cs-CZ" dirty="0" smtClean="0"/>
              <a:t>jsou to fiktivní zápisky třináctiletého chlapce Adriana, který se rozhodne stát intelektuálem</a:t>
            </a:r>
          </a:p>
          <a:p>
            <a:r>
              <a:rPr lang="cs-CZ" dirty="0" smtClean="0"/>
              <a:t>kniha </a:t>
            </a:r>
            <a:r>
              <a:rPr lang="cs-CZ" dirty="0"/>
              <a:t>se stala bestsellerem, </a:t>
            </a:r>
            <a:r>
              <a:rPr lang="pt-BR" dirty="0" smtClean="0"/>
              <a:t>byla </a:t>
            </a:r>
            <a:r>
              <a:rPr lang="pt-BR" dirty="0"/>
              <a:t>přeložena do více než </a:t>
            </a:r>
            <a:r>
              <a:rPr lang="cs-CZ" dirty="0" smtClean="0"/>
              <a:t>třiceti </a:t>
            </a:r>
            <a:r>
              <a:rPr lang="cs-CZ" dirty="0"/>
              <a:t>jazyků, vznikl podle </a:t>
            </a:r>
            <a:r>
              <a:rPr lang="cs-CZ" dirty="0" smtClean="0"/>
              <a:t>ní </a:t>
            </a:r>
            <a:r>
              <a:rPr lang="cs-CZ" dirty="0"/>
              <a:t>televizní seriál i </a:t>
            </a:r>
            <a:r>
              <a:rPr lang="cs-CZ" dirty="0" smtClean="0"/>
              <a:t>muzikál, </a:t>
            </a:r>
            <a:r>
              <a:rPr lang="cs-CZ" dirty="0" smtClean="0"/>
              <a:t>dokonce se stala námětem oblíbené počítačové hry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568037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692696"/>
            <a:ext cx="8229600" cy="543346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Adrian komentuje poměry ve škole, rozchod rodičů, svoji první lásku</a:t>
            </a:r>
          </a:p>
          <a:p>
            <a:r>
              <a:rPr lang="cs-CZ" dirty="0" smtClean="0"/>
              <a:t>kniha má další pokračování provázející tohoto nepraktického podivína až do dospělosti a středních let (viz DENÍKY)</a:t>
            </a:r>
          </a:p>
          <a:p>
            <a:r>
              <a:rPr lang="cs-CZ" dirty="0" smtClean="0"/>
              <a:t>Adrian utíká z domova, neúspěšně bombarduje nakladatele svými literárními pokusy, na dovolené v Moskvě se stane nedobrovolným účastníkem státního převratu, vychovává dva nemanželské syny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948929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DENÍKY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Tajný deník Adriana </a:t>
            </a:r>
            <a:r>
              <a:rPr lang="cs-CZ" dirty="0" err="1" smtClean="0"/>
              <a:t>Molea</a:t>
            </a:r>
            <a:r>
              <a:rPr lang="cs-CZ" dirty="0" smtClean="0"/>
              <a:t> </a:t>
            </a:r>
          </a:p>
          <a:p>
            <a:r>
              <a:rPr lang="cs-CZ" dirty="0" smtClean="0"/>
              <a:t>Hořké zrání Adriana </a:t>
            </a:r>
            <a:r>
              <a:rPr lang="cs-CZ" dirty="0" err="1" smtClean="0"/>
              <a:t>Molea</a:t>
            </a:r>
            <a:endParaRPr lang="cs-CZ" dirty="0" smtClean="0"/>
          </a:p>
          <a:p>
            <a:r>
              <a:rPr lang="cs-CZ" dirty="0" smtClean="0"/>
              <a:t>Pravdivá zpověď Adriana </a:t>
            </a:r>
            <a:r>
              <a:rPr lang="cs-CZ" dirty="0" err="1" smtClean="0"/>
              <a:t>Molea</a:t>
            </a:r>
            <a:r>
              <a:rPr lang="cs-CZ" dirty="0" smtClean="0"/>
              <a:t> </a:t>
            </a:r>
          </a:p>
          <a:p>
            <a:r>
              <a:rPr lang="cs-CZ" dirty="0" smtClean="0"/>
              <a:t>Strasti a útrapy Adriana Mola </a:t>
            </a:r>
          </a:p>
          <a:p>
            <a:r>
              <a:rPr lang="cs-CZ" dirty="0" smtClean="0"/>
              <a:t>Adrian Mole - Léta v divočině </a:t>
            </a:r>
          </a:p>
          <a:p>
            <a:r>
              <a:rPr lang="cs-CZ" dirty="0" smtClean="0"/>
              <a:t>Adrian Mole - Léta u kapučína </a:t>
            </a:r>
          </a:p>
          <a:p>
            <a:r>
              <a:rPr lang="cs-CZ" dirty="0" smtClean="0"/>
              <a:t>Adrian Mole a zbraně hromadného ničení </a:t>
            </a:r>
          </a:p>
          <a:p>
            <a:r>
              <a:rPr lang="cs-CZ" dirty="0" smtClean="0"/>
              <a:t>Ztracené deníky Adriana </a:t>
            </a:r>
            <a:r>
              <a:rPr lang="cs-CZ" dirty="0" err="1" smtClean="0"/>
              <a:t>Molea</a:t>
            </a:r>
            <a:r>
              <a:rPr lang="cs-CZ" dirty="0" smtClean="0"/>
              <a:t> </a:t>
            </a:r>
          </a:p>
          <a:p>
            <a:r>
              <a:rPr lang="cs-CZ" dirty="0" smtClean="0"/>
              <a:t>Adrian Mole - léta prostoty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63232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4000" dirty="0" smtClean="0">
                <a:latin typeface="+mj-lt"/>
              </a:rPr>
              <a:t>AUTOBUSOVÉ NÁDRAŽÍ V LEICESTERU, KDE SE ADRIAN ČASTO POHYBUJE </a:t>
            </a:r>
            <a:r>
              <a:rPr lang="cs-CZ" sz="1100" dirty="0" smtClean="0">
                <a:latin typeface="+mj-lt"/>
              </a:rPr>
              <a:t>3)</a:t>
            </a:r>
            <a:endParaRPr lang="cs-CZ" sz="1100" dirty="0">
              <a:latin typeface="+mj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46891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DALŠÍ TVORBA SUE TOWNSENDOVÉ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sz="1400" dirty="0" smtClean="0"/>
          </a:p>
          <a:p>
            <a:r>
              <a:rPr lang="cs-CZ" sz="4000" dirty="0" smtClean="0"/>
              <a:t>Coventry na útěku </a:t>
            </a:r>
          </a:p>
          <a:p>
            <a:r>
              <a:rPr lang="cs-CZ" sz="4000" dirty="0" smtClean="0"/>
              <a:t>Královna a já</a:t>
            </a:r>
          </a:p>
          <a:p>
            <a:r>
              <a:rPr lang="cs-CZ" sz="4000" dirty="0" smtClean="0"/>
              <a:t>Inkognito </a:t>
            </a:r>
          </a:p>
          <a:p>
            <a:r>
              <a:rPr lang="cs-CZ" sz="4000" dirty="0" smtClean="0"/>
              <a:t>Pravdivá zpověď ženy ve středních letech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427178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SUE TOWNSENDOVÁ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r>
              <a:rPr lang="cs-CZ" sz="6600" dirty="0" smtClean="0"/>
              <a:t>HOŘKÉ ZRÁNÍ </a:t>
            </a:r>
          </a:p>
          <a:p>
            <a:pPr marL="0" indent="0" algn="ctr">
              <a:buNone/>
            </a:pPr>
            <a:r>
              <a:rPr lang="cs-CZ" sz="6600" dirty="0" smtClean="0"/>
              <a:t>ADRIANA MOLEA </a:t>
            </a:r>
          </a:p>
          <a:p>
            <a:pPr marL="0" indent="0" algn="ctr">
              <a:buNone/>
            </a:pPr>
            <a:r>
              <a:rPr lang="cs-CZ" sz="4400" dirty="0" smtClean="0"/>
              <a:t>část II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2715523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JAZYK DENÍKU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Rozhodni se pro správnou odpověď:</a:t>
            </a:r>
          </a:p>
          <a:p>
            <a:pPr marL="0" indent="0">
              <a:buNone/>
            </a:pPr>
            <a:endParaRPr lang="cs-CZ" sz="800" b="1" dirty="0" smtClean="0"/>
          </a:p>
          <a:p>
            <a:pPr marL="514350" indent="-514350">
              <a:buAutoNum type="alphaLcParenR"/>
            </a:pPr>
            <a:r>
              <a:rPr lang="cs-CZ" dirty="0" smtClean="0"/>
              <a:t>Jazykový </a:t>
            </a:r>
            <a:r>
              <a:rPr lang="cs-CZ" dirty="0" smtClean="0"/>
              <a:t>styl deníku </a:t>
            </a:r>
            <a:r>
              <a:rPr lang="cs-CZ" b="1" i="1" dirty="0" smtClean="0"/>
              <a:t>je/není</a:t>
            </a:r>
            <a:r>
              <a:rPr lang="cs-CZ" i="1" dirty="0" smtClean="0"/>
              <a:t> </a:t>
            </a:r>
            <a:r>
              <a:rPr lang="cs-CZ" dirty="0" smtClean="0"/>
              <a:t>hovorový.</a:t>
            </a: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smtClean="0"/>
              <a:t>Jazykový styl deníku </a:t>
            </a:r>
            <a:r>
              <a:rPr lang="cs-CZ" b="1" i="1" dirty="0" smtClean="0"/>
              <a:t>je/není</a:t>
            </a:r>
            <a:r>
              <a:rPr lang="cs-CZ" dirty="0" smtClean="0"/>
              <a:t> </a:t>
            </a:r>
            <a:r>
              <a:rPr lang="cs-CZ" dirty="0" smtClean="0"/>
              <a:t>expresivní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- v humorném </a:t>
            </a:r>
            <a:r>
              <a:rPr lang="cs-CZ" dirty="0" smtClean="0"/>
              <a:t>nadhledu </a:t>
            </a:r>
            <a:r>
              <a:rPr lang="cs-CZ" b="1" i="1" dirty="0" smtClean="0"/>
              <a:t>užívá/neužívá</a:t>
            </a:r>
            <a:r>
              <a:rPr lang="cs-CZ" dirty="0" smtClean="0"/>
              <a:t>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 </a:t>
            </a:r>
            <a:r>
              <a:rPr lang="cs-CZ" dirty="0"/>
              <a:t>nadsázky a ironie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c)   </a:t>
            </a:r>
            <a:r>
              <a:rPr lang="cs-CZ" dirty="0" smtClean="0"/>
              <a:t>Deník </a:t>
            </a:r>
            <a:r>
              <a:rPr lang="cs-CZ" b="1" i="1" dirty="0" smtClean="0"/>
              <a:t>působí/nepůsobí</a:t>
            </a:r>
            <a:r>
              <a:rPr lang="cs-CZ" dirty="0" smtClean="0"/>
              <a:t>  ve své stylizaci</a:t>
            </a:r>
          </a:p>
          <a:p>
            <a:pPr marL="0" lvl="0" indent="0">
              <a:buNone/>
            </a:pPr>
            <a:r>
              <a:rPr lang="cs-CZ" dirty="0" smtClean="0"/>
              <a:t>      </a:t>
            </a:r>
            <a:r>
              <a:rPr lang="cs-CZ" dirty="0">
                <a:solidFill>
                  <a:prstClr val="black"/>
                </a:solidFill>
              </a:rPr>
              <a:t>přesvědčivě.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4149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LITERÁRNÍ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Vyhledej v textu</a:t>
            </a:r>
          </a:p>
          <a:p>
            <a:pPr marL="514350" indent="-514350">
              <a:buAutoNum type="alphaLcParenR"/>
            </a:pPr>
            <a:r>
              <a:rPr lang="cs-CZ" dirty="0" smtClean="0"/>
              <a:t>znaky </a:t>
            </a:r>
            <a:r>
              <a:rPr lang="cs-CZ" dirty="0" smtClean="0"/>
              <a:t>deníku</a:t>
            </a:r>
          </a:p>
          <a:p>
            <a:pPr marL="514350" indent="-514350">
              <a:buAutoNum type="alphaLcParenR"/>
            </a:pPr>
            <a:r>
              <a:rPr lang="cs-CZ" dirty="0" smtClean="0"/>
              <a:t>příklad ironie</a:t>
            </a:r>
          </a:p>
          <a:p>
            <a:pPr marL="514350" indent="-514350">
              <a:buAutoNum type="alphaLcParenR"/>
            </a:pPr>
            <a:r>
              <a:rPr lang="cs-CZ" dirty="0" smtClean="0"/>
              <a:t>příklad hyperboly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dirty="0" smtClean="0"/>
              <a:t>dolož na ukázce užití </a:t>
            </a:r>
            <a:r>
              <a:rPr lang="cs-CZ" dirty="0" err="1" smtClean="0"/>
              <a:t>ich</a:t>
            </a:r>
            <a:r>
              <a:rPr lang="cs-CZ" dirty="0" smtClean="0"/>
              <a:t>-formy</a:t>
            </a:r>
          </a:p>
          <a:p>
            <a:pPr marL="514350" indent="-514350">
              <a:buFont typeface="Arial" pitchFamily="34" charset="0"/>
              <a:buAutoNum type="alphaLcParenR"/>
            </a:pPr>
            <a:endParaRPr lang="cs-CZ" dirty="0" smtClean="0"/>
          </a:p>
          <a:p>
            <a:pPr marL="0" indent="0">
              <a:buNone/>
            </a:pPr>
            <a:r>
              <a:rPr lang="cs-CZ" i="1" dirty="0" smtClean="0"/>
              <a:t>Pracuj se slovníčkem literárních pojmů v čítance. </a:t>
            </a:r>
          </a:p>
          <a:p>
            <a:pPr marL="514350" indent="-514350">
              <a:buAutoNum type="alphaL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91274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POROZUMĚNÍ A INTERPRETACE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600" b="1" dirty="0" smtClean="0"/>
              <a:t>Přečti si znovu podtitul ukázky v čítance.</a:t>
            </a:r>
            <a:endParaRPr lang="cs-CZ" sz="3600" b="1" dirty="0" smtClean="0"/>
          </a:p>
          <a:p>
            <a:r>
              <a:rPr lang="cs-CZ" sz="3600" dirty="0" smtClean="0"/>
              <a:t>Kdo je to adolescent?</a:t>
            </a:r>
          </a:p>
          <a:p>
            <a:r>
              <a:rPr lang="cs-CZ" sz="3600" dirty="0" smtClean="0"/>
              <a:t>O které časové </a:t>
            </a:r>
            <a:r>
              <a:rPr lang="cs-CZ" sz="3600" dirty="0" smtClean="0"/>
              <a:t>období lidského života jde?</a:t>
            </a:r>
          </a:p>
          <a:p>
            <a:r>
              <a:rPr lang="cs-CZ" sz="3600" dirty="0" smtClean="0"/>
              <a:t>Uveď charakteristické znaky adolescence.</a:t>
            </a:r>
          </a:p>
          <a:p>
            <a:r>
              <a:rPr lang="cs-CZ" sz="3600" dirty="0" smtClean="0"/>
              <a:t>Pracuj se slovníkem cizích </a:t>
            </a:r>
            <a:r>
              <a:rPr lang="cs-CZ" sz="3600" dirty="0" smtClean="0"/>
              <a:t>slov – napiš český výraz.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3600" dirty="0"/>
              <a:t>Popiš, jak toto období prožívá Adrian</a:t>
            </a:r>
            <a:r>
              <a:rPr lang="cs-CZ" sz="3600" dirty="0" smtClean="0"/>
              <a:t>. Má jen starosti typické pro adolescenta?</a:t>
            </a:r>
            <a:endParaRPr lang="cs-CZ" sz="3600" dirty="0"/>
          </a:p>
          <a:p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662182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POROZUMĚNÍ A INTERPRETACE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endParaRPr lang="cs-CZ" sz="1200" dirty="0" smtClean="0"/>
          </a:p>
          <a:p>
            <a:r>
              <a:rPr lang="cs-CZ" dirty="0" smtClean="0"/>
              <a:t>Jak </a:t>
            </a:r>
            <a:r>
              <a:rPr lang="cs-CZ" dirty="0"/>
              <a:t>vnímá </a:t>
            </a:r>
            <a:r>
              <a:rPr lang="cs-CZ" dirty="0" smtClean="0"/>
              <a:t>Adrian sociální </a:t>
            </a:r>
            <a:r>
              <a:rPr lang="cs-CZ" dirty="0"/>
              <a:t>problémy?</a:t>
            </a:r>
            <a:endParaRPr lang="cs-CZ" dirty="0" smtClean="0"/>
          </a:p>
          <a:p>
            <a:r>
              <a:rPr lang="cs-CZ" dirty="0" smtClean="0"/>
              <a:t>Jak vnímá sociální problémy matka? </a:t>
            </a:r>
            <a:endParaRPr lang="cs-CZ" dirty="0"/>
          </a:p>
          <a:p>
            <a:r>
              <a:rPr lang="cs-CZ" dirty="0" smtClean="0"/>
              <a:t>Jak tyto problémy matka řeší?</a:t>
            </a:r>
          </a:p>
          <a:p>
            <a:r>
              <a:rPr lang="cs-CZ" dirty="0" smtClean="0"/>
              <a:t>Je toto řešení reálné?</a:t>
            </a:r>
          </a:p>
          <a:p>
            <a:r>
              <a:rPr lang="cs-CZ" dirty="0" smtClean="0"/>
              <a:t>Navrhni řešení.</a:t>
            </a:r>
          </a:p>
          <a:p>
            <a:r>
              <a:rPr lang="cs-CZ" dirty="0" smtClean="0"/>
              <a:t>Znáš někoho v blízkém okolí, v rodině, kdo musel řešit podobnou sociální situaci?</a:t>
            </a:r>
          </a:p>
          <a:p>
            <a:r>
              <a:rPr lang="cs-CZ" dirty="0" smtClean="0"/>
              <a:t>Diskuse.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4893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TVŮRČÍ PSANÍ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endParaRPr lang="cs-CZ" sz="1300" dirty="0" smtClean="0"/>
          </a:p>
          <a:p>
            <a:r>
              <a:rPr lang="cs-CZ" dirty="0" smtClean="0"/>
              <a:t>Po </a:t>
            </a:r>
            <a:r>
              <a:rPr lang="cs-CZ" dirty="0" smtClean="0"/>
              <a:t>přečtení ukázky v čítance napiš pokračování deníku.</a:t>
            </a:r>
          </a:p>
          <a:p>
            <a:r>
              <a:rPr lang="cs-CZ" dirty="0" smtClean="0"/>
              <a:t>Napiš alespoň další dva </a:t>
            </a:r>
            <a:r>
              <a:rPr lang="cs-CZ" dirty="0" smtClean="0"/>
              <a:t>dny deníku.</a:t>
            </a:r>
            <a:endParaRPr lang="cs-CZ" dirty="0" smtClean="0"/>
          </a:p>
          <a:p>
            <a:r>
              <a:rPr lang="cs-CZ" dirty="0" smtClean="0"/>
              <a:t>Poté si navzájem přečtěte ukázky.</a:t>
            </a:r>
          </a:p>
          <a:p>
            <a:r>
              <a:rPr lang="cs-CZ" dirty="0" smtClean="0"/>
              <a:t>Zhodnoťte výběr jazykových prostředků.</a:t>
            </a:r>
          </a:p>
          <a:p>
            <a:r>
              <a:rPr lang="cs-CZ" dirty="0" smtClean="0"/>
              <a:t>Dařilo se ti? Byl to jednoduchý úkol?</a:t>
            </a:r>
          </a:p>
          <a:p>
            <a:r>
              <a:rPr lang="cs-CZ" dirty="0" smtClean="0"/>
              <a:t>Srovnej s originálem.</a:t>
            </a:r>
          </a:p>
          <a:p>
            <a:r>
              <a:rPr lang="cs-CZ" dirty="0" smtClean="0"/>
              <a:t>Hodnocení </a:t>
            </a:r>
            <a:r>
              <a:rPr lang="cs-CZ" dirty="0" smtClean="0"/>
              <a:t>ukázek.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8073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NÁVŠTĚVA KNIHOVNY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cs-CZ" sz="1000" dirty="0" smtClean="0"/>
          </a:p>
          <a:p>
            <a:r>
              <a:rPr lang="cs-CZ" sz="3600" dirty="0" smtClean="0"/>
              <a:t>Zjistěte, které knihy </a:t>
            </a:r>
            <a:r>
              <a:rPr lang="cs-CZ" sz="3600" dirty="0" err="1" smtClean="0"/>
              <a:t>Sue</a:t>
            </a:r>
            <a:r>
              <a:rPr lang="cs-CZ" sz="3600" dirty="0" smtClean="0"/>
              <a:t> </a:t>
            </a:r>
            <a:r>
              <a:rPr lang="cs-CZ" sz="3600" dirty="0" err="1" smtClean="0"/>
              <a:t>Townsendové</a:t>
            </a:r>
            <a:r>
              <a:rPr lang="cs-CZ" sz="3600" dirty="0" smtClean="0"/>
              <a:t> nabízí k půjčení Městská knihovna Jevíčko a které tituly si můžeš zapůjčit v žákovské knihovně.</a:t>
            </a:r>
          </a:p>
          <a:p>
            <a:pPr marL="0" indent="0">
              <a:buNone/>
            </a:pPr>
            <a:endParaRPr lang="cs-CZ" sz="1000" dirty="0" smtClean="0"/>
          </a:p>
          <a:p>
            <a:r>
              <a:rPr lang="cs-CZ" sz="3600" dirty="0" smtClean="0"/>
              <a:t>Rovněž zjisti, zda jsou knihy půjčované </a:t>
            </a:r>
            <a:r>
              <a:rPr lang="cs-CZ" sz="3600" dirty="0" smtClean="0">
                <a:solidFill>
                  <a:prstClr val="black"/>
                </a:solidFill>
              </a:rPr>
              <a:t>často, či ojediněle.</a:t>
            </a: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2685020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07492" y="2348880"/>
            <a:ext cx="7992888" cy="86177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800" dirty="0" smtClean="0"/>
              <a:t>3)</a:t>
            </a:r>
            <a:r>
              <a:rPr lang="cs-CZ" sz="800" dirty="0"/>
              <a:t> </a:t>
            </a:r>
          </a:p>
          <a:p>
            <a:r>
              <a:rPr lang="cs-CZ" sz="1400" dirty="0"/>
              <a:t>[cit. </a:t>
            </a:r>
            <a:r>
              <a:rPr lang="cs-CZ" sz="1400" dirty="0" smtClean="0"/>
              <a:t>2012-05-18]. </a:t>
            </a:r>
            <a:r>
              <a:rPr lang="cs-CZ" sz="1400" dirty="0"/>
              <a:t>Dostupný pod licencí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</a:t>
            </a:r>
            <a:endParaRPr lang="cs-CZ" sz="1400" dirty="0" smtClean="0"/>
          </a:p>
          <a:p>
            <a:r>
              <a:rPr lang="cs-CZ" sz="1400" dirty="0" err="1" smtClean="0"/>
              <a:t>Tim</a:t>
            </a:r>
            <a:r>
              <a:rPr lang="cs-CZ" sz="1400" dirty="0" smtClean="0"/>
              <a:t> </a:t>
            </a:r>
            <a:r>
              <a:rPr lang="cs-CZ" sz="1400" dirty="0" err="1"/>
              <a:t>Hallam</a:t>
            </a:r>
            <a:r>
              <a:rPr lang="cs-CZ" sz="1400" dirty="0"/>
              <a:t> [CC-BY-SA-2.0 (http://creativecommons.org/</a:t>
            </a:r>
            <a:r>
              <a:rPr lang="cs-CZ" sz="1400" dirty="0" err="1"/>
              <a:t>licenses</a:t>
            </a:r>
            <a:r>
              <a:rPr lang="cs-CZ" sz="1400" dirty="0"/>
              <a:t>/by-</a:t>
            </a:r>
            <a:r>
              <a:rPr lang="cs-CZ" sz="1400" dirty="0" err="1"/>
              <a:t>sa</a:t>
            </a:r>
            <a:r>
              <a:rPr lang="cs-CZ" sz="1400" dirty="0"/>
              <a:t>/2.0)], prostřednictvím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607492" y="1556792"/>
            <a:ext cx="7992888" cy="4308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800" dirty="0" smtClean="0"/>
              <a:t>1), 2) </a:t>
            </a:r>
          </a:p>
          <a:p>
            <a:r>
              <a:rPr lang="cs-CZ" sz="1400" dirty="0" smtClean="0"/>
              <a:t>http://cs.wikipedia.org/wiki/Sue_Townsendov%C3%A1</a:t>
            </a:r>
            <a:endParaRPr lang="cs-CZ" sz="1400" dirty="0"/>
          </a:p>
        </p:txBody>
      </p:sp>
      <p:sp>
        <p:nvSpPr>
          <p:cNvPr id="7" name="Obdélník 6"/>
          <p:cNvSpPr/>
          <p:nvPr/>
        </p:nvSpPr>
        <p:spPr>
          <a:xfrm>
            <a:off x="573832" y="898257"/>
            <a:ext cx="799288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sz="2400" dirty="0" smtClean="0"/>
              <a:t>ZDROJ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611560" y="3501008"/>
            <a:ext cx="7988820" cy="7386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1400" dirty="0">
                <a:solidFill>
                  <a:srgbClr val="000000"/>
                </a:solidFill>
              </a:rPr>
              <a:t>LEDERBUCHOVÁ, L., BERÁNKOVÁ, E</a:t>
            </a:r>
            <a:r>
              <a:rPr lang="cs-CZ" sz="1400" i="1" dirty="0">
                <a:solidFill>
                  <a:srgbClr val="000000"/>
                </a:solidFill>
              </a:rPr>
              <a:t>. Čítanka 8 učebnice pro základní školy a víceletá gymnázia</a:t>
            </a:r>
            <a:r>
              <a:rPr lang="cs-CZ" sz="1400" dirty="0">
                <a:solidFill>
                  <a:srgbClr val="000000"/>
                </a:solidFill>
              </a:rPr>
              <a:t>. 1. vyd. Plzeň: Fraus,  2005.</a:t>
            </a:r>
          </a:p>
          <a:p>
            <a:r>
              <a:rPr lang="de-DE" sz="1400" dirty="0">
                <a:solidFill>
                  <a:srgbClr val="000000"/>
                </a:solidFill>
              </a:rPr>
              <a:t>ISBN 80-7238-422-8. s. 160 - 161</a:t>
            </a:r>
            <a:endParaRPr lang="cs-CZ" sz="1400" dirty="0"/>
          </a:p>
        </p:txBody>
      </p:sp>
      <p:sp>
        <p:nvSpPr>
          <p:cNvPr id="9" name="Obdélník 8"/>
          <p:cNvSpPr/>
          <p:nvPr/>
        </p:nvSpPr>
        <p:spPr>
          <a:xfrm>
            <a:off x="611560" y="4502428"/>
            <a:ext cx="7988820" cy="7386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1400" dirty="0"/>
              <a:t>LEDERBUCHOVÁ, L., STEHLÍKOVÁ, M</a:t>
            </a:r>
            <a:r>
              <a:rPr lang="cs-CZ" sz="1400" i="1" dirty="0"/>
              <a:t>. Čítanka 8 příručka učitele pro základní školy a víceletá gymnázia</a:t>
            </a:r>
            <a:r>
              <a:rPr lang="cs-CZ" sz="1400" dirty="0"/>
              <a:t>. </a:t>
            </a:r>
            <a:endParaRPr lang="cs-CZ" sz="1400" dirty="0" smtClean="0"/>
          </a:p>
          <a:p>
            <a:r>
              <a:rPr lang="cs-CZ" sz="1400" dirty="0" smtClean="0"/>
              <a:t>1</a:t>
            </a:r>
            <a:r>
              <a:rPr lang="cs-CZ" sz="1400" dirty="0"/>
              <a:t>. vyd. Plzeň: Fraus,  2006.</a:t>
            </a:r>
          </a:p>
          <a:p>
            <a:r>
              <a:rPr lang="cs-CZ" sz="1400" dirty="0"/>
              <a:t>ISBN 80-7238-423-6</a:t>
            </a:r>
          </a:p>
        </p:txBody>
      </p:sp>
    </p:spTree>
    <p:extLst>
      <p:ext uri="{BB962C8B-B14F-4D97-AF65-F5344CB8AC3E}">
        <p14:creationId xmlns:p14="http://schemas.microsoft.com/office/powerpoint/2010/main" val="3572980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585</Words>
  <Application>Microsoft Office PowerPoint</Application>
  <PresentationFormat>Předvádění na obrazovce (4:3)</PresentationFormat>
  <Paragraphs>101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SUE TOWNSENDOVÁ</vt:lpstr>
      <vt:lpstr>ZE ŽIVOTA SUE TOWNSENDOVÉ 1)</vt:lpstr>
      <vt:lpstr>TAJNÝ DENÍK ADRIANA MOLEA 2)</vt:lpstr>
      <vt:lpstr>Prezentace aplikace PowerPoint</vt:lpstr>
      <vt:lpstr>DENÍKY</vt:lpstr>
      <vt:lpstr>AUTOBUSOVÉ NÁDRAŽÍ V LEICESTERU, KDE SE ADRIAN ČASTO POHYBUJE 3)</vt:lpstr>
      <vt:lpstr>DALŠÍ TVORBA SUE TOWNSENDOVÉ</vt:lpstr>
      <vt:lpstr>SUE TOWNSENDOVÁ</vt:lpstr>
      <vt:lpstr>JAZYK DENÍKU</vt:lpstr>
      <vt:lpstr>LITERÁRNÍ POJMY</vt:lpstr>
      <vt:lpstr>POROZUMĚNÍ A INTERPRETACE TEXTU</vt:lpstr>
      <vt:lpstr>POROZUMĚNÍ A INTERPRETACE TEXTU</vt:lpstr>
      <vt:lpstr>TVŮRČÍ PSANÍ</vt:lpstr>
      <vt:lpstr>NÁVŠTĚVA KNIHOVNY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HOŘKÉ ZRÁNÍ ADRIANA MOLEA</dc:title>
  <dc:creator>Finsterlová Jiřina</dc:creator>
  <cp:lastModifiedBy>Finsterlová Jiřina</cp:lastModifiedBy>
  <cp:revision>33</cp:revision>
  <dcterms:created xsi:type="dcterms:W3CDTF">2012-05-27T19:25:38Z</dcterms:created>
  <dcterms:modified xsi:type="dcterms:W3CDTF">2012-05-28T18:16:41Z</dcterms:modified>
</cp:coreProperties>
</file>