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A54F4-1390-4E62-8482-572B6D46A83F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4F30E-2FDA-4A9A-AC03-C405FE68B5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930381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VY_32_INOVACE_12B_2_Kostra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1.12.2011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výkladu, procvičení učiva 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kosterní soustavy. Na závěrečných snímcích procvičí a upevní učivo. K této prezentaci jako pomůcku využijeme kostru, kde si ukážeme a popíšeme jednotlivé kosti.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LIDSKÁ KOSTRA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OPORA TĚLA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dmin\Pictures\kostra.jpg"/>
          <p:cNvPicPr>
            <a:picLocks noChangeAspect="1" noChangeArrowheads="1"/>
          </p:cNvPicPr>
          <p:nvPr/>
        </p:nvPicPr>
        <p:blipFill>
          <a:blip r:embed="rId2" cstate="print"/>
          <a:srcRect l="33386" t="21417" r="39685" b="21417"/>
          <a:stretch>
            <a:fillRect/>
          </a:stretch>
        </p:blipFill>
        <p:spPr bwMode="auto">
          <a:xfrm>
            <a:off x="0" y="620688"/>
            <a:ext cx="2699546" cy="57311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VZPŘÍMENÁ POSTAVA</a:t>
            </a:r>
          </a:p>
          <a:p>
            <a:r>
              <a:rPr lang="cs-CZ" dirty="0" smtClean="0"/>
              <a:t>PÁTEŘ DVOJESOVITĚ PROHNUTÁ</a:t>
            </a:r>
          </a:p>
          <a:p>
            <a:r>
              <a:rPr lang="cs-CZ" dirty="0" smtClean="0"/>
              <a:t>HORNÍ KONČETINY VOLNÉ (NE K CHŮZI – VÝVOJ RUKY)</a:t>
            </a:r>
          </a:p>
          <a:p>
            <a:r>
              <a:rPr lang="cs-CZ" dirty="0" smtClean="0"/>
              <a:t>MOZKOVÁ ČÁST LEBKY VĚTŠÍ NEŽ OBLIČEJOVÁ</a:t>
            </a:r>
          </a:p>
          <a:p>
            <a:r>
              <a:rPr lang="cs-CZ" dirty="0" smtClean="0"/>
              <a:t>HRUDNÍK ZPLOŠTĚLÝ ZEPŘEDU A ZEZADU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KOSTRY</a:t>
            </a:r>
            <a:endParaRPr lang="cs-CZ" dirty="0"/>
          </a:p>
        </p:txBody>
      </p:sp>
      <p:pic>
        <p:nvPicPr>
          <p:cNvPr id="8" name="Zástupný symbol pro obsah 7" descr="imagesCAGZ6LL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79912" y="1243889"/>
            <a:ext cx="1740375" cy="5614111"/>
          </a:xfrm>
        </p:spPr>
      </p:pic>
      <p:cxnSp>
        <p:nvCxnSpPr>
          <p:cNvPr id="10" name="Přímá spojovací šipka 9"/>
          <p:cNvCxnSpPr/>
          <p:nvPr/>
        </p:nvCxnSpPr>
        <p:spPr>
          <a:xfrm>
            <a:off x="4932040" y="162880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4932040" y="1772816"/>
            <a:ext cx="172819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4572000" y="1700808"/>
            <a:ext cx="208823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60232" y="1196752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KOSTRA OSOVÁ – LEBKA, PÁTEŘ, HRUDNÍK</a:t>
            </a:r>
            <a:endParaRPr lang="cs-CZ" sz="2400" dirty="0"/>
          </a:p>
        </p:txBody>
      </p:sp>
      <p:cxnSp>
        <p:nvCxnSpPr>
          <p:cNvPr id="19" name="Přímá spojovací šipka 18"/>
          <p:cNvCxnSpPr/>
          <p:nvPr/>
        </p:nvCxnSpPr>
        <p:spPr>
          <a:xfrm flipH="1" flipV="1">
            <a:off x="2195736" y="2132856"/>
            <a:ext cx="18002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2339752" y="5157192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1520" y="177281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KOSTRA HORNÍ KONČETINY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472514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KOSTRA DOLNÍ KONČETINY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LEBKA</a:t>
            </a:r>
            <a:endParaRPr lang="cs-CZ" dirty="0"/>
          </a:p>
        </p:txBody>
      </p:sp>
      <p:pic>
        <p:nvPicPr>
          <p:cNvPr id="4" name="Zástupný symbol pro obsah 3" descr="leb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82715" y="1052736"/>
            <a:ext cx="7017677" cy="57252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pic>
        <p:nvPicPr>
          <p:cNvPr id="7" name="Zástupný symbol pro obsah 6" descr="220px-Gray_111_-_Vertebral_column-coloured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404664"/>
            <a:ext cx="1800200" cy="617795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196752"/>
            <a:ext cx="4114800" cy="5328592"/>
          </a:xfrm>
        </p:spPr>
        <p:txBody>
          <a:bodyPr/>
          <a:lstStyle/>
          <a:p>
            <a:r>
              <a:rPr lang="cs-CZ" dirty="0" smtClean="0"/>
              <a:t>SLOŽENÁ Z OBRATLŮ, ODDĚLENÉ CHRUPAVČITÝMI MEZIOBRATLOVÝMI PLOTÉNKAMI</a:t>
            </a:r>
          </a:p>
          <a:p>
            <a:r>
              <a:rPr lang="cs-CZ" dirty="0" smtClean="0"/>
              <a:t>OBRATLE – UVNITŘ OTVOR – MÍCHA</a:t>
            </a:r>
          </a:p>
          <a:p>
            <a:r>
              <a:rPr lang="cs-CZ" dirty="0" smtClean="0"/>
              <a:t>KŘÍŽOVÉ OBRATLE – SROSTLÉ V KOST KŘÍŽOVOU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908720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KRČNÍCH OBRATLŮ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3488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HRUDNÍCH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5811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BEDERNÍCH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9492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KŘÍŽOVÝCH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63813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– 5 KOSTRČNÍCH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HRUDNÍ OBRATLE</a:t>
            </a:r>
          </a:p>
          <a:p>
            <a:r>
              <a:rPr lang="cs-CZ" dirty="0" smtClean="0"/>
              <a:t>ŽEBRA – PŘIPOJENA CHRUPAVKOU KE KOSTI HRUDNÍ (2 POSLEDNÍ NEJSOU PŘIPOJENA)</a:t>
            </a:r>
          </a:p>
          <a:p>
            <a:r>
              <a:rPr lang="cs-CZ" dirty="0" smtClean="0"/>
              <a:t>KOST HRUDNÍ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KOSTRA HORNÍ KONČETINY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PLETENEC HORNÍ KONČETINY – PŘIPOJENÍ NA OSOVOU KOSTRU – LOPATKA, KLÍČNÍ KOST</a:t>
            </a:r>
          </a:p>
          <a:p>
            <a:r>
              <a:rPr lang="cs-CZ" dirty="0" smtClean="0"/>
              <a:t>KOST PAŽNÍ</a:t>
            </a:r>
          </a:p>
          <a:p>
            <a:r>
              <a:rPr lang="cs-CZ" dirty="0" smtClean="0"/>
              <a:t>KOST LOKETNÍ, KOST VŘETENNÍ</a:t>
            </a:r>
          </a:p>
          <a:p>
            <a:r>
              <a:rPr lang="cs-CZ" dirty="0" smtClean="0"/>
              <a:t>KŮSTKY ZÁPĚSTNÍ, ZÁPRSTNÍ, ČLÁNKY PRSTŮ</a:t>
            </a:r>
            <a:endParaRPr lang="cs-CZ" dirty="0"/>
          </a:p>
        </p:txBody>
      </p:sp>
      <p:pic>
        <p:nvPicPr>
          <p:cNvPr id="9" name="Zástupný symbol pro obsah 8" descr="imagesCAGZ6LL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96136" y="1052328"/>
            <a:ext cx="1800200" cy="5807097"/>
          </a:xfrm>
        </p:spPr>
      </p:pic>
      <p:cxnSp>
        <p:nvCxnSpPr>
          <p:cNvPr id="11" name="Přímá spojovací šipka 10"/>
          <p:cNvCxnSpPr/>
          <p:nvPr/>
        </p:nvCxnSpPr>
        <p:spPr>
          <a:xfrm flipH="1" flipV="1">
            <a:off x="3707904" y="1988840"/>
            <a:ext cx="259228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771800" y="2852936"/>
            <a:ext cx="32403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3563888" y="3645024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3563888" y="4365104"/>
            <a:ext cx="244827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r>
              <a:rPr lang="cs-CZ" dirty="0" smtClean="0"/>
              <a:t>PLETENEC DOLNÍ KONČETINY – KOST PÁNEVNÍ, SROSTLÁ Z KOSTI KYČELNÍ, SEDACÍ A STYDKÉ</a:t>
            </a:r>
          </a:p>
          <a:p>
            <a:r>
              <a:rPr lang="cs-CZ" dirty="0" smtClean="0"/>
              <a:t>KOST STEHENNÍ</a:t>
            </a:r>
          </a:p>
          <a:p>
            <a:r>
              <a:rPr lang="cs-CZ" dirty="0" smtClean="0"/>
              <a:t>KOST LÝTKOVÁ, HOLENNÍ</a:t>
            </a:r>
          </a:p>
          <a:p>
            <a:r>
              <a:rPr lang="cs-CZ" dirty="0" smtClean="0"/>
              <a:t>KŮSTKY ZÁNÁRTNÍ, NÁRTNÍ, ČLÁNKY PRSTŮ</a:t>
            </a:r>
          </a:p>
          <a:p>
            <a:endParaRPr lang="cs-CZ" dirty="0"/>
          </a:p>
        </p:txBody>
      </p:sp>
      <p:pic>
        <p:nvPicPr>
          <p:cNvPr id="5" name="Zástupný symbol pro obsah 4" descr="imagesCAGZ6LL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076950" y="1099220"/>
            <a:ext cx="1735410" cy="5598096"/>
          </a:xfrm>
        </p:spPr>
      </p:pic>
      <p:cxnSp>
        <p:nvCxnSpPr>
          <p:cNvPr id="7" name="Přímá spojovací šipka 6"/>
          <p:cNvCxnSpPr/>
          <p:nvPr/>
        </p:nvCxnSpPr>
        <p:spPr>
          <a:xfrm flipH="1" flipV="1">
            <a:off x="3491880" y="2276872"/>
            <a:ext cx="3168352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2987824" y="4077072"/>
            <a:ext cx="360040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4355976" y="4653136"/>
            <a:ext cx="223224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4211960" y="5589240"/>
            <a:ext cx="230425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7164288" y="5157192"/>
            <a:ext cx="79208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740352" y="558924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ČÉŠKA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KOSTI LEBKY</a:t>
            </a:r>
            <a:endParaRPr lang="cs-CZ" dirty="0"/>
          </a:p>
        </p:txBody>
      </p:sp>
      <p:pic>
        <p:nvPicPr>
          <p:cNvPr id="6" name="Zástupný symbol pro obsah 5" descr="leb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5611" r="13968"/>
          <a:stretch>
            <a:fillRect/>
          </a:stretch>
        </p:blipFill>
        <p:spPr>
          <a:xfrm>
            <a:off x="2123728" y="1196752"/>
            <a:ext cx="4803463" cy="563500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POPIS KOSTÍ TĚLA</a:t>
            </a:r>
            <a:endParaRPr lang="cs-CZ" dirty="0"/>
          </a:p>
        </p:txBody>
      </p:sp>
      <p:pic>
        <p:nvPicPr>
          <p:cNvPr id="4" name="Zástupný symbol pro obsah 3" descr="imagesCAGZ6LL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07904" y="1075775"/>
            <a:ext cx="1800200" cy="5807096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4644008" y="1340768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5220072" y="2636912"/>
            <a:ext cx="17281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2195736" y="3573016"/>
            <a:ext cx="172819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699792" y="2636912"/>
            <a:ext cx="158417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3491880" y="1844824"/>
            <a:ext cx="108012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4932040" y="3501008"/>
            <a:ext cx="208823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2627784" y="4797152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788024" y="5229200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2627784" y="5805264"/>
            <a:ext cx="17281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4860032" y="5877272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5004048" y="2060848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804248" y="1124744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LEBKA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6588224" y="191683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KLÍČNÍ KOST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2339752" y="1412776"/>
            <a:ext cx="172819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 HRUDNÍ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1259632" y="2420888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ŽEBRA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395536" y="3429000"/>
            <a:ext cx="20162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 VŘETENNÍ</a:t>
            </a:r>
            <a:endParaRPr lang="cs-CZ" sz="2000" dirty="0"/>
          </a:p>
        </p:txBody>
      </p:sp>
      <p:sp>
        <p:nvSpPr>
          <p:cNvPr id="32" name="Obdélník 31"/>
          <p:cNvSpPr/>
          <p:nvPr/>
        </p:nvSpPr>
        <p:spPr>
          <a:xfrm>
            <a:off x="6948264" y="2564904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 PAŽNÍ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6876256" y="3717032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PÁNEV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>
            <a:off x="827584" y="4581128"/>
            <a:ext cx="194421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 STEHENNÍ</a:t>
            </a:r>
            <a:endParaRPr lang="cs-CZ" sz="2000" dirty="0"/>
          </a:p>
        </p:txBody>
      </p:sp>
      <p:sp>
        <p:nvSpPr>
          <p:cNvPr id="35" name="Obdélník 34"/>
          <p:cNvSpPr/>
          <p:nvPr/>
        </p:nvSpPr>
        <p:spPr>
          <a:xfrm>
            <a:off x="6372200" y="5157192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ČÉŠKA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1115616" y="5589240"/>
            <a:ext cx="172819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 HOLENNÍ</a:t>
            </a:r>
            <a:endParaRPr lang="cs-CZ" sz="2000" dirty="0"/>
          </a:p>
        </p:txBody>
      </p:sp>
      <p:sp>
        <p:nvSpPr>
          <p:cNvPr id="37" name="Obdélník 36"/>
          <p:cNvSpPr/>
          <p:nvPr/>
        </p:nvSpPr>
        <p:spPr>
          <a:xfrm>
            <a:off x="6444208" y="5949280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  LÝTKOVÁ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0842228"/>
              </p:ext>
            </p:extLst>
          </p:nvPr>
        </p:nvGraphicFramePr>
        <p:xfrm>
          <a:off x="1403648" y="2996952"/>
          <a:ext cx="6405925" cy="375678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7163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</a:rPr>
                        <a:t>http://www.karnevalove-zbozi.cz/</a:t>
                      </a:r>
                      <a:r>
                        <a:rPr lang="pt-BR" sz="1100" dirty="0" smtClean="0">
                          <a:effectLst/>
                        </a:rPr>
                        <a:t> [online]. [cit. 29.5.2012]. Dostupný na WWW: &lt;http://www.karnevalove-zbozi.cz/halloween-party-vyzdoba/1250-kostra.html&gt;.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http://www.gjb-spgs.cz/</a:t>
                      </a:r>
                      <a:r>
                        <a:rPr lang="cs-CZ" sz="1100" dirty="0" smtClean="0">
                          <a:effectLst/>
                        </a:rPr>
                        <a:t> [online]. [cit. 29.5.2012]. Dostupný na WWW: &lt;na http://82.114.195.35:90/</a:t>
                      </a:r>
                      <a:r>
                        <a:rPr lang="cs-CZ" sz="1100" dirty="0" err="1" smtClean="0">
                          <a:effectLst/>
                        </a:rPr>
                        <a:t>Vyuka</a:t>
                      </a:r>
                      <a:r>
                        <a:rPr lang="cs-CZ" sz="1100" dirty="0" smtClean="0">
                          <a:effectLst/>
                        </a:rPr>
                        <a:t>/Ka%C4%8D%C3%ADrkov%C3%A1%20Jarmila/3.ro%C4%8Dn%C3%ADk/02%20kostra/&gt;.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USER: UWE GILLE. </a:t>
                      </a:r>
                      <a:r>
                        <a:rPr lang="cs-CZ" sz="1200" i="1" dirty="0" smtClean="0"/>
                        <a:t>Wikipedia.cz</a:t>
                      </a:r>
                      <a:r>
                        <a:rPr lang="cs-CZ" sz="1200" dirty="0" smtClean="0"/>
                        <a:t> [online]. [cit. 22.5.2012]. Dostupný na WWW: &lt;http://cs.wikipedia.org/wiki/Soubor:Gray_111_-_Vertebral_column-coloured.png&gt;.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200" dirty="0" smtClean="0">
                          <a:effectLst/>
                        </a:rPr>
                        <a:t>AUTOR NEUVEDEN. </a:t>
                      </a:r>
                      <a:r>
                        <a:rPr lang="pt-BR" sz="1200" i="1" dirty="0" smtClean="0">
                          <a:effectLst/>
                        </a:rPr>
                        <a:t>www.lidsketelo2.cz</a:t>
                      </a:r>
                      <a:r>
                        <a:rPr lang="pt-BR" sz="1200" dirty="0" smtClean="0">
                          <a:effectLst/>
                        </a:rPr>
                        <a:t> [online]. [cit. 29.5.2012]. Dostupný na WWW: &lt;http://lidsketelo2.blog.cz/0612/lebka&gt;. </a:t>
                      </a:r>
                      <a:endParaRPr lang="cs-CZ" sz="12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81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4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385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LIDSKÁ KOSTRA</vt:lpstr>
      <vt:lpstr>ZNAKY</vt:lpstr>
      <vt:lpstr>ČÁSTI KOSTRY</vt:lpstr>
      <vt:lpstr>LEBKA</vt:lpstr>
      <vt:lpstr>PÁTEŘ</vt:lpstr>
      <vt:lpstr>HRUDNÍK</vt:lpstr>
      <vt:lpstr>KOSTRA HORNÍ KONČETINY</vt:lpstr>
      <vt:lpstr>KOSTRA DOLNÍ KONČETINY</vt:lpstr>
      <vt:lpstr>ZOPAKUJ SI KOSTI LEBKY</vt:lpstr>
      <vt:lpstr>DOPLŇ POPIS KOSTÍ TĚLA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10</cp:revision>
  <dcterms:created xsi:type="dcterms:W3CDTF">2012-05-22T18:26:17Z</dcterms:created>
  <dcterms:modified xsi:type="dcterms:W3CDTF">2012-05-29T08:23:13Z</dcterms:modified>
</cp:coreProperties>
</file>