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2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7A2DA-653D-44AF-A251-0288FFB41E0C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321805-651D-47B2-AC74-A88E364A9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826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321805-651D-47B2-AC74-A88E364A91C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079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655CDF0-043A-4D24-95D6-79B414344B33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8BE12D9-202E-41FB-ABCE-87E1E69D18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0665" y="1412776"/>
            <a:ext cx="3754777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539982"/>
              </p:ext>
            </p:extLst>
          </p:nvPr>
        </p:nvGraphicFramePr>
        <p:xfrm>
          <a:off x="683568" y="5009342"/>
          <a:ext cx="7848872" cy="1732026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VY_32_INOVACE_07_Názvosloví oxidů,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z názvu vzorec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0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Názvosloví oxidů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 , 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137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Oxidy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jsou </a:t>
            </a:r>
            <a:r>
              <a:rPr lang="cs-CZ" dirty="0" smtClean="0">
                <a:solidFill>
                  <a:srgbClr val="FF0000"/>
                </a:solidFill>
              </a:rPr>
              <a:t>dvouprvkové sloučeniny kyslíku s dalším prvkem</a:t>
            </a:r>
          </a:p>
          <a:p>
            <a:r>
              <a:rPr lang="cs-CZ" dirty="0"/>
              <a:t>Název oxidů se skládá z </a:t>
            </a:r>
            <a:r>
              <a:rPr lang="cs-CZ" b="1" dirty="0"/>
              <a:t>podstatného jména </a:t>
            </a:r>
            <a:r>
              <a:rPr lang="cs-CZ" dirty="0">
                <a:solidFill>
                  <a:srgbClr val="FF0000"/>
                </a:solidFill>
              </a:rPr>
              <a:t>oxid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z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přídavného jména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, jeho zakončení odpovídá oxidačnímu číslu druhého prvku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Kyslík má v oxidech vždy </a:t>
            </a:r>
            <a:r>
              <a:rPr lang="cs-CZ" dirty="0">
                <a:solidFill>
                  <a:srgbClr val="FF0000"/>
                </a:solidFill>
              </a:rPr>
              <a:t>oxidační číslo </a:t>
            </a:r>
            <a:r>
              <a:rPr lang="cs-CZ" sz="3600" dirty="0">
                <a:solidFill>
                  <a:srgbClr val="FF0000"/>
                </a:solidFill>
              </a:rPr>
              <a:t>–II </a:t>
            </a:r>
            <a:r>
              <a:rPr lang="cs-CZ" sz="3600" dirty="0" smtClean="0">
                <a:solidFill>
                  <a:srgbClr val="FF0000"/>
                </a:solidFill>
              </a:rPr>
              <a:t>(O</a:t>
            </a:r>
            <a:r>
              <a:rPr lang="cs-CZ" sz="3600" baseline="30000" dirty="0" smtClean="0">
                <a:solidFill>
                  <a:srgbClr val="FF0000"/>
                </a:solidFill>
              </a:rPr>
              <a:t>–II</a:t>
            </a:r>
            <a:r>
              <a:rPr lang="cs-CZ" sz="36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Součet oxidačních čísel všech atomů tvořících sloučeninu musí být roven </a:t>
            </a:r>
            <a:r>
              <a:rPr lang="cs-CZ" sz="3600" u="sng" dirty="0" smtClean="0">
                <a:solidFill>
                  <a:srgbClr val="FF0000"/>
                </a:solidFill>
              </a:rPr>
              <a:t>nule</a:t>
            </a:r>
            <a:endParaRPr lang="cs-CZ" sz="3600" u="sng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6245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3959220"/>
              </p:ext>
            </p:extLst>
          </p:nvPr>
        </p:nvGraphicFramePr>
        <p:xfrm>
          <a:off x="457200" y="1600200"/>
          <a:ext cx="8229600" cy="3876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831072"/>
                <a:gridCol w="1460768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Oxidační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Zakončení příd.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Příklady oxidů </a:t>
                      </a:r>
                    </a:p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vzorec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Poměr atomů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 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oxid sodný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Na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baseline="0" dirty="0" smtClean="0"/>
                        <a:t>O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2:1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natý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oxid hořečnatý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1:1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oxid železitý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Fe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dirty="0" smtClean="0"/>
                        <a:t>O</a:t>
                      </a:r>
                      <a:r>
                        <a:rPr lang="cs-CZ" baseline="-25000" dirty="0" smtClean="0"/>
                        <a:t>3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2:3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ičitý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oxid uhličitý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</a:t>
                      </a:r>
                      <a:r>
                        <a:rPr lang="cs-CZ" baseline="-25000" dirty="0" smtClean="0"/>
                        <a:t>2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1:2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ečný</a:t>
                      </a:r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ičný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oxid fosforečný</a:t>
                      </a:r>
                    </a:p>
                    <a:p>
                      <a:pPr algn="l"/>
                      <a:r>
                        <a:rPr lang="cs-CZ" dirty="0" smtClean="0"/>
                        <a:t>oxid dusičný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dirty="0" smtClean="0"/>
                        <a:t>O</a:t>
                      </a:r>
                      <a:r>
                        <a:rPr lang="cs-CZ" baseline="-25000" dirty="0" smtClean="0"/>
                        <a:t>5</a:t>
                      </a:r>
                    </a:p>
                    <a:p>
                      <a:pPr algn="ctr"/>
                      <a:r>
                        <a:rPr lang="cs-CZ" dirty="0" smtClean="0"/>
                        <a:t>N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dirty="0" smtClean="0"/>
                        <a:t>O</a:t>
                      </a:r>
                      <a:r>
                        <a:rPr lang="cs-CZ" baseline="-25000" dirty="0" smtClean="0"/>
                        <a:t>5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2:5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oxid sírový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</a:t>
                      </a:r>
                      <a:r>
                        <a:rPr lang="cs-CZ" baseline="-25000" dirty="0" smtClean="0"/>
                        <a:t>3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1:3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istý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oxid manganistý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dirty="0" smtClean="0"/>
                        <a:t>O</a:t>
                      </a:r>
                      <a:r>
                        <a:rPr lang="cs-CZ" baseline="-25000" dirty="0" smtClean="0"/>
                        <a:t>7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2:7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ičelý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oxid osmičelý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</a:t>
                      </a:r>
                      <a:r>
                        <a:rPr lang="cs-CZ" baseline="-25000" dirty="0" smtClean="0"/>
                        <a:t>4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1:4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112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vzorce oxidu z jeho názvu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083827"/>
              </p:ext>
            </p:extLst>
          </p:nvPr>
        </p:nvGraphicFramePr>
        <p:xfrm>
          <a:off x="457200" y="1600200"/>
          <a:ext cx="8229600" cy="4592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2088232"/>
                <a:gridCol w="20265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oxidu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železitý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siřičitý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Zápis značek</a:t>
                      </a:r>
                      <a:r>
                        <a:rPr lang="cs-CZ" baseline="0" dirty="0" smtClean="0"/>
                        <a:t> v opačném pořadí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FeO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</a:t>
                      </a:r>
                      <a:endParaRPr lang="cs-CZ" dirty="0"/>
                    </a:p>
                  </a:txBody>
                  <a:tcPr/>
                </a:tc>
              </a:tr>
              <a:tr h="932304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 oxidačních čísel atomů obou prvků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želez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itý</a:t>
                      </a:r>
                      <a:r>
                        <a:rPr lang="cs-CZ" dirty="0" smtClean="0"/>
                        <a:t>            </a:t>
                      </a:r>
                      <a:r>
                        <a:rPr lang="cs-CZ" dirty="0" err="1" smtClean="0"/>
                        <a:t>Fe</a:t>
                      </a:r>
                      <a:r>
                        <a:rPr lang="cs-CZ" baseline="30000" dirty="0" err="1" smtClean="0">
                          <a:solidFill>
                            <a:srgbClr val="FF0000"/>
                          </a:solidFill>
                        </a:rPr>
                        <a:t>III</a:t>
                      </a:r>
                      <a:endParaRPr lang="cs-CZ" baseline="300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baseline="30000" dirty="0" smtClean="0"/>
                    </a:p>
                    <a:p>
                      <a:r>
                        <a:rPr lang="cs-CZ" baseline="0" dirty="0" smtClean="0"/>
                        <a:t>Oxid                 O</a:t>
                      </a:r>
                      <a:r>
                        <a:rPr lang="cs-CZ" baseline="30000" dirty="0" smtClean="0">
                          <a:solidFill>
                            <a:srgbClr val="FF0000"/>
                          </a:solidFill>
                        </a:rPr>
                        <a:t>-II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Siř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ičitý</a:t>
                      </a:r>
                      <a:r>
                        <a:rPr lang="cs-CZ" dirty="0" smtClean="0"/>
                        <a:t>            C</a:t>
                      </a:r>
                      <a:r>
                        <a:rPr lang="cs-CZ" baseline="30000" dirty="0" smtClean="0">
                          <a:solidFill>
                            <a:srgbClr val="FF0000"/>
                          </a:solidFill>
                        </a:rPr>
                        <a:t>IV</a:t>
                      </a:r>
                    </a:p>
                    <a:p>
                      <a:endParaRPr lang="cs-CZ" baseline="30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Oxid                O</a:t>
                      </a:r>
                      <a:r>
                        <a:rPr lang="cs-CZ" baseline="30000" dirty="0" smtClean="0">
                          <a:solidFill>
                            <a:srgbClr val="FF0000"/>
                          </a:solidFill>
                        </a:rPr>
                        <a:t>-II</a:t>
                      </a:r>
                      <a:endParaRPr lang="cs-CZ" baseline="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baseline="300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Úprava počtu</a:t>
                      </a:r>
                      <a:r>
                        <a:rPr lang="cs-CZ" baseline="0" dirty="0" smtClean="0"/>
                        <a:t> vázaných atomů.</a:t>
                      </a:r>
                    </a:p>
                    <a:p>
                      <a:r>
                        <a:rPr lang="cs-CZ" baseline="0" dirty="0" smtClean="0"/>
                        <a:t>Použijeme </a:t>
                      </a:r>
                      <a:r>
                        <a:rPr lang="cs-CZ" b="1" baseline="0" dirty="0" smtClean="0"/>
                        <a:t>křížové pravidlo: </a:t>
                      </a:r>
                      <a:r>
                        <a:rPr lang="cs-CZ" b="0" baseline="0" dirty="0" smtClean="0"/>
                        <a:t>hodnoty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0" baseline="0" dirty="0" smtClean="0"/>
                        <a:t>oxidačních čísel se zapíší –bez ohledu na znaménko - do kříže jako indexy arabskou číslicí. (Index 1 se ve vzorci nepíše).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dirty="0" err="1" smtClean="0"/>
                        <a:t>Fe</a:t>
                      </a:r>
                      <a:r>
                        <a:rPr lang="cs-CZ" baseline="30000" dirty="0" err="1" smtClean="0"/>
                        <a:t>III</a:t>
                      </a:r>
                      <a:r>
                        <a:rPr lang="cs-CZ" baseline="0" dirty="0" err="1" smtClean="0"/>
                        <a:t>O</a:t>
                      </a:r>
                      <a:r>
                        <a:rPr lang="cs-CZ" baseline="30000" dirty="0" smtClean="0"/>
                        <a:t>-II</a:t>
                      </a:r>
                    </a:p>
                    <a:p>
                      <a:endParaRPr lang="cs-CZ" baseline="30000" dirty="0" smtClean="0"/>
                    </a:p>
                    <a:p>
                      <a:endParaRPr lang="cs-CZ" baseline="30000" dirty="0" smtClean="0"/>
                    </a:p>
                    <a:p>
                      <a:endParaRPr lang="cs-CZ" baseline="30000" dirty="0" smtClean="0"/>
                    </a:p>
                    <a:p>
                      <a:r>
                        <a:rPr lang="cs-CZ" baseline="30000" dirty="0" smtClean="0"/>
                        <a:t>                  </a:t>
                      </a:r>
                      <a:r>
                        <a:rPr lang="cs-CZ" baseline="0" dirty="0" smtClean="0"/>
                        <a:t>Fe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baseline="0" dirty="0" smtClean="0"/>
                        <a:t>O</a:t>
                      </a:r>
                      <a:r>
                        <a:rPr lang="cs-CZ" baseline="-25000" dirty="0" smtClean="0"/>
                        <a:t>3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S</a:t>
                      </a:r>
                      <a:r>
                        <a:rPr lang="cs-CZ" baseline="30000" dirty="0" smtClean="0"/>
                        <a:t>IV</a:t>
                      </a:r>
                      <a:r>
                        <a:rPr lang="cs-CZ" baseline="0" dirty="0" smtClean="0"/>
                        <a:t>O</a:t>
                      </a:r>
                      <a:r>
                        <a:rPr lang="cs-CZ" baseline="30000" dirty="0" smtClean="0"/>
                        <a:t>-II</a:t>
                      </a:r>
                    </a:p>
                    <a:p>
                      <a:endParaRPr lang="cs-CZ" baseline="30000" dirty="0" smtClean="0"/>
                    </a:p>
                    <a:p>
                      <a:endParaRPr lang="cs-CZ" baseline="30000" dirty="0" smtClean="0"/>
                    </a:p>
                    <a:p>
                      <a:r>
                        <a:rPr lang="cs-CZ" baseline="0" dirty="0" smtClean="0"/>
                        <a:t>        S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baseline="0" dirty="0" smtClean="0"/>
                        <a:t>O</a:t>
                      </a:r>
                      <a:r>
                        <a:rPr lang="cs-CZ" baseline="-25000" dirty="0" smtClean="0"/>
                        <a:t>4</a:t>
                      </a:r>
                    </a:p>
                    <a:p>
                      <a:r>
                        <a:rPr lang="cs-CZ" baseline="-25000" dirty="0" smtClean="0"/>
                        <a:t>        </a:t>
                      </a:r>
                      <a:r>
                        <a:rPr lang="cs-CZ" baseline="0" dirty="0" smtClean="0"/>
                        <a:t>krátíme 2</a:t>
                      </a:r>
                    </a:p>
                    <a:p>
                      <a:r>
                        <a:rPr lang="cs-CZ" baseline="0" dirty="0" smtClean="0"/>
                        <a:t>         SO</a:t>
                      </a:r>
                      <a:r>
                        <a:rPr lang="cs-CZ" baseline="-25000" dirty="0" smtClean="0"/>
                        <a:t>2</a:t>
                      </a:r>
                    </a:p>
                    <a:p>
                      <a:r>
                        <a:rPr lang="cs-CZ" baseline="0" dirty="0" smtClean="0"/>
                        <a:t>     </a:t>
                      </a:r>
                      <a:endParaRPr lang="cs-CZ" baseline="-25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Vzorec oxidu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Fe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dirty="0" smtClean="0"/>
                        <a:t>O</a:t>
                      </a:r>
                      <a:r>
                        <a:rPr lang="cs-CZ" baseline="-25000" dirty="0" smtClean="0"/>
                        <a:t>3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SO</a:t>
                      </a:r>
                      <a:r>
                        <a:rPr lang="cs-CZ" baseline="-25000" dirty="0" smtClean="0"/>
                        <a:t>2</a:t>
                      </a:r>
                      <a:endParaRPr lang="cs-CZ" baseline="-250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5364088" y="292494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230924" y="3356992"/>
            <a:ext cx="7812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524328" y="2924944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7236296" y="3356992"/>
            <a:ext cx="745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688124" y="4293096"/>
            <a:ext cx="18002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5582825" y="4185862"/>
            <a:ext cx="39061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7446032" y="4254422"/>
            <a:ext cx="163082" cy="5352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>
            <a:off x="7338020" y="4254422"/>
            <a:ext cx="372616" cy="5352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5114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Procvičování – přiřaď k názvům správné vzorce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1) oxid </a:t>
            </a:r>
            <a:r>
              <a:rPr lang="cs-CZ" dirty="0" smtClean="0"/>
              <a:t>jodistý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2) oxid </a:t>
            </a:r>
            <a:r>
              <a:rPr lang="cs-CZ" dirty="0" smtClean="0"/>
              <a:t>měďný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3) oxid </a:t>
            </a:r>
            <a:r>
              <a:rPr lang="cs-CZ" dirty="0" smtClean="0"/>
              <a:t>železnatý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4) oxid </a:t>
            </a:r>
            <a:r>
              <a:rPr lang="cs-CZ" dirty="0" smtClean="0"/>
              <a:t>dusičný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5) oxid </a:t>
            </a:r>
            <a:r>
              <a:rPr lang="cs-CZ" dirty="0" smtClean="0"/>
              <a:t>křemičitý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6) oxid chromový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204864"/>
            <a:ext cx="4038600" cy="41330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</a:t>
            </a:r>
            <a:r>
              <a:rPr lang="cs-CZ" dirty="0" smtClean="0"/>
              <a:t>                                                         </a:t>
            </a:r>
            <a:endParaRPr lang="cs-CZ" baseline="-25000" dirty="0"/>
          </a:p>
          <a:p>
            <a:pPr marL="0" indent="0">
              <a:buNone/>
            </a:pPr>
            <a:r>
              <a:rPr lang="cs-CZ" dirty="0"/>
              <a:t>                            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45424" y="1988839"/>
            <a:ext cx="914400" cy="6480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CrO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  <p:sp>
        <p:nvSpPr>
          <p:cNvPr id="6" name="Obdélník 5"/>
          <p:cNvSpPr/>
          <p:nvPr/>
        </p:nvSpPr>
        <p:spPr>
          <a:xfrm>
            <a:off x="7395999" y="3140968"/>
            <a:ext cx="914400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7" name="Obdélník 6"/>
          <p:cNvSpPr/>
          <p:nvPr/>
        </p:nvSpPr>
        <p:spPr>
          <a:xfrm>
            <a:off x="5292080" y="1999792"/>
            <a:ext cx="914400" cy="6480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FeO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560302" y="3140968"/>
            <a:ext cx="914400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5</a:t>
            </a:r>
            <a:endParaRPr lang="cs-CZ" baseline="-25000" dirty="0"/>
          </a:p>
        </p:txBody>
      </p:sp>
      <p:sp>
        <p:nvSpPr>
          <p:cNvPr id="10" name="Obdélník 9"/>
          <p:cNvSpPr/>
          <p:nvPr/>
        </p:nvSpPr>
        <p:spPr>
          <a:xfrm>
            <a:off x="6516622" y="4046038"/>
            <a:ext cx="914400" cy="601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7</a:t>
            </a:r>
            <a:endParaRPr lang="cs-CZ" baseline="-25000" dirty="0"/>
          </a:p>
        </p:txBody>
      </p:sp>
      <p:sp>
        <p:nvSpPr>
          <p:cNvPr id="11" name="Obdélník 10"/>
          <p:cNvSpPr/>
          <p:nvPr/>
        </p:nvSpPr>
        <p:spPr>
          <a:xfrm>
            <a:off x="7016891" y="5185792"/>
            <a:ext cx="914400" cy="597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Cu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02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111E-6 L -0.10382 1.11111E-6 C -0.15052 1.11111E-6 -0.20764 0.04699 -0.20764 0.08542 L -0.20764 0.17153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82" y="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49 0.00672 L -0.08837 0.00672 C -0.16823 0.00672 -0.2684 0.03403 -0.2684 0.05672 L -0.2684 0.10718 " pathEditMode="relative" rAng="0" ptsTypes="FfFF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03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6 L -0.16406 3.7037E-6 C -0.24149 3.7037E-6 -0.3335 -0.10718 -0.3335 -0.18241 L -0.3335 -0.36482 " pathEditMode="relative" rAng="0" ptsTypes="FfFF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84" y="-1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148E-6 L -0.20955 1.48148E-6 C -0.30417 1.48148E-6 -0.41979 -0.11458 -0.41979 -0.20764 L -0.41979 -0.41528 " pathEditMode="relative" rAng="0" ptsTypes="FfFF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90" y="-2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6 L -0.22274 -3.7037E-6 C -0.32274 -3.7037E-6 -0.44548 0.0625 -0.44548 0.11366 L -0.44548 0.22732 " pathEditMode="relative" rAng="0" ptsTypes="FfFF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74" y="1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44444E-6 L -0.18906 -4.44444E-6 C -0.27378 -4.44444E-6 -0.37795 0.1419 -0.37795 0.25718 L -0.37795 0.51459 " pathEditMode="relative" rAng="0" ptsTypes="FfFF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06" y="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I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7</a:t>
            </a:r>
            <a:r>
              <a:rPr lang="cs-CZ" dirty="0" smtClean="0"/>
              <a:t> </a:t>
            </a:r>
          </a:p>
          <a:p>
            <a:r>
              <a:rPr lang="cs-CZ" dirty="0" smtClean="0"/>
              <a:t>2) Cu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r>
              <a:rPr lang="cs-CZ" dirty="0" smtClean="0"/>
              <a:t>3) </a:t>
            </a:r>
            <a:r>
              <a:rPr lang="cs-CZ" dirty="0" err="1" smtClean="0"/>
              <a:t>FeO</a:t>
            </a:r>
            <a:endParaRPr lang="cs-CZ" dirty="0" smtClean="0"/>
          </a:p>
          <a:p>
            <a:r>
              <a:rPr lang="cs-CZ" dirty="0" smtClean="0"/>
              <a:t>4) N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5</a:t>
            </a:r>
          </a:p>
          <a:p>
            <a:r>
              <a:rPr lang="cs-CZ" dirty="0" smtClean="0"/>
              <a:t>5) SiO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6) CrO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30377861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Josef Mach, Irena </a:t>
            </a:r>
            <a:r>
              <a:rPr lang="cs-CZ" dirty="0" err="1"/>
              <a:t>Plucková</a:t>
            </a:r>
            <a:r>
              <a:rPr lang="cs-CZ" dirty="0"/>
              <a:t>, Jiří </a:t>
            </a:r>
            <a:r>
              <a:rPr lang="cs-CZ" dirty="0" err="1"/>
              <a:t>Šibor</a:t>
            </a:r>
            <a:r>
              <a:rPr lang="cs-CZ" dirty="0"/>
              <a:t>: Chemie (Úvod do obecné a anorganické chemie), naklad. </a:t>
            </a:r>
            <a:r>
              <a:rPr lang="cs-CZ"/>
              <a:t>Nová škola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86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110</TotalTime>
  <Words>335</Words>
  <Application>Microsoft Office PowerPoint</Application>
  <PresentationFormat>Předvádění na obrazovce (4:3)</PresentationFormat>
  <Paragraphs>135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Decatur</vt:lpstr>
      <vt:lpstr>Prezentace aplikace PowerPoint</vt:lpstr>
      <vt:lpstr>Názvosloví oxidů</vt:lpstr>
      <vt:lpstr>Prezentace aplikace PowerPoint</vt:lpstr>
      <vt:lpstr>Tabulka</vt:lpstr>
      <vt:lpstr>Tvorba vzorce oxidu z jeho názvu</vt:lpstr>
      <vt:lpstr>Procvičování – přiřaď k názvům správné vzorce</vt:lpstr>
      <vt:lpstr>Správné 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Názvosloví oxidů</dc:title>
  <dc:creator>OEM</dc:creator>
  <cp:lastModifiedBy>OEM</cp:lastModifiedBy>
  <cp:revision>18</cp:revision>
  <dcterms:created xsi:type="dcterms:W3CDTF">2011-08-18T19:15:12Z</dcterms:created>
  <dcterms:modified xsi:type="dcterms:W3CDTF">2011-09-05T16:50:17Z</dcterms:modified>
</cp:coreProperties>
</file>