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212B769-DC3E-4420-9B39-E939EF476D5F}" type="datetimeFigureOut">
              <a:rPr lang="cs-CZ" smtClean="0"/>
              <a:t>2.9.2011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EF0DC35-67CB-43D9-9CEC-9A51CEE330E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072787"/>
              </p:ext>
            </p:extLst>
          </p:nvPr>
        </p:nvGraphicFramePr>
        <p:xfrm>
          <a:off x="683568" y="5229200"/>
          <a:ext cx="7848872" cy="1730375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roč.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VY_32_INOVACE_08_Názvosloví oxidů – ze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vzorců název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Melicharová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0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Názvosloví oxidů(ze vzorců název)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Jana Melicharová,</a:t>
            </a:r>
          </a:p>
          <a:p>
            <a:endParaRPr lang="cs-CZ" dirty="0" smtClean="0"/>
          </a:p>
          <a:p>
            <a:r>
              <a:rPr lang="cs-CZ" dirty="0" smtClean="0"/>
              <a:t> 2. ZŠ Dobříš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69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Tvorba názvu oxidu z jeho vzorce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6471044"/>
              </p:ext>
            </p:extLst>
          </p:nvPr>
        </p:nvGraphicFramePr>
        <p:xfrm>
          <a:off x="683568" y="2060848"/>
          <a:ext cx="7704856" cy="440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924"/>
                <a:gridCol w="2159620"/>
                <a:gridCol w="28083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Příklad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Příklad 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Vzorec</a:t>
                      </a:r>
                      <a:r>
                        <a:rPr lang="cs-CZ" baseline="0" dirty="0" smtClean="0"/>
                        <a:t> oxidu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Mn</a:t>
                      </a:r>
                      <a:r>
                        <a:rPr lang="cs-CZ" baseline="-25000" dirty="0" smtClean="0"/>
                        <a:t>2</a:t>
                      </a:r>
                      <a:r>
                        <a:rPr lang="cs-CZ" dirty="0" smtClean="0"/>
                        <a:t>O</a:t>
                      </a:r>
                      <a:r>
                        <a:rPr lang="cs-CZ" baseline="-25000" dirty="0" smtClean="0"/>
                        <a:t>7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SO</a:t>
                      </a:r>
                      <a:r>
                        <a:rPr lang="cs-CZ" baseline="-25000" dirty="0" smtClean="0"/>
                        <a:t>3</a:t>
                      </a:r>
                      <a:endParaRPr lang="cs-CZ" baseline="-25000" dirty="0"/>
                    </a:p>
                  </a:txBody>
                  <a:tcPr/>
                </a:tc>
              </a:tr>
              <a:tr h="1875388">
                <a:tc>
                  <a:txBody>
                    <a:bodyPr/>
                    <a:lstStyle/>
                    <a:p>
                      <a:r>
                        <a:rPr lang="cs-CZ" dirty="0" smtClean="0"/>
                        <a:t>Určení oxidačních čísel atomů obou prvků.</a:t>
                      </a:r>
                      <a:r>
                        <a:rPr lang="cs-CZ" baseline="0" dirty="0" smtClean="0"/>
                        <a:t> Použijeme </a:t>
                      </a:r>
                      <a:r>
                        <a:rPr lang="cs-CZ" b="1" baseline="0" dirty="0" smtClean="0"/>
                        <a:t>křížové pravidlo</a:t>
                      </a:r>
                      <a:r>
                        <a:rPr lang="cs-CZ" b="0" baseline="0" dirty="0" smtClean="0"/>
                        <a:t>. (Hodnoty indexů prvků se zapíší křížem jako oxidační číslo.)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Mn</a:t>
                      </a:r>
                      <a:r>
                        <a:rPr lang="cs-CZ" baseline="-25000" dirty="0" smtClean="0"/>
                        <a:t>2</a:t>
                      </a:r>
                      <a:r>
                        <a:rPr lang="cs-CZ" dirty="0" smtClean="0"/>
                        <a:t>O</a:t>
                      </a:r>
                      <a:r>
                        <a:rPr lang="cs-CZ" baseline="-25000" dirty="0" smtClean="0"/>
                        <a:t>7</a:t>
                      </a:r>
                    </a:p>
                    <a:p>
                      <a:endParaRPr lang="cs-CZ" baseline="-25000" dirty="0" smtClean="0"/>
                    </a:p>
                    <a:p>
                      <a:endParaRPr lang="cs-CZ" baseline="-25000" dirty="0" smtClean="0"/>
                    </a:p>
                    <a:p>
                      <a:endParaRPr lang="cs-CZ" baseline="-25000" dirty="0" smtClean="0"/>
                    </a:p>
                    <a:p>
                      <a:endParaRPr lang="cs-CZ" baseline="-25000" dirty="0" smtClean="0"/>
                    </a:p>
                    <a:p>
                      <a:r>
                        <a:rPr lang="cs-CZ" baseline="-25000" dirty="0" smtClean="0"/>
                        <a:t>         </a:t>
                      </a:r>
                      <a:r>
                        <a:rPr lang="cs-CZ" baseline="0" dirty="0" err="1" smtClean="0"/>
                        <a:t>Mn</a:t>
                      </a:r>
                      <a:r>
                        <a:rPr lang="cs-CZ" baseline="30000" dirty="0" err="1" smtClean="0"/>
                        <a:t>VII</a:t>
                      </a:r>
                      <a:r>
                        <a:rPr lang="cs-CZ" baseline="0" dirty="0" err="1" smtClean="0"/>
                        <a:t>O</a:t>
                      </a:r>
                      <a:r>
                        <a:rPr lang="cs-CZ" baseline="30000" dirty="0" smtClean="0"/>
                        <a:t>-II</a:t>
                      </a:r>
                      <a:endParaRPr lang="cs-CZ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SO</a:t>
                      </a:r>
                      <a:r>
                        <a:rPr lang="cs-CZ" baseline="-25000" dirty="0" smtClean="0"/>
                        <a:t>3</a:t>
                      </a:r>
                    </a:p>
                    <a:p>
                      <a:endParaRPr lang="cs-CZ" baseline="-25000" dirty="0" smtClean="0"/>
                    </a:p>
                    <a:p>
                      <a:endParaRPr lang="cs-CZ" baseline="-25000" dirty="0" smtClean="0"/>
                    </a:p>
                    <a:p>
                      <a:r>
                        <a:rPr lang="cs-CZ" baseline="-25000" dirty="0" smtClean="0"/>
                        <a:t>               </a:t>
                      </a:r>
                      <a:r>
                        <a:rPr lang="cs-CZ" baseline="0" dirty="0" smtClean="0"/>
                        <a:t>S</a:t>
                      </a:r>
                      <a:r>
                        <a:rPr lang="cs-CZ" baseline="30000" dirty="0" smtClean="0"/>
                        <a:t>III</a:t>
                      </a:r>
                      <a:r>
                        <a:rPr lang="cs-CZ" baseline="0" dirty="0" smtClean="0"/>
                        <a:t>O</a:t>
                      </a:r>
                      <a:r>
                        <a:rPr lang="cs-CZ" baseline="30000" dirty="0" smtClean="0"/>
                        <a:t>-I</a:t>
                      </a:r>
                    </a:p>
                    <a:p>
                      <a:r>
                        <a:rPr lang="cs-CZ" baseline="30000" dirty="0" smtClean="0"/>
                        <a:t>      </a:t>
                      </a:r>
                    </a:p>
                    <a:p>
                      <a:r>
                        <a:rPr lang="cs-CZ" baseline="30000" dirty="0" smtClean="0"/>
                        <a:t> </a:t>
                      </a:r>
                      <a:r>
                        <a:rPr lang="cs-CZ" baseline="0" dirty="0" smtClean="0"/>
                        <a:t> násobíme 2</a:t>
                      </a:r>
                    </a:p>
                    <a:p>
                      <a:endParaRPr lang="cs-CZ" baseline="0" dirty="0" smtClean="0"/>
                    </a:p>
                    <a:p>
                      <a:r>
                        <a:rPr lang="cs-CZ" baseline="0" dirty="0" smtClean="0"/>
                        <a:t>           </a:t>
                      </a:r>
                      <a:r>
                        <a:rPr lang="cs-CZ" baseline="0" dirty="0" err="1" smtClean="0"/>
                        <a:t>S</a:t>
                      </a:r>
                      <a:r>
                        <a:rPr lang="cs-CZ" baseline="30000" dirty="0" err="1" smtClean="0"/>
                        <a:t>Vi</a:t>
                      </a:r>
                      <a:r>
                        <a:rPr lang="cs-CZ" baseline="0" dirty="0" err="1" smtClean="0"/>
                        <a:t>O</a:t>
                      </a:r>
                      <a:r>
                        <a:rPr lang="cs-CZ" baseline="30000" dirty="0" smtClean="0"/>
                        <a:t>-II</a:t>
                      </a:r>
                      <a:endParaRPr lang="cs-CZ" baseline="30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Určení</a:t>
                      </a:r>
                      <a:r>
                        <a:rPr lang="cs-CZ" baseline="0" dirty="0" smtClean="0"/>
                        <a:t> podstatného jména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r>
                        <a:rPr lang="cs-CZ" baseline="30000" dirty="0" smtClean="0"/>
                        <a:t>-II              </a:t>
                      </a:r>
                      <a:r>
                        <a:rPr lang="cs-CZ" baseline="0" dirty="0" smtClean="0"/>
                        <a:t>oxid</a:t>
                      </a:r>
                      <a:endParaRPr lang="cs-CZ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O</a:t>
                      </a:r>
                      <a:r>
                        <a:rPr lang="cs-CZ" baseline="30000" dirty="0" smtClean="0"/>
                        <a:t>-II                  </a:t>
                      </a:r>
                      <a:r>
                        <a:rPr lang="cs-CZ" baseline="0" dirty="0" smtClean="0"/>
                        <a:t>oxid</a:t>
                      </a:r>
                      <a:endParaRPr lang="cs-CZ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Určení přídavného</a:t>
                      </a:r>
                      <a:r>
                        <a:rPr lang="cs-CZ" baseline="0" dirty="0" smtClean="0"/>
                        <a:t> jména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Mn</a:t>
                      </a:r>
                      <a:r>
                        <a:rPr lang="cs-CZ" baseline="30000" dirty="0" err="1" smtClean="0"/>
                        <a:t>VII</a:t>
                      </a:r>
                      <a:r>
                        <a:rPr lang="cs-CZ" baseline="30000" dirty="0" smtClean="0"/>
                        <a:t>   </a:t>
                      </a:r>
                      <a:r>
                        <a:rPr lang="cs-CZ" baseline="0" dirty="0" smtClean="0"/>
                        <a:t>mangan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istý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S</a:t>
                      </a:r>
                      <a:r>
                        <a:rPr lang="cs-CZ" baseline="30000" dirty="0" smtClean="0"/>
                        <a:t>VI                </a:t>
                      </a:r>
                      <a:r>
                        <a:rPr lang="cs-CZ" baseline="0" dirty="0" smtClean="0"/>
                        <a:t>sír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ový</a:t>
                      </a:r>
                      <a:endParaRPr lang="cs-CZ" baseline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6" name="Přímá spojnice se šipkou 15"/>
          <p:cNvCxnSpPr/>
          <p:nvPr/>
        </p:nvCxnSpPr>
        <p:spPr>
          <a:xfrm>
            <a:off x="4283968" y="3140968"/>
            <a:ext cx="36004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4283968" y="3140968"/>
            <a:ext cx="28803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6444208" y="3140968"/>
            <a:ext cx="14401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6372200" y="3140968"/>
            <a:ext cx="28803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3851920" y="5085184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6156176" y="5085184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6156176" y="5661248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412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Ke vzorcům přiřaď správné názvy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86463" y="2384715"/>
            <a:ext cx="6777317" cy="3508977"/>
          </a:xfrm>
        </p:spPr>
        <p:txBody>
          <a:bodyPr>
            <a:normAutofit fontScale="25000" lnSpcReduction="20000"/>
          </a:bodyPr>
          <a:lstStyle/>
          <a:p>
            <a:r>
              <a:rPr lang="cs-CZ" sz="8000" dirty="0" smtClean="0"/>
              <a:t>1) SO</a:t>
            </a:r>
            <a:r>
              <a:rPr lang="cs-CZ" sz="8000" baseline="-25000" dirty="0" smtClean="0"/>
              <a:t>2  </a:t>
            </a:r>
          </a:p>
          <a:p>
            <a:r>
              <a:rPr lang="cs-CZ" sz="8000" baseline="-25000" dirty="0" smtClean="0"/>
              <a:t>                   </a:t>
            </a:r>
            <a:r>
              <a:rPr lang="cs-CZ" sz="8000" dirty="0" smtClean="0"/>
              <a:t>                                     </a:t>
            </a:r>
            <a:endParaRPr lang="cs-CZ" sz="8000" dirty="0"/>
          </a:p>
          <a:p>
            <a:r>
              <a:rPr lang="cs-CZ" sz="8000" dirty="0" smtClean="0"/>
              <a:t>2</a:t>
            </a:r>
            <a:r>
              <a:rPr lang="cs-CZ" sz="8000" dirty="0"/>
              <a:t>) </a:t>
            </a:r>
            <a:r>
              <a:rPr lang="cs-CZ" sz="8000" dirty="0" smtClean="0"/>
              <a:t>Ag</a:t>
            </a:r>
            <a:r>
              <a:rPr lang="cs-CZ" sz="8000" baseline="-25000" dirty="0" smtClean="0"/>
              <a:t>2</a:t>
            </a:r>
            <a:r>
              <a:rPr lang="cs-CZ" sz="8000" dirty="0" smtClean="0"/>
              <a:t>O</a:t>
            </a:r>
          </a:p>
          <a:p>
            <a:endParaRPr lang="cs-CZ" sz="8000" dirty="0"/>
          </a:p>
          <a:p>
            <a:r>
              <a:rPr lang="cs-CZ" sz="8000" dirty="0"/>
              <a:t>3) </a:t>
            </a:r>
            <a:r>
              <a:rPr lang="cs-CZ" sz="8000" dirty="0" err="1" smtClean="0"/>
              <a:t>ZnO</a:t>
            </a:r>
            <a:endParaRPr lang="cs-CZ" sz="8000" dirty="0" smtClean="0"/>
          </a:p>
          <a:p>
            <a:endParaRPr lang="cs-CZ" sz="8000" dirty="0"/>
          </a:p>
          <a:p>
            <a:r>
              <a:rPr lang="cs-CZ" sz="8000" dirty="0"/>
              <a:t>4) </a:t>
            </a:r>
            <a:r>
              <a:rPr lang="cs-CZ" sz="8000" dirty="0" smtClean="0"/>
              <a:t>P</a:t>
            </a:r>
            <a:r>
              <a:rPr lang="cs-CZ" sz="8000" baseline="-25000" dirty="0" smtClean="0"/>
              <a:t>2</a:t>
            </a:r>
            <a:r>
              <a:rPr lang="cs-CZ" sz="8000" dirty="0" smtClean="0"/>
              <a:t>O</a:t>
            </a:r>
            <a:r>
              <a:rPr lang="cs-CZ" sz="8000" baseline="-25000" dirty="0" smtClean="0"/>
              <a:t>5</a:t>
            </a:r>
          </a:p>
          <a:p>
            <a:endParaRPr lang="cs-CZ" sz="8000" baseline="-25000" dirty="0"/>
          </a:p>
          <a:p>
            <a:r>
              <a:rPr lang="cs-CZ" sz="8000" dirty="0"/>
              <a:t>5)</a:t>
            </a:r>
            <a:r>
              <a:rPr lang="cs-CZ" sz="8000" baseline="-25000" dirty="0"/>
              <a:t> </a:t>
            </a:r>
            <a:r>
              <a:rPr lang="cs-CZ" sz="8000" dirty="0" smtClean="0"/>
              <a:t>CrO</a:t>
            </a:r>
            <a:r>
              <a:rPr lang="cs-CZ" sz="8000" baseline="-25000" dirty="0" smtClean="0"/>
              <a:t>3</a:t>
            </a:r>
          </a:p>
          <a:p>
            <a:endParaRPr lang="cs-CZ" sz="8000" baseline="-25000" dirty="0"/>
          </a:p>
          <a:p>
            <a:r>
              <a:rPr lang="cs-CZ" sz="8000" dirty="0"/>
              <a:t>6) </a:t>
            </a:r>
            <a:r>
              <a:rPr lang="cs-CZ" sz="8000" dirty="0" smtClean="0"/>
              <a:t>Pb</a:t>
            </a:r>
            <a:r>
              <a:rPr lang="cs-CZ" sz="8000" baseline="-25000" dirty="0" smtClean="0"/>
              <a:t>2</a:t>
            </a:r>
            <a:r>
              <a:rPr lang="cs-CZ" sz="8000" dirty="0" smtClean="0"/>
              <a:t>O</a:t>
            </a:r>
            <a:r>
              <a:rPr lang="cs-CZ" sz="8000" baseline="-25000" dirty="0" smtClean="0"/>
              <a:t>7</a:t>
            </a:r>
          </a:p>
          <a:p>
            <a:endParaRPr lang="cs-CZ" sz="5000" baseline="-25000" dirty="0"/>
          </a:p>
          <a:p>
            <a:pPr marL="68580" indent="0">
              <a:buNone/>
            </a:pPr>
            <a:r>
              <a:rPr lang="cs-CZ" dirty="0" smtClean="0"/>
              <a:t>                                                           </a:t>
            </a:r>
          </a:p>
        </p:txBody>
      </p:sp>
      <p:sp>
        <p:nvSpPr>
          <p:cNvPr id="4" name="Obdélník s jedním zakulaceným rohem 3"/>
          <p:cNvSpPr/>
          <p:nvPr/>
        </p:nvSpPr>
        <p:spPr>
          <a:xfrm>
            <a:off x="3745497" y="4498268"/>
            <a:ext cx="1440160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Oxid siřičitý</a:t>
            </a:r>
            <a:endParaRPr lang="cs-CZ" dirty="0"/>
          </a:p>
        </p:txBody>
      </p:sp>
      <p:sp>
        <p:nvSpPr>
          <p:cNvPr id="5" name="Obdélník s jedním zakulaceným rohem 4"/>
          <p:cNvSpPr/>
          <p:nvPr/>
        </p:nvSpPr>
        <p:spPr>
          <a:xfrm>
            <a:off x="4139952" y="3789040"/>
            <a:ext cx="1584176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Oxid stříbrný</a:t>
            </a:r>
            <a:endParaRPr lang="cs-CZ" dirty="0"/>
          </a:p>
        </p:txBody>
      </p:sp>
      <p:sp>
        <p:nvSpPr>
          <p:cNvPr id="6" name="Obdélník s jedním zakulaceným rohem 5"/>
          <p:cNvSpPr/>
          <p:nvPr/>
        </p:nvSpPr>
        <p:spPr>
          <a:xfrm>
            <a:off x="5891572" y="2348880"/>
            <a:ext cx="1872208" cy="410344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Oxid zinečnatý</a:t>
            </a:r>
            <a:endParaRPr lang="cs-CZ" dirty="0"/>
          </a:p>
        </p:txBody>
      </p:sp>
      <p:sp>
        <p:nvSpPr>
          <p:cNvPr id="7" name="Obdélník s jedním zakulaceným rohem 6"/>
          <p:cNvSpPr/>
          <p:nvPr/>
        </p:nvSpPr>
        <p:spPr>
          <a:xfrm>
            <a:off x="3563888" y="2523085"/>
            <a:ext cx="1969368" cy="39871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Oxid fosforečný</a:t>
            </a:r>
            <a:endParaRPr lang="cs-CZ" dirty="0"/>
          </a:p>
        </p:txBody>
      </p:sp>
      <p:sp>
        <p:nvSpPr>
          <p:cNvPr id="8" name="Obdélník s jedním zakulaceným rohem 7"/>
          <p:cNvSpPr/>
          <p:nvPr/>
        </p:nvSpPr>
        <p:spPr>
          <a:xfrm>
            <a:off x="4283968" y="5135488"/>
            <a:ext cx="2016224" cy="32671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Oxid chromový</a:t>
            </a:r>
            <a:endParaRPr lang="cs-CZ" dirty="0"/>
          </a:p>
        </p:txBody>
      </p:sp>
      <p:sp>
        <p:nvSpPr>
          <p:cNvPr id="9" name="Obdélník s jedním zakulaceným rohem 8"/>
          <p:cNvSpPr/>
          <p:nvPr/>
        </p:nvSpPr>
        <p:spPr>
          <a:xfrm>
            <a:off x="6156176" y="4005064"/>
            <a:ext cx="1607604" cy="410344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Oxid </a:t>
            </a:r>
            <a:r>
              <a:rPr lang="cs-CZ" dirty="0" err="1" smtClean="0"/>
              <a:t>olovistý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19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022E-16 L -0.07656 1.11022E-16 C -0.11094 1.11022E-16 -0.15382 -0.08773 -0.15382 -0.15162 L -0.15382 -0.30301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91" y="-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43 0.01065 L -0.03941 0.01065 C -0.10295 0.01065 -0.18108 -0.02709 -0.18108 -0.05764 L -0.18108 -0.12593 " pathEditMode="relative" rAng="0" ptsTypes="FfFF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0.01204 L -0.16667 0.01204 C -0.2625 0.01204 -0.38055 0.05811 -0.38055 0.09584 L -0.38055 0.1801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89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208 0.00857 L 0.02222 0.00857 C -0.03594 0.00857 -0.10764 0.07199 -0.10764 0.12384 L -0.10764 0.23958 " pathEditMode="relative" rAng="0" ptsTypes="FfFF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788 0.00046 L -0.03976 0.00046 C -0.11042 0.00046 -0.19688 -0.01713 -0.19688 -0.03149 L -0.19688 -0.06274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0.18594 1.11111E-6 C -0.2691 1.11111E-6 -0.37135 0.05208 -0.37135 0.09491 L -0.37135 0.19051 " pathEditMode="relative" rAng="0" ptsTypes="FfFF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76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oxid siřičitý</a:t>
            </a:r>
          </a:p>
          <a:p>
            <a:r>
              <a:rPr lang="cs-CZ" dirty="0" smtClean="0"/>
              <a:t>2) oxid stříbrný</a:t>
            </a:r>
          </a:p>
          <a:p>
            <a:r>
              <a:rPr lang="cs-CZ" dirty="0" smtClean="0"/>
              <a:t>3) oxid zinečnatý</a:t>
            </a:r>
          </a:p>
          <a:p>
            <a:r>
              <a:rPr lang="cs-CZ" dirty="0" smtClean="0"/>
              <a:t>4) oxid fosforečný</a:t>
            </a:r>
          </a:p>
          <a:p>
            <a:r>
              <a:rPr lang="cs-CZ" dirty="0" smtClean="0"/>
              <a:t>5) oxid chromový</a:t>
            </a:r>
          </a:p>
          <a:p>
            <a:r>
              <a:rPr lang="cs-CZ" dirty="0" smtClean="0"/>
              <a:t>6) oxid </a:t>
            </a:r>
            <a:r>
              <a:rPr lang="cs-CZ" dirty="0" err="1" smtClean="0"/>
              <a:t>olovistý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928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Josef Mach, Irena </a:t>
            </a:r>
            <a:r>
              <a:rPr lang="cs-CZ" dirty="0" err="1"/>
              <a:t>Plucková</a:t>
            </a:r>
            <a:r>
              <a:rPr lang="cs-CZ" dirty="0"/>
              <a:t>, Jiří </a:t>
            </a:r>
            <a:r>
              <a:rPr lang="cs-CZ" dirty="0" err="1"/>
              <a:t>Šibor</a:t>
            </a:r>
            <a:r>
              <a:rPr lang="cs-CZ" dirty="0"/>
              <a:t>: Chemie (Úvod do obecné a anorganické chemie), naklad. </a:t>
            </a:r>
            <a:r>
              <a:rPr lang="cs-CZ"/>
              <a:t>Nová škola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5809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85</TotalTime>
  <Words>193</Words>
  <Application>Microsoft Office PowerPoint</Application>
  <PresentationFormat>Předvádění na obrazovce (4:3)</PresentationFormat>
  <Paragraphs>69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Austin</vt:lpstr>
      <vt:lpstr>Prezentace aplikace PowerPoint</vt:lpstr>
      <vt:lpstr>Názvosloví oxidů(ze vzorců název)</vt:lpstr>
      <vt:lpstr>Tvorba názvu oxidu z jeho vzorce</vt:lpstr>
      <vt:lpstr>Ke vzorcům přiřaď správné názvy</vt:lpstr>
      <vt:lpstr>Správné 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Názvosloví oxidů(ze vzorců název)</dc:title>
  <dc:creator>OEM</dc:creator>
  <cp:lastModifiedBy>OEM</cp:lastModifiedBy>
  <cp:revision>13</cp:revision>
  <dcterms:created xsi:type="dcterms:W3CDTF">2011-08-18T20:11:43Z</dcterms:created>
  <dcterms:modified xsi:type="dcterms:W3CDTF">2011-09-01T22:17:01Z</dcterms:modified>
</cp:coreProperties>
</file>