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0000"/>
    <a:srgbClr val="F7D78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58318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75741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260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270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0848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478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477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7192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493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7867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86467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F7F193-CB4B-4D1A-8748-842EE79D95A6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FA264-DFF4-45FE-AF61-929A1DA511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9598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g"/><Relationship Id="rId4" Type="http://schemas.openxmlformats.org/officeDocument/2006/relationships/image" Target="../media/image11.jp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3040496" y="1772816"/>
            <a:ext cx="3059832" cy="6206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1800" b="1" i="1" dirty="0" smtClean="0">
                <a:latin typeface="Times New Roman" pitchFamily="18" charset="0"/>
                <a:cs typeface="Times New Roman" pitchFamily="18" charset="0"/>
              </a:rPr>
              <a:t>VY_22_INOVACE_03.AJ.7</a:t>
            </a:r>
            <a:endParaRPr lang="cs-CZ" sz="1800" b="1" i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6725" y="404813"/>
            <a:ext cx="5667375" cy="1238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2195736" y="23488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PŘÍTOMNÝ ČAS PRŮBĚHOVÝ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Present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continuous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5160833"/>
              </p:ext>
            </p:extLst>
          </p:nvPr>
        </p:nvGraphicFramePr>
        <p:xfrm>
          <a:off x="1720850" y="3128963"/>
          <a:ext cx="5697538" cy="3276600"/>
        </p:xfrm>
        <a:graphic>
          <a:graphicData uri="http://schemas.openxmlformats.org/drawingml/2006/table">
            <a:tbl>
              <a:tblPr firstRow="1" firstCol="1" bandRow="1">
                <a:tableStyleId>{BC89EF96-8CEA-46FF-86C4-4CE0E7609802}</a:tableStyleId>
              </a:tblPr>
              <a:tblGrid>
                <a:gridCol w="1384612"/>
                <a:gridCol w="4312926"/>
              </a:tblGrid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7.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Cizí jazyk (Anglický jazyk)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42672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Gramatika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396241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Přítomný čas průběhový (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Present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continuous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Lenka Voldánová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24891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 </a:t>
                      </a: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200" kern="50" dirty="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  <a:tr h="853442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popis,</a:t>
                      </a:r>
                      <a:endParaRPr lang="cs-CZ" sz="1200" kern="5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(anotace):</a:t>
                      </a:r>
                      <a:endParaRPr lang="cs-CZ" sz="1200" kern="50">
                        <a:effectLst/>
                        <a:latin typeface="Times New Roman" pitchFamily="18" charset="0"/>
                        <a:ea typeface="Times New Roman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zopakují tvoření přít. času průběhového, naučí se pravidla použití času. Prakticky procvičují nabyté znalosti.</a:t>
                      </a:r>
                      <a:endParaRPr lang="cs-CZ" sz="1400" kern="5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93" marR="68593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824008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2276872"/>
            <a:ext cx="7772400" cy="1470025"/>
          </a:xfrm>
        </p:spPr>
        <p:txBody>
          <a:bodyPr/>
          <a:lstStyle/>
          <a:p>
            <a:r>
              <a:rPr lang="cs-CZ" cap="small" dirty="0" smtClean="0">
                <a:solidFill>
                  <a:srgbClr val="C00000"/>
                </a:solidFill>
                <a:latin typeface="Broadway" pitchFamily="82" charset="0"/>
              </a:rPr>
              <a:t>PRESENT CONTINUOUS TENSE</a:t>
            </a:r>
            <a:endParaRPr lang="cs-CZ" cap="small" dirty="0">
              <a:solidFill>
                <a:srgbClr val="C00000"/>
              </a:solidFill>
              <a:latin typeface="Broadway" pitchFamily="82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2483768" y="3933056"/>
            <a:ext cx="6476256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000" i="1" cap="small" dirty="0" smtClean="0">
                <a:solidFill>
                  <a:srgbClr val="C00000"/>
                </a:solidFill>
                <a:latin typeface="Broadway" pitchFamily="82" charset="0"/>
              </a:rPr>
              <a:t>Přítomný čas průběhový</a:t>
            </a:r>
            <a:endParaRPr lang="cs-CZ" sz="3000" i="1" cap="small" dirty="0">
              <a:solidFill>
                <a:srgbClr val="C00000"/>
              </a:solidFill>
              <a:latin typeface="Broadway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01042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Comic Sans MS" pitchFamily="66" charset="0"/>
              </a:rPr>
              <a:t>Přítomný čas průběhový (</a:t>
            </a:r>
            <a:r>
              <a:rPr lang="cs-CZ" sz="2400" dirty="0" err="1" smtClean="0">
                <a:latin typeface="Comic Sans MS" pitchFamily="66" charset="0"/>
              </a:rPr>
              <a:t>present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continuous</a:t>
            </a:r>
            <a:r>
              <a:rPr lang="cs-CZ" sz="2400" dirty="0" smtClean="0">
                <a:latin typeface="Comic Sans MS" pitchFamily="66" charset="0"/>
              </a:rPr>
              <a:t> tense) používáme, když: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5270" y="1345396"/>
            <a:ext cx="8229600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dirty="0" smtClean="0">
                <a:latin typeface="Comic Sans MS" pitchFamily="66" charset="0"/>
              </a:rPr>
              <a:t>1) </a:t>
            </a:r>
            <a:r>
              <a:rPr lang="cs-CZ" sz="2000" dirty="0" smtClean="0">
                <a:latin typeface="Comic Sans MS" pitchFamily="66" charset="0"/>
              </a:rPr>
              <a:t>někdo něco dělá nebo se něco děje </a:t>
            </a:r>
            <a:r>
              <a:rPr lang="cs-CZ" sz="2000" b="1" dirty="0" smtClean="0">
                <a:latin typeface="Comic Sans MS" pitchFamily="66" charset="0"/>
              </a:rPr>
              <a:t>PRÁVĚ V TÉTO CHVÍLI,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467810" y="2271860"/>
            <a:ext cx="3809039" cy="130115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i="1" dirty="0" err="1" smtClean="0">
                <a:latin typeface="Comic Sans MS" pitchFamily="66" charset="0"/>
              </a:rPr>
              <a:t>What</a:t>
            </a:r>
            <a:r>
              <a:rPr lang="cs-CZ" sz="2000" b="1" i="1" dirty="0" smtClean="0">
                <a:latin typeface="Comic Sans MS" pitchFamily="66" charset="0"/>
              </a:rPr>
              <a:t> are </a:t>
            </a:r>
            <a:r>
              <a:rPr lang="cs-CZ" sz="2000" b="1" i="1" dirty="0" err="1" smtClean="0">
                <a:latin typeface="Comic Sans MS" pitchFamily="66" charset="0"/>
              </a:rPr>
              <a:t>you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dirty="0" err="1" smtClean="0">
                <a:latin typeface="Comic Sans MS" pitchFamily="66" charset="0"/>
              </a:rPr>
              <a:t>doing</a:t>
            </a:r>
            <a:r>
              <a:rPr lang="cs-CZ" sz="2000" b="1" i="1" dirty="0" smtClean="0">
                <a:latin typeface="Comic Sans MS" pitchFamily="66" charset="0"/>
              </a:rPr>
              <a:t>? </a:t>
            </a:r>
            <a:r>
              <a:rPr lang="cs-CZ" sz="2000" i="1" dirty="0" smtClean="0">
                <a:latin typeface="Comic Sans MS" pitchFamily="66" charset="0"/>
              </a:rPr>
              <a:t>(Co děláš?)</a:t>
            </a:r>
          </a:p>
          <a:p>
            <a:pPr algn="l"/>
            <a:endParaRPr lang="cs-CZ" sz="2000" i="1" dirty="0" smtClean="0">
              <a:latin typeface="Comic Sans MS" pitchFamily="66" charset="0"/>
            </a:endParaRPr>
          </a:p>
          <a:p>
            <a:pPr algn="l"/>
            <a:r>
              <a:rPr lang="cs-CZ" sz="2000" i="1" dirty="0" err="1" smtClean="0">
                <a:latin typeface="Comic Sans MS" pitchFamily="66" charset="0"/>
              </a:rPr>
              <a:t>Could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you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turn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down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the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radio</a:t>
            </a:r>
            <a:r>
              <a:rPr lang="cs-CZ" sz="2000" i="1" dirty="0" smtClean="0">
                <a:latin typeface="Comic Sans MS" pitchFamily="66" charset="0"/>
              </a:rPr>
              <a:t>? </a:t>
            </a:r>
            <a:br>
              <a:rPr lang="cs-CZ" sz="2000" i="1" dirty="0" smtClean="0">
                <a:latin typeface="Comic Sans MS" pitchFamily="66" charset="0"/>
              </a:rPr>
            </a:br>
            <a:r>
              <a:rPr lang="cs-CZ" sz="2000" b="1" i="1" dirty="0" err="1" smtClean="0">
                <a:latin typeface="Comic Sans MS" pitchFamily="66" charset="0"/>
              </a:rPr>
              <a:t>I´m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dirty="0" err="1" smtClean="0">
                <a:latin typeface="Comic Sans MS" pitchFamily="66" charset="0"/>
              </a:rPr>
              <a:t>studying</a:t>
            </a:r>
            <a:r>
              <a:rPr lang="cs-CZ" sz="2000" b="1" i="1" dirty="0" smtClean="0">
                <a:latin typeface="Comic Sans MS" pitchFamily="66" charset="0"/>
              </a:rPr>
              <a:t>!</a:t>
            </a:r>
            <a:r>
              <a:rPr lang="cs-CZ" sz="2000" i="1" dirty="0" smtClean="0">
                <a:latin typeface="Comic Sans MS" pitchFamily="66" charset="0"/>
              </a:rPr>
              <a:t> (Můžeš  ztlumit to rádio? Učím se!)</a:t>
            </a:r>
            <a:endParaRPr lang="cs-CZ" sz="2000" i="1" dirty="0">
              <a:latin typeface="Comic Sans MS" pitchFamily="66" charset="0"/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928939" y="2339518"/>
            <a:ext cx="7747517" cy="2443644"/>
            <a:chOff x="928939" y="2339518"/>
            <a:chExt cx="7747517" cy="2443644"/>
          </a:xfrm>
        </p:grpSpPr>
        <p:sp>
          <p:nvSpPr>
            <p:cNvPr id="5" name="Nadpis 1"/>
            <p:cNvSpPr txBox="1">
              <a:spLocks/>
            </p:cNvSpPr>
            <p:nvPr/>
          </p:nvSpPr>
          <p:spPr>
            <a:xfrm>
              <a:off x="939417" y="2339518"/>
              <a:ext cx="3528393" cy="994122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2000" b="1" dirty="0">
                  <a:latin typeface="Comic Sans MS" pitchFamily="66" charset="0"/>
                </a:rPr>
                <a:t>a</a:t>
              </a:r>
              <a:r>
                <a:rPr lang="cs-CZ" sz="2000" b="1" dirty="0" smtClean="0">
                  <a:latin typeface="Comic Sans MS" pitchFamily="66" charset="0"/>
                </a:rPr>
                <a:t>) </a:t>
              </a:r>
              <a:r>
                <a:rPr lang="cs-CZ" sz="2000" dirty="0" smtClean="0">
                  <a:latin typeface="Comic Sans MS" pitchFamily="66" charset="0"/>
                </a:rPr>
                <a:t>vychází to z kontextu, </a:t>
              </a:r>
              <a:endParaRPr lang="cs-CZ" sz="2000" b="1" dirty="0">
                <a:latin typeface="Comic Sans MS" pitchFamily="66" charset="0"/>
              </a:endParaRPr>
            </a:p>
          </p:txBody>
        </p:sp>
        <p:sp>
          <p:nvSpPr>
            <p:cNvPr id="7" name="Nadpis 1"/>
            <p:cNvSpPr txBox="1">
              <a:spLocks/>
            </p:cNvSpPr>
            <p:nvPr/>
          </p:nvSpPr>
          <p:spPr>
            <a:xfrm>
              <a:off x="928939" y="3789040"/>
              <a:ext cx="7747517" cy="994122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2000" b="1" dirty="0" smtClean="0">
                  <a:latin typeface="Comic Sans MS" pitchFamily="66" charset="0"/>
                </a:rPr>
                <a:t>b) </a:t>
              </a:r>
              <a:r>
                <a:rPr lang="cs-CZ" sz="2000" dirty="0" smtClean="0">
                  <a:latin typeface="Comic Sans MS" pitchFamily="66" charset="0"/>
                </a:rPr>
                <a:t>jsou použita slova či slovní spojení jako </a:t>
              </a:r>
              <a:r>
                <a:rPr lang="cs-CZ" sz="2000" b="1" dirty="0" smtClean="0">
                  <a:latin typeface="Comic Sans MS" pitchFamily="66" charset="0"/>
                </a:rPr>
                <a:t>NOW</a:t>
              </a:r>
              <a:r>
                <a:rPr lang="cs-CZ" sz="2000" dirty="0" smtClean="0">
                  <a:latin typeface="Comic Sans MS" pitchFamily="66" charset="0"/>
                </a:rPr>
                <a:t> </a:t>
              </a:r>
              <a:r>
                <a:rPr lang="cs-CZ" sz="2000" i="1" dirty="0" smtClean="0">
                  <a:latin typeface="Comic Sans MS" pitchFamily="66" charset="0"/>
                </a:rPr>
                <a:t>(teď, nyní), 			</a:t>
              </a:r>
              <a:r>
                <a:rPr lang="cs-CZ" sz="2000" b="1" dirty="0" smtClean="0">
                  <a:latin typeface="Comic Sans MS" pitchFamily="66" charset="0"/>
                </a:rPr>
                <a:t>AT</a:t>
              </a:r>
              <a:r>
                <a:rPr lang="cs-CZ" sz="2000" dirty="0" smtClean="0">
                  <a:latin typeface="Comic Sans MS" pitchFamily="66" charset="0"/>
                </a:rPr>
                <a:t> </a:t>
              </a:r>
              <a:r>
                <a:rPr lang="cs-CZ" sz="2000" b="1" dirty="0" smtClean="0">
                  <a:latin typeface="Comic Sans MS" pitchFamily="66" charset="0"/>
                </a:rPr>
                <a:t>THE</a:t>
              </a:r>
              <a:r>
                <a:rPr lang="cs-CZ" sz="2000" dirty="0" smtClean="0">
                  <a:latin typeface="Comic Sans MS" pitchFamily="66" charset="0"/>
                </a:rPr>
                <a:t> </a:t>
              </a:r>
              <a:r>
                <a:rPr lang="cs-CZ" sz="2000" b="1" dirty="0" smtClean="0">
                  <a:latin typeface="Comic Sans MS" pitchFamily="66" charset="0"/>
                </a:rPr>
                <a:t>MOMENT</a:t>
              </a:r>
              <a:r>
                <a:rPr lang="cs-CZ" sz="2000" dirty="0" smtClean="0">
                  <a:latin typeface="Comic Sans MS" pitchFamily="66" charset="0"/>
                </a:rPr>
                <a:t> </a:t>
              </a:r>
              <a:r>
                <a:rPr lang="cs-CZ" sz="2000" i="1" dirty="0" smtClean="0">
                  <a:latin typeface="Comic Sans MS" pitchFamily="66" charset="0"/>
                </a:rPr>
                <a:t>(právě teď), </a:t>
              </a:r>
              <a:r>
                <a:rPr lang="cs-CZ" sz="2000" b="1" dirty="0" smtClean="0">
                  <a:latin typeface="Comic Sans MS" pitchFamily="66" charset="0"/>
                </a:rPr>
                <a:t>JUST</a:t>
              </a:r>
              <a:r>
                <a:rPr lang="cs-CZ" sz="2000" dirty="0" smtClean="0">
                  <a:latin typeface="Comic Sans MS" pitchFamily="66" charset="0"/>
                </a:rPr>
                <a:t> </a:t>
              </a:r>
              <a:r>
                <a:rPr lang="cs-CZ" sz="2000" i="1" dirty="0" smtClean="0">
                  <a:latin typeface="Comic Sans MS" pitchFamily="66" charset="0"/>
                </a:rPr>
                <a:t>(právě),</a:t>
              </a:r>
              <a:endParaRPr lang="cs-CZ" sz="2000" b="1" i="1" dirty="0">
                <a:latin typeface="Comic Sans MS" pitchFamily="66" charset="0"/>
              </a:endParaRPr>
            </a:p>
          </p:txBody>
        </p:sp>
      </p:grpSp>
      <p:sp>
        <p:nvSpPr>
          <p:cNvPr id="8" name="Nadpis 1"/>
          <p:cNvSpPr txBox="1">
            <a:spLocks/>
          </p:cNvSpPr>
          <p:nvPr/>
        </p:nvSpPr>
        <p:spPr>
          <a:xfrm>
            <a:off x="4674346" y="4783162"/>
            <a:ext cx="3809039" cy="19617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i="1" dirty="0" err="1" smtClean="0">
                <a:latin typeface="Comic Sans MS" pitchFamily="66" charset="0"/>
              </a:rPr>
              <a:t>Look</a:t>
            </a:r>
            <a:r>
              <a:rPr lang="cs-CZ" sz="2000" b="1" i="1" dirty="0" smtClean="0">
                <a:latin typeface="Comic Sans MS" pitchFamily="66" charset="0"/>
              </a:rPr>
              <a:t>, </a:t>
            </a:r>
            <a:r>
              <a:rPr lang="cs-CZ" sz="2000" i="1" dirty="0" err="1" smtClean="0">
                <a:latin typeface="Comic Sans MS" pitchFamily="66" charset="0"/>
              </a:rPr>
              <a:t>he´s</a:t>
            </a:r>
            <a:r>
              <a:rPr lang="cs-CZ" sz="2000" i="1" dirty="0" smtClean="0">
                <a:latin typeface="Comic Sans MS" pitchFamily="66" charset="0"/>
              </a:rPr>
              <a:t> just </a:t>
            </a:r>
            <a:r>
              <a:rPr lang="cs-CZ" sz="2000" i="1" dirty="0" err="1" smtClean="0">
                <a:latin typeface="Comic Sans MS" pitchFamily="66" charset="0"/>
              </a:rPr>
              <a:t>coming</a:t>
            </a:r>
            <a:r>
              <a:rPr lang="cs-CZ" sz="2000" b="1" i="1" dirty="0" smtClean="0">
                <a:latin typeface="Comic Sans MS" pitchFamily="66" charset="0"/>
              </a:rPr>
              <a:t>. </a:t>
            </a:r>
            <a:r>
              <a:rPr lang="cs-CZ" sz="2000" i="1" dirty="0" smtClean="0">
                <a:latin typeface="Comic Sans MS" pitchFamily="66" charset="0"/>
              </a:rPr>
              <a:t>(Podívej, právě přichází.)</a:t>
            </a:r>
          </a:p>
          <a:p>
            <a:pPr algn="l"/>
            <a:endParaRPr lang="cs-CZ" sz="2000" i="1" dirty="0" smtClean="0">
              <a:latin typeface="Comic Sans MS" pitchFamily="66" charset="0"/>
            </a:endParaRPr>
          </a:p>
          <a:p>
            <a:pPr algn="l"/>
            <a:r>
              <a:rPr lang="cs-CZ" sz="2000" i="1" dirty="0" smtClean="0">
                <a:latin typeface="Comic Sans MS" pitchFamily="66" charset="0"/>
              </a:rPr>
              <a:t>No, </a:t>
            </a:r>
            <a:r>
              <a:rPr lang="cs-CZ" sz="2000" i="1" dirty="0" err="1" smtClean="0">
                <a:latin typeface="Comic Sans MS" pitchFamily="66" charset="0"/>
              </a:rPr>
              <a:t>she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can´t</a:t>
            </a:r>
            <a:r>
              <a:rPr lang="cs-CZ" sz="2000" i="1" dirty="0" smtClean="0">
                <a:latin typeface="Comic Sans MS" pitchFamily="66" charset="0"/>
              </a:rPr>
              <a:t>  talk to </a:t>
            </a:r>
            <a:r>
              <a:rPr lang="cs-CZ" sz="2000" i="1" dirty="0" err="1" smtClean="0">
                <a:latin typeface="Comic Sans MS" pitchFamily="66" charset="0"/>
              </a:rPr>
              <a:t>you</a:t>
            </a:r>
            <a:r>
              <a:rPr lang="cs-CZ" sz="2000" i="1" dirty="0" smtClean="0">
                <a:latin typeface="Comic Sans MS" pitchFamily="66" charset="0"/>
              </a:rPr>
              <a:t>, </a:t>
            </a:r>
            <a:r>
              <a:rPr lang="cs-CZ" sz="2000" b="1" i="1" dirty="0" err="1" smtClean="0">
                <a:latin typeface="Comic Sans MS" pitchFamily="66" charset="0"/>
              </a:rPr>
              <a:t>she´s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dirty="0" err="1" smtClean="0">
                <a:latin typeface="Comic Sans MS" pitchFamily="66" charset="0"/>
              </a:rPr>
              <a:t>sleeping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at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the</a:t>
            </a:r>
            <a:r>
              <a:rPr lang="cs-CZ" sz="2000" i="1" dirty="0" smtClean="0">
                <a:latin typeface="Comic Sans MS" pitchFamily="66" charset="0"/>
              </a:rPr>
              <a:t> moment</a:t>
            </a:r>
            <a:r>
              <a:rPr lang="cs-CZ" sz="2000" b="1" i="1" dirty="0" smtClean="0">
                <a:latin typeface="Comic Sans MS" pitchFamily="66" charset="0"/>
              </a:rPr>
              <a:t>. </a:t>
            </a:r>
            <a:r>
              <a:rPr lang="cs-CZ" sz="2000" i="1" dirty="0" smtClean="0">
                <a:latin typeface="Comic Sans MS" pitchFamily="66" charset="0"/>
              </a:rPr>
              <a:t>(Ne, nemůže s tebou mluvit, právě teď spí.)</a:t>
            </a:r>
            <a:endParaRPr lang="cs-CZ" sz="2000" i="1" dirty="0">
              <a:latin typeface="Comic Sans MS" pitchFamily="66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445993">
            <a:off x="2264987" y="4893563"/>
            <a:ext cx="1856391" cy="15542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19633" y="2999939"/>
            <a:ext cx="1077816" cy="1008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9975536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Comic Sans MS" pitchFamily="66" charset="0"/>
              </a:rPr>
              <a:t>Přítomný čas průběhový (</a:t>
            </a:r>
            <a:r>
              <a:rPr lang="cs-CZ" sz="2400" dirty="0" err="1" smtClean="0">
                <a:latin typeface="Comic Sans MS" pitchFamily="66" charset="0"/>
              </a:rPr>
              <a:t>present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continuous</a:t>
            </a:r>
            <a:r>
              <a:rPr lang="cs-CZ" sz="2400" dirty="0" smtClean="0">
                <a:latin typeface="Comic Sans MS" pitchFamily="66" charset="0"/>
              </a:rPr>
              <a:t> tense) používáme, když: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5270" y="1345396"/>
            <a:ext cx="8229600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dirty="0" smtClean="0">
                <a:latin typeface="Comic Sans MS" pitchFamily="66" charset="0"/>
              </a:rPr>
              <a:t>2)</a:t>
            </a:r>
            <a:r>
              <a:rPr lang="cs-CZ" sz="2000" dirty="0" smtClean="0">
                <a:latin typeface="Comic Sans MS" pitchFamily="66" charset="0"/>
              </a:rPr>
              <a:t> někdo něco dělá nebo se něco děje v</a:t>
            </a:r>
            <a:r>
              <a:rPr lang="cs-CZ" sz="2000" b="1" dirty="0" smtClean="0">
                <a:latin typeface="Comic Sans MS" pitchFamily="66" charset="0"/>
              </a:rPr>
              <a:t> „TOMTO OBDOBÍ“,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902784" y="2204864"/>
            <a:ext cx="7747517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dirty="0" smtClean="0">
                <a:latin typeface="Comic Sans MS" pitchFamily="66" charset="0"/>
              </a:rPr>
              <a:t> - jsou použita slova či slovní spojení jako </a:t>
            </a:r>
            <a:r>
              <a:rPr lang="cs-CZ" sz="2000" b="1" dirty="0" smtClean="0">
                <a:latin typeface="Comic Sans MS" pitchFamily="66" charset="0"/>
              </a:rPr>
              <a:t>TODAY</a:t>
            </a:r>
            <a:r>
              <a:rPr lang="cs-CZ" sz="2000" i="1" dirty="0" smtClean="0">
                <a:latin typeface="Comic Sans MS" pitchFamily="66" charset="0"/>
              </a:rPr>
              <a:t>(dnes), 		</a:t>
            </a:r>
            <a:r>
              <a:rPr lang="cs-CZ" sz="2000" b="1" dirty="0" smtClean="0">
                <a:latin typeface="Comic Sans MS" pitchFamily="66" charset="0"/>
              </a:rPr>
              <a:t>TONIGHT </a:t>
            </a:r>
            <a:r>
              <a:rPr lang="cs-CZ" sz="2000" i="1" dirty="0" smtClean="0">
                <a:latin typeface="Comic Sans MS" pitchFamily="66" charset="0"/>
              </a:rPr>
              <a:t>(dnes v noci)</a:t>
            </a:r>
            <a:r>
              <a:rPr lang="cs-CZ" sz="2000" b="1" dirty="0" smtClean="0">
                <a:latin typeface="Comic Sans MS" pitchFamily="66" charset="0"/>
              </a:rPr>
              <a:t>,THIS… WEEK, MONTH, 	YEAR, LESSON… </a:t>
            </a:r>
            <a:r>
              <a:rPr lang="cs-CZ" sz="2000" i="1" dirty="0" smtClean="0">
                <a:latin typeface="Comic Sans MS" pitchFamily="66" charset="0"/>
              </a:rPr>
              <a:t>(tento… týden, měsíc, rok, hodina…),</a:t>
            </a:r>
            <a:endParaRPr lang="cs-CZ" sz="2000" b="1" i="1" dirty="0">
              <a:latin typeface="Comic Sans MS" pitchFamily="66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85389" y="3356992"/>
            <a:ext cx="3809039" cy="3096344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i="1" dirty="0" err="1" smtClean="0">
                <a:latin typeface="Comic Sans MS" pitchFamily="66" charset="0"/>
              </a:rPr>
              <a:t>I´m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dirty="0" err="1" smtClean="0">
                <a:latin typeface="Comic Sans MS" pitchFamily="66" charset="0"/>
              </a:rPr>
              <a:t>doing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i="1" dirty="0" smtClean="0">
                <a:latin typeface="Comic Sans MS" pitchFamily="66" charset="0"/>
              </a:rPr>
              <a:t>my </a:t>
            </a:r>
            <a:r>
              <a:rPr lang="cs-CZ" sz="2000" i="1" dirty="0" err="1" smtClean="0">
                <a:latin typeface="Comic Sans MS" pitchFamily="66" charset="0"/>
              </a:rPr>
              <a:t>work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i="1" dirty="0" err="1" smtClean="0">
                <a:latin typeface="Comic Sans MS" pitchFamily="66" charset="0"/>
              </a:rPr>
              <a:t>experience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b="1" i="1" u="sng" dirty="0" err="1" smtClean="0">
                <a:latin typeface="Comic Sans MS" pitchFamily="66" charset="0"/>
              </a:rPr>
              <a:t>this</a:t>
            </a:r>
            <a:r>
              <a:rPr lang="cs-CZ" sz="2000" b="1" i="1" u="sng" dirty="0" smtClean="0">
                <a:latin typeface="Comic Sans MS" pitchFamily="66" charset="0"/>
              </a:rPr>
              <a:t> </a:t>
            </a:r>
            <a:r>
              <a:rPr lang="cs-CZ" sz="2000" b="1" i="1" u="sng" dirty="0" err="1" smtClean="0">
                <a:latin typeface="Comic Sans MS" pitchFamily="66" charset="0"/>
              </a:rPr>
              <a:t>week</a:t>
            </a:r>
            <a:r>
              <a:rPr lang="cs-CZ" sz="2000" i="1" dirty="0" smtClean="0">
                <a:latin typeface="Comic Sans MS" pitchFamily="66" charset="0"/>
              </a:rPr>
              <a:t>. (Tento týden mám praxi.)</a:t>
            </a:r>
          </a:p>
          <a:p>
            <a:pPr algn="l"/>
            <a:endParaRPr lang="cs-CZ" sz="2000" i="1" dirty="0" smtClean="0">
              <a:latin typeface="Comic Sans MS" pitchFamily="66" charset="0"/>
            </a:endParaRPr>
          </a:p>
          <a:p>
            <a:pPr algn="l"/>
            <a:r>
              <a:rPr lang="cs-CZ" sz="2000" b="1" i="1" dirty="0" err="1" smtClean="0">
                <a:latin typeface="Comic Sans MS" pitchFamily="66" charset="0"/>
              </a:rPr>
              <a:t>We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dirty="0" err="1" smtClean="0">
                <a:latin typeface="Comic Sans MS" pitchFamily="66" charset="0"/>
              </a:rPr>
              <a:t>aren´t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dirty="0" err="1" smtClean="0">
                <a:latin typeface="Comic Sans MS" pitchFamily="66" charset="0"/>
              </a:rPr>
              <a:t>having</a:t>
            </a:r>
            <a:r>
              <a:rPr lang="cs-CZ" sz="2000" b="1" i="1" dirty="0" smtClean="0">
                <a:latin typeface="Comic Sans MS" pitchFamily="66" charset="0"/>
              </a:rPr>
              <a:t>  </a:t>
            </a:r>
            <a:r>
              <a:rPr lang="cs-CZ" sz="2000" i="1" dirty="0" err="1" smtClean="0">
                <a:latin typeface="Comic Sans MS" pitchFamily="66" charset="0"/>
              </a:rPr>
              <a:t>our</a:t>
            </a:r>
            <a:r>
              <a:rPr lang="cs-CZ" sz="2000" i="1" dirty="0" smtClean="0">
                <a:latin typeface="Comic Sans MS" pitchFamily="66" charset="0"/>
              </a:rPr>
              <a:t> dancing </a:t>
            </a:r>
            <a:r>
              <a:rPr lang="cs-CZ" sz="2000" i="1" dirty="0" err="1" smtClean="0">
                <a:latin typeface="Comic Sans MS" pitchFamily="66" charset="0"/>
              </a:rPr>
              <a:t>lessons</a:t>
            </a:r>
            <a:r>
              <a:rPr lang="cs-CZ" sz="2000" i="1" dirty="0" smtClean="0">
                <a:latin typeface="Comic Sans MS" pitchFamily="66" charset="0"/>
              </a:rPr>
              <a:t> </a:t>
            </a:r>
            <a:r>
              <a:rPr lang="cs-CZ" sz="2000" b="1" i="1" u="sng" dirty="0" err="1" smtClean="0">
                <a:latin typeface="Comic Sans MS" pitchFamily="66" charset="0"/>
              </a:rPr>
              <a:t>this</a:t>
            </a:r>
            <a:r>
              <a:rPr lang="cs-CZ" sz="2000" b="1" i="1" u="sng" dirty="0" smtClean="0">
                <a:latin typeface="Comic Sans MS" pitchFamily="66" charset="0"/>
              </a:rPr>
              <a:t> </a:t>
            </a:r>
            <a:r>
              <a:rPr lang="cs-CZ" sz="2000" b="1" i="1" u="sng" dirty="0" err="1" smtClean="0">
                <a:latin typeface="Comic Sans MS" pitchFamily="66" charset="0"/>
              </a:rPr>
              <a:t>month</a:t>
            </a:r>
            <a:r>
              <a:rPr lang="cs-CZ" sz="2000" i="1" dirty="0" smtClean="0">
                <a:latin typeface="Comic Sans MS" pitchFamily="66" charset="0"/>
              </a:rPr>
              <a:t>. (Tento měsíc nemáme taneční hodiny.)</a:t>
            </a:r>
          </a:p>
          <a:p>
            <a:pPr algn="l"/>
            <a:endParaRPr lang="cs-CZ" sz="2000" i="1" dirty="0">
              <a:latin typeface="Comic Sans MS" pitchFamily="66" charset="0"/>
            </a:endParaRPr>
          </a:p>
          <a:p>
            <a:pPr algn="l"/>
            <a:r>
              <a:rPr lang="cs-CZ" sz="2000" b="1" i="1" dirty="0" smtClean="0">
                <a:latin typeface="Comic Sans MS" pitchFamily="66" charset="0"/>
              </a:rPr>
              <a:t>John </a:t>
            </a:r>
            <a:r>
              <a:rPr lang="cs-CZ" sz="2000" b="1" i="1" dirty="0" err="1" smtClean="0">
                <a:latin typeface="Comic Sans MS" pitchFamily="66" charset="0"/>
              </a:rPr>
              <a:t>isn´t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dirty="0" err="1" smtClean="0">
                <a:latin typeface="Comic Sans MS" pitchFamily="66" charset="0"/>
              </a:rPr>
              <a:t>working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u="sng" dirty="0" err="1" smtClean="0">
                <a:latin typeface="Comic Sans MS" pitchFamily="66" charset="0"/>
              </a:rPr>
              <a:t>today</a:t>
            </a:r>
            <a:r>
              <a:rPr lang="cs-CZ" sz="2000" i="1" dirty="0" smtClean="0">
                <a:latin typeface="Comic Sans MS" pitchFamily="66" charset="0"/>
              </a:rPr>
              <a:t>, </a:t>
            </a:r>
            <a:r>
              <a:rPr lang="cs-CZ" sz="2000" i="1" dirty="0" err="1" smtClean="0">
                <a:latin typeface="Comic Sans MS" pitchFamily="66" charset="0"/>
              </a:rPr>
              <a:t>he´s</a:t>
            </a:r>
            <a:r>
              <a:rPr lang="cs-CZ" sz="2000" i="1" dirty="0" smtClean="0">
                <a:latin typeface="Comic Sans MS" pitchFamily="66" charset="0"/>
              </a:rPr>
              <a:t>  </a:t>
            </a:r>
            <a:r>
              <a:rPr lang="cs-CZ" sz="2000" i="1" dirty="0" err="1" smtClean="0">
                <a:latin typeface="Comic Sans MS" pitchFamily="66" charset="0"/>
              </a:rPr>
              <a:t>ill</a:t>
            </a:r>
            <a:r>
              <a:rPr lang="cs-CZ" sz="2000" i="1" dirty="0" smtClean="0">
                <a:latin typeface="Comic Sans MS" pitchFamily="66" charset="0"/>
              </a:rPr>
              <a:t>. (John dnes nepracuje, je nemocný.)</a:t>
            </a:r>
            <a:endParaRPr lang="cs-CZ" sz="2000" i="1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810215">
            <a:off x="1835696" y="4037499"/>
            <a:ext cx="1952625" cy="2134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672614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Comic Sans MS" pitchFamily="66" charset="0"/>
              </a:rPr>
              <a:t>Přítomný čas průběhový (</a:t>
            </a:r>
            <a:r>
              <a:rPr lang="cs-CZ" sz="2400" dirty="0" err="1" smtClean="0">
                <a:latin typeface="Comic Sans MS" pitchFamily="66" charset="0"/>
              </a:rPr>
              <a:t>present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continuous</a:t>
            </a:r>
            <a:r>
              <a:rPr lang="cs-CZ" sz="2400" dirty="0" smtClean="0">
                <a:latin typeface="Comic Sans MS" pitchFamily="66" charset="0"/>
              </a:rPr>
              <a:t> tense) používáme, když: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05270" y="1345396"/>
            <a:ext cx="8229600" cy="99412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dirty="0" smtClean="0">
                <a:latin typeface="Comic Sans MS" pitchFamily="66" charset="0"/>
              </a:rPr>
              <a:t>3)</a:t>
            </a:r>
            <a:r>
              <a:rPr lang="cs-CZ" sz="2000" dirty="0" smtClean="0">
                <a:latin typeface="Comic Sans MS" pitchFamily="66" charset="0"/>
              </a:rPr>
              <a:t> popisujeme, co vidíme na obraze  či obrázku </a:t>
            </a:r>
            <a:r>
              <a:rPr lang="cs-CZ" sz="2000" b="1" dirty="0" smtClean="0">
                <a:latin typeface="Comic Sans MS" pitchFamily="66" charset="0"/>
              </a:rPr>
              <a:t>(IN THE PICTURE), </a:t>
            </a:r>
            <a:r>
              <a:rPr lang="cs-CZ" sz="2000" dirty="0" smtClean="0">
                <a:latin typeface="Comic Sans MS" pitchFamily="66" charset="0"/>
              </a:rPr>
              <a:t>fotce </a:t>
            </a:r>
            <a:r>
              <a:rPr lang="cs-CZ" sz="2000" b="1" dirty="0" smtClean="0">
                <a:latin typeface="Comic Sans MS" pitchFamily="66" charset="0"/>
              </a:rPr>
              <a:t>(IN THE PHOTO)</a:t>
            </a:r>
            <a:r>
              <a:rPr lang="cs-CZ" sz="2000" dirty="0" smtClean="0">
                <a:latin typeface="Comic Sans MS" pitchFamily="66" charset="0"/>
              </a:rPr>
              <a:t>, plakátu </a:t>
            </a:r>
            <a:r>
              <a:rPr lang="cs-CZ" sz="2000" b="1" dirty="0" smtClean="0">
                <a:latin typeface="Comic Sans MS" pitchFamily="66" charset="0"/>
              </a:rPr>
              <a:t>(IN THE POSTER).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85389" y="3356992"/>
            <a:ext cx="3809039" cy="100811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b="1" i="1" dirty="0" err="1" smtClean="0">
                <a:latin typeface="Comic Sans MS" pitchFamily="66" charset="0"/>
              </a:rPr>
              <a:t>We</a:t>
            </a:r>
            <a:r>
              <a:rPr lang="cs-CZ" sz="2000" b="1" i="1" dirty="0" smtClean="0">
                <a:latin typeface="Comic Sans MS" pitchFamily="66" charset="0"/>
              </a:rPr>
              <a:t> are </a:t>
            </a:r>
            <a:r>
              <a:rPr lang="cs-CZ" sz="2000" b="1" i="1" dirty="0" err="1" smtClean="0">
                <a:latin typeface="Comic Sans MS" pitchFamily="66" charset="0"/>
              </a:rPr>
              <a:t>playing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i="1" dirty="0" err="1" smtClean="0">
                <a:latin typeface="Comic Sans MS" pitchFamily="66" charset="0"/>
              </a:rPr>
              <a:t>tennis</a:t>
            </a:r>
            <a:r>
              <a:rPr lang="cs-CZ" sz="2000" b="1" i="1" dirty="0" smtClean="0">
                <a:latin typeface="Comic Sans MS" pitchFamily="66" charset="0"/>
              </a:rPr>
              <a:t> </a:t>
            </a:r>
            <a:r>
              <a:rPr lang="cs-CZ" sz="2000" b="1" dirty="0" smtClean="0">
                <a:latin typeface="Comic Sans MS" pitchFamily="66" charset="0"/>
              </a:rPr>
              <a:t>in </a:t>
            </a:r>
            <a:r>
              <a:rPr lang="cs-CZ" sz="2000" b="1" dirty="0" err="1" smtClean="0">
                <a:latin typeface="Comic Sans MS" pitchFamily="66" charset="0"/>
              </a:rPr>
              <a:t>this</a:t>
            </a: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000" b="1" dirty="0" err="1" smtClean="0">
                <a:latin typeface="Comic Sans MS" pitchFamily="66" charset="0"/>
              </a:rPr>
              <a:t>photo</a:t>
            </a:r>
            <a:r>
              <a:rPr lang="cs-CZ" sz="2000" b="1" i="1" dirty="0" smtClean="0">
                <a:latin typeface="Comic Sans MS" pitchFamily="66" charset="0"/>
              </a:rPr>
              <a:t>. </a:t>
            </a:r>
            <a:r>
              <a:rPr lang="cs-CZ" sz="2000" i="1" dirty="0" smtClean="0">
                <a:latin typeface="Comic Sans MS" pitchFamily="66" charset="0"/>
              </a:rPr>
              <a:t>(Na této fotce hrajeme tenis.)</a:t>
            </a:r>
            <a:endParaRPr lang="cs-CZ" sz="2000" i="1" dirty="0">
              <a:latin typeface="Comic Sans MS" pitchFamily="66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20905576">
            <a:off x="1623634" y="3161759"/>
            <a:ext cx="2412672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592867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Comic Sans MS" pitchFamily="66" charset="0"/>
              </a:rPr>
              <a:t>Vytvořit větu v přítomném čase průběhovém už umíme, ale pro jistotu si to zopakujeme </a:t>
            </a:r>
            <a:r>
              <a:rPr lang="cs-CZ" sz="2400" dirty="0" smtClean="0">
                <a:latin typeface="Comic Sans MS" pitchFamily="66" charset="0"/>
                <a:sym typeface="Wingdings" pitchFamily="2" charset="2"/>
              </a:rPr>
              <a:t>.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593977" y="148478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342900" indent="-342900" algn="l">
              <a:buFont typeface="Arial" pitchFamily="34" charset="0"/>
              <a:buChar char="•"/>
            </a:pPr>
            <a:r>
              <a:rPr lang="cs-CZ" sz="2400" dirty="0" smtClean="0">
                <a:latin typeface="Comic Sans MS" pitchFamily="66" charset="0"/>
              </a:rPr>
              <a:t>Přítomný čas průběhový tvoříme pomocným slovesem 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„být“ </a:t>
            </a:r>
            <a:r>
              <a:rPr lang="cs-CZ" sz="2400" dirty="0" smtClean="0">
                <a:latin typeface="Comic Sans MS" pitchFamily="66" charset="0"/>
              </a:rPr>
              <a:t>v přítomném čase a gerundiem významového slovesa (čili koncovkou </a:t>
            </a:r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–</a:t>
            </a:r>
            <a:r>
              <a:rPr lang="cs-CZ" sz="2400" b="1" dirty="0" err="1" smtClean="0">
                <a:solidFill>
                  <a:srgbClr val="C00000"/>
                </a:solidFill>
                <a:latin typeface="Comic Sans MS" pitchFamily="66" charset="0"/>
              </a:rPr>
              <a:t>ing</a:t>
            </a:r>
            <a:r>
              <a:rPr lang="cs-CZ" sz="2400" dirty="0" smtClean="0">
                <a:latin typeface="Comic Sans MS" pitchFamily="66" charset="0"/>
              </a:rPr>
              <a:t>).</a:t>
            </a:r>
            <a:endParaRPr lang="cs-CZ" sz="2400" dirty="0">
              <a:latin typeface="Comic Sans MS" pitchFamily="66" charset="0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67544" y="2616023"/>
            <a:ext cx="8339595" cy="3765305"/>
            <a:chOff x="467544" y="2616023"/>
            <a:chExt cx="8339595" cy="3765305"/>
          </a:xfrm>
        </p:grpSpPr>
        <p:sp>
          <p:nvSpPr>
            <p:cNvPr id="6" name="Nadpis 1"/>
            <p:cNvSpPr txBox="1">
              <a:spLocks/>
            </p:cNvSpPr>
            <p:nvPr/>
          </p:nvSpPr>
          <p:spPr>
            <a:xfrm>
              <a:off x="577539" y="2616023"/>
              <a:ext cx="8229600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2400" u="sng" dirty="0" smtClean="0">
                  <a:latin typeface="Comic Sans MS" pitchFamily="66" charset="0"/>
                </a:rPr>
                <a:t>Oznamovací věta kladná a záporná</a:t>
              </a:r>
              <a:endParaRPr lang="cs-CZ" sz="2400" u="sng" dirty="0">
                <a:latin typeface="Comic Sans MS" pitchFamily="66" charset="0"/>
              </a:endParaRPr>
            </a:p>
          </p:txBody>
        </p:sp>
        <p:sp>
          <p:nvSpPr>
            <p:cNvPr id="7" name="Nadpis 1"/>
            <p:cNvSpPr txBox="1">
              <a:spLocks/>
            </p:cNvSpPr>
            <p:nvPr/>
          </p:nvSpPr>
          <p:spPr>
            <a:xfrm>
              <a:off x="467544" y="3573016"/>
              <a:ext cx="8229600" cy="2808312"/>
            </a:xfrm>
            <a:prstGeom prst="rect">
              <a:avLst/>
            </a:prstGeom>
            <a:pattFill prst="narVert">
              <a:fgClr>
                <a:schemeClr val="accent6">
                  <a:lumMod val="20000"/>
                  <a:lumOff val="80000"/>
                </a:schemeClr>
              </a:fgClr>
              <a:bgClr>
                <a:schemeClr val="accent6">
                  <a:lumMod val="20000"/>
                  <a:lumOff val="80000"/>
                </a:schemeClr>
              </a:bgClr>
            </a:pattFill>
          </p:spPr>
          <p:txBody>
            <a:bodyPr vert="horz" lIns="91440" tIns="45720" rIns="91440" bIns="45720" rtlCol="0" anchor="ctr">
              <a:normAutofit fontScale="85000" lnSpcReduction="100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2400" dirty="0" smtClean="0">
                  <a:latin typeface="Comic Sans MS" pitchFamily="66" charset="0"/>
                </a:rPr>
                <a:t>I </a:t>
              </a:r>
              <a:r>
                <a:rPr lang="cs-CZ" sz="2400" b="1" dirty="0" err="1" smtClean="0">
                  <a:latin typeface="Comic Sans MS" pitchFamily="66" charset="0"/>
                </a:rPr>
                <a:t>am</a:t>
              </a:r>
              <a:r>
                <a:rPr lang="cs-CZ" sz="2400" b="1" dirty="0" smtClean="0">
                  <a:latin typeface="Comic Sans MS" pitchFamily="66" charset="0"/>
                </a:rPr>
                <a:t> (´m)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		I </a:t>
              </a:r>
              <a:r>
                <a:rPr lang="cs-CZ" sz="2400" b="1" dirty="0" err="1" smtClean="0">
                  <a:latin typeface="Comic Sans MS" pitchFamily="66" charset="0"/>
                </a:rPr>
                <a:t>am</a:t>
              </a:r>
              <a:r>
                <a:rPr lang="cs-CZ" sz="2400" b="1" dirty="0" smtClean="0">
                  <a:latin typeface="Comic Sans MS" pitchFamily="66" charset="0"/>
                </a:rPr>
                <a:t> not (´m not)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 (´re)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		</a:t>
              </a:r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 not (</a:t>
              </a:r>
              <a:r>
                <a:rPr lang="cs-CZ" sz="2400" b="1" dirty="0" err="1" smtClean="0">
                  <a:latin typeface="Comic Sans MS" pitchFamily="66" charset="0"/>
                </a:rPr>
                <a:t>aren´t</a:t>
              </a:r>
              <a:r>
                <a:rPr lang="cs-CZ" sz="2400" b="1" dirty="0" smtClean="0">
                  <a:latin typeface="Comic Sans MS" pitchFamily="66" charset="0"/>
                </a:rPr>
                <a:t>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smtClean="0">
                  <a:latin typeface="Comic Sans MS" pitchFamily="66" charset="0"/>
                </a:rPr>
                <a:t>He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 smtClean="0">
                  <a:latin typeface="Comic Sans MS" pitchFamily="66" charset="0"/>
                </a:rPr>
                <a:t> (´s)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		He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 smtClean="0">
                  <a:latin typeface="Comic Sans MS" pitchFamily="66" charset="0"/>
                </a:rPr>
                <a:t> not (</a:t>
              </a:r>
              <a:r>
                <a:rPr lang="cs-CZ" sz="2400" b="1" dirty="0" err="1" smtClean="0">
                  <a:latin typeface="Comic Sans MS" pitchFamily="66" charset="0"/>
                </a:rPr>
                <a:t>isn´t</a:t>
              </a:r>
              <a:r>
                <a:rPr lang="cs-CZ" sz="2400" b="1" dirty="0" smtClean="0">
                  <a:latin typeface="Comic Sans MS" pitchFamily="66" charset="0"/>
                </a:rPr>
                <a:t>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err="1" smtClean="0">
                  <a:latin typeface="Comic Sans MS" pitchFamily="66" charset="0"/>
                </a:rPr>
                <a:t>She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 smtClean="0">
                  <a:latin typeface="Comic Sans MS" pitchFamily="66" charset="0"/>
                </a:rPr>
                <a:t> (´s)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		</a:t>
              </a:r>
              <a:r>
                <a:rPr lang="cs-CZ" sz="2400" dirty="0" err="1" smtClean="0">
                  <a:latin typeface="Comic Sans MS" pitchFamily="66" charset="0"/>
                </a:rPr>
                <a:t>She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 smtClean="0">
                  <a:latin typeface="Comic Sans MS" pitchFamily="66" charset="0"/>
                </a:rPr>
                <a:t> not (</a:t>
              </a:r>
              <a:r>
                <a:rPr lang="cs-CZ" sz="2400" b="1" dirty="0" err="1" smtClean="0">
                  <a:latin typeface="Comic Sans MS" pitchFamily="66" charset="0"/>
                </a:rPr>
                <a:t>isn´t</a:t>
              </a:r>
              <a:r>
                <a:rPr lang="cs-CZ" sz="2400" b="1" dirty="0" smtClean="0">
                  <a:latin typeface="Comic Sans MS" pitchFamily="66" charset="0"/>
                </a:rPr>
                <a:t>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err="1" smtClean="0">
                  <a:latin typeface="Comic Sans MS" pitchFamily="66" charset="0"/>
                </a:rPr>
                <a:t>It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(´s)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		</a:t>
              </a:r>
              <a:r>
                <a:rPr lang="cs-CZ" sz="2400" dirty="0" err="1" smtClean="0">
                  <a:latin typeface="Comic Sans MS" pitchFamily="66" charset="0"/>
                </a:rPr>
                <a:t>It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 smtClean="0">
                  <a:latin typeface="Comic Sans MS" pitchFamily="66" charset="0"/>
                </a:rPr>
                <a:t> not (</a:t>
              </a:r>
              <a:r>
                <a:rPr lang="cs-CZ" sz="2400" b="1" dirty="0" err="1" smtClean="0">
                  <a:latin typeface="Comic Sans MS" pitchFamily="66" charset="0"/>
                </a:rPr>
                <a:t>isn´t</a:t>
              </a:r>
              <a:r>
                <a:rPr lang="cs-CZ" sz="2400" b="1" dirty="0" smtClean="0">
                  <a:latin typeface="Comic Sans MS" pitchFamily="66" charset="0"/>
                </a:rPr>
                <a:t>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endParaRPr lang="cs-CZ" sz="2400" dirty="0">
                <a:latin typeface="Comic Sans MS" pitchFamily="66" charset="0"/>
              </a:endParaRPr>
            </a:p>
            <a:p>
              <a:pPr algn="l"/>
              <a:r>
                <a:rPr lang="cs-CZ" sz="2400" dirty="0" err="1" smtClean="0">
                  <a:latin typeface="Comic Sans MS" pitchFamily="66" charset="0"/>
                </a:rPr>
                <a:t>We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(´re)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		</a:t>
              </a:r>
              <a:r>
                <a:rPr lang="cs-CZ" sz="2400" dirty="0" err="1" smtClean="0">
                  <a:latin typeface="Comic Sans MS" pitchFamily="66" charset="0"/>
                </a:rPr>
                <a:t>We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 not (</a:t>
              </a:r>
              <a:r>
                <a:rPr lang="cs-CZ" sz="2400" b="1" dirty="0" err="1" smtClean="0">
                  <a:latin typeface="Comic Sans MS" pitchFamily="66" charset="0"/>
                </a:rPr>
                <a:t>aren´t</a:t>
              </a:r>
              <a:r>
                <a:rPr lang="cs-CZ" sz="2400" b="1" dirty="0" smtClean="0">
                  <a:latin typeface="Comic Sans MS" pitchFamily="66" charset="0"/>
                </a:rPr>
                <a:t>)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(´re)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		</a:t>
              </a:r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 not (</a:t>
              </a:r>
              <a:r>
                <a:rPr lang="cs-CZ" sz="2400" b="1" dirty="0" err="1" smtClean="0">
                  <a:latin typeface="Comic Sans MS" pitchFamily="66" charset="0"/>
                </a:rPr>
                <a:t>aren´t</a:t>
              </a:r>
              <a:r>
                <a:rPr lang="cs-CZ" sz="2400" b="1" dirty="0" smtClean="0">
                  <a:latin typeface="Comic Sans MS" pitchFamily="66" charset="0"/>
                </a:rPr>
                <a:t>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err="1" smtClean="0">
                  <a:latin typeface="Comic Sans MS" pitchFamily="66" charset="0"/>
                </a:rPr>
                <a:t>They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(´re)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	</a:t>
              </a:r>
              <a:r>
                <a:rPr lang="cs-CZ" sz="2400" dirty="0" err="1" smtClean="0">
                  <a:latin typeface="Comic Sans MS" pitchFamily="66" charset="0"/>
                </a:rPr>
                <a:t>They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 not (</a:t>
              </a:r>
              <a:r>
                <a:rPr lang="cs-CZ" sz="2400" b="1" dirty="0" err="1" smtClean="0">
                  <a:latin typeface="Comic Sans MS" pitchFamily="66" charset="0"/>
                </a:rPr>
                <a:t>aren´t</a:t>
              </a:r>
              <a:r>
                <a:rPr lang="cs-CZ" sz="2400" b="1" dirty="0" smtClean="0">
                  <a:latin typeface="Comic Sans MS" pitchFamily="66" charset="0"/>
                </a:rPr>
                <a:t>)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dirty="0" err="1" smtClean="0">
                  <a:latin typeface="Comic Sans MS" pitchFamily="66" charset="0"/>
                </a:rPr>
                <a:t>sleep</a:t>
              </a:r>
              <a:r>
                <a:rPr lang="cs-CZ" sz="2400" b="1" dirty="0" err="1" smtClean="0">
                  <a:latin typeface="Comic Sans MS" pitchFamily="66" charset="0"/>
                </a:rPr>
                <a:t>ing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endParaRPr lang="cs-CZ" sz="2400" dirty="0">
                <a:latin typeface="Comic Sans MS" pitchFamily="66" charset="0"/>
              </a:endParaRPr>
            </a:p>
          </p:txBody>
        </p:sp>
      </p:grp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814233">
            <a:off x="7005190" y="2402624"/>
            <a:ext cx="1831468" cy="1243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496487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0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357549" y="324008"/>
            <a:ext cx="3062323" cy="3765305"/>
            <a:chOff x="467544" y="2616023"/>
            <a:chExt cx="8339595" cy="3765305"/>
          </a:xfrm>
        </p:grpSpPr>
        <p:sp>
          <p:nvSpPr>
            <p:cNvPr id="6" name="Nadpis 1"/>
            <p:cNvSpPr txBox="1">
              <a:spLocks/>
            </p:cNvSpPr>
            <p:nvPr/>
          </p:nvSpPr>
          <p:spPr>
            <a:xfrm>
              <a:off x="577539" y="2616023"/>
              <a:ext cx="8229600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2400" u="sng" dirty="0" smtClean="0">
                  <a:latin typeface="Comic Sans MS" pitchFamily="66" charset="0"/>
                </a:rPr>
                <a:t>Tázací věta</a:t>
              </a:r>
              <a:endParaRPr lang="cs-CZ" sz="2400" u="sng" dirty="0">
                <a:latin typeface="Comic Sans MS" pitchFamily="66" charset="0"/>
              </a:endParaRPr>
            </a:p>
          </p:txBody>
        </p:sp>
        <p:sp>
          <p:nvSpPr>
            <p:cNvPr id="7" name="Nadpis 1"/>
            <p:cNvSpPr txBox="1">
              <a:spLocks/>
            </p:cNvSpPr>
            <p:nvPr/>
          </p:nvSpPr>
          <p:spPr>
            <a:xfrm>
              <a:off x="467544" y="3573016"/>
              <a:ext cx="8229600" cy="2808312"/>
            </a:xfrm>
            <a:prstGeom prst="rect">
              <a:avLst/>
            </a:prstGeom>
            <a:pattFill prst="narVert">
              <a:fgClr>
                <a:schemeClr val="accent6">
                  <a:lumMod val="20000"/>
                  <a:lumOff val="80000"/>
                </a:schemeClr>
              </a:fgClr>
              <a:bgClr>
                <a:schemeClr val="accent6">
                  <a:lumMod val="20000"/>
                  <a:lumOff val="80000"/>
                </a:schemeClr>
              </a:bgClr>
            </a:pattFill>
          </p:spPr>
          <p:txBody>
            <a:bodyPr vert="horz" lIns="91440" tIns="45720" rIns="91440" bIns="45720" rtlCol="0" anchor="ctr">
              <a:normAutofit fontScale="92500" lnSpcReduction="200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2400" b="1" dirty="0" err="1" smtClean="0">
                  <a:latin typeface="Comic Sans MS" pitchFamily="66" charset="0"/>
                </a:rPr>
                <a:t>Am</a:t>
              </a:r>
              <a:r>
                <a:rPr lang="cs-CZ" sz="2400" dirty="0" smtClean="0">
                  <a:latin typeface="Comic Sans MS" pitchFamily="66" charset="0"/>
                </a:rPr>
                <a:t> I danc</a:t>
              </a:r>
              <a:r>
                <a:rPr lang="cs-CZ" sz="2400" b="1" dirty="0" smtClean="0">
                  <a:latin typeface="Comic Sans MS" pitchFamily="66" charset="0"/>
                </a:rPr>
                <a:t>ing?</a:t>
              </a:r>
            </a:p>
            <a:p>
              <a:pPr algn="l"/>
              <a:r>
                <a:rPr lang="cs-CZ" sz="2400" b="1" dirty="0" smtClean="0">
                  <a:latin typeface="Comic Sans MS" pitchFamily="66" charset="0"/>
                </a:rPr>
                <a:t>Are </a:t>
              </a:r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smtClean="0">
                  <a:latin typeface="Comic Sans MS" pitchFamily="66" charset="0"/>
                </a:rPr>
                <a:t>danc</a:t>
              </a:r>
              <a:r>
                <a:rPr lang="cs-CZ" sz="2400" b="1" dirty="0" smtClean="0">
                  <a:latin typeface="Comic Sans MS" pitchFamily="66" charset="0"/>
                </a:rPr>
                <a:t>ing?</a:t>
              </a:r>
            </a:p>
            <a:p>
              <a:pPr algn="l"/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smtClean="0">
                  <a:latin typeface="Comic Sans MS" pitchFamily="66" charset="0"/>
                </a:rPr>
                <a:t>he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smtClean="0">
                  <a:latin typeface="Comic Sans MS" pitchFamily="66" charset="0"/>
                </a:rPr>
                <a:t>danc</a:t>
              </a:r>
              <a:r>
                <a:rPr lang="cs-CZ" sz="2400" b="1" dirty="0" smtClean="0">
                  <a:latin typeface="Comic Sans MS" pitchFamily="66" charset="0"/>
                </a:rPr>
                <a:t>ing? </a:t>
              </a:r>
            </a:p>
            <a:p>
              <a:pPr algn="l"/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err="1" smtClean="0">
                  <a:latin typeface="Comic Sans MS" pitchFamily="66" charset="0"/>
                </a:rPr>
                <a:t>she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smtClean="0">
                  <a:latin typeface="Comic Sans MS" pitchFamily="66" charset="0"/>
                </a:rPr>
                <a:t>danc</a:t>
              </a:r>
              <a:r>
                <a:rPr lang="cs-CZ" sz="2400" b="1" dirty="0" smtClean="0">
                  <a:latin typeface="Comic Sans MS" pitchFamily="66" charset="0"/>
                </a:rPr>
                <a:t>ing? </a:t>
              </a:r>
            </a:p>
            <a:p>
              <a:pPr algn="l"/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err="1" smtClean="0">
                  <a:latin typeface="Comic Sans MS" pitchFamily="66" charset="0"/>
                </a:rPr>
                <a:t>it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smtClean="0">
                  <a:latin typeface="Comic Sans MS" pitchFamily="66" charset="0"/>
                </a:rPr>
                <a:t>danc</a:t>
              </a:r>
              <a:r>
                <a:rPr lang="cs-CZ" sz="2400" b="1" dirty="0" smtClean="0">
                  <a:latin typeface="Comic Sans MS" pitchFamily="66" charset="0"/>
                </a:rPr>
                <a:t>ing? </a:t>
              </a:r>
            </a:p>
            <a:p>
              <a:pPr algn="l"/>
              <a:endParaRPr lang="cs-CZ" sz="2400" b="1" dirty="0">
                <a:latin typeface="Comic Sans MS" pitchFamily="66" charset="0"/>
              </a:endParaRPr>
            </a:p>
            <a:p>
              <a:pPr algn="l"/>
              <a:r>
                <a:rPr lang="cs-CZ" sz="2400" b="1" dirty="0" smtClean="0">
                  <a:latin typeface="Comic Sans MS" pitchFamily="66" charset="0"/>
                </a:rPr>
                <a:t>Are </a:t>
              </a:r>
              <a:r>
                <a:rPr lang="cs-CZ" sz="2400" dirty="0" err="1" smtClean="0">
                  <a:latin typeface="Comic Sans MS" pitchFamily="66" charset="0"/>
                </a:rPr>
                <a:t>we</a:t>
              </a:r>
              <a:r>
                <a:rPr lang="cs-CZ" sz="2400" b="1" dirty="0">
                  <a:latin typeface="Comic Sans MS" pitchFamily="66" charset="0"/>
                </a:rPr>
                <a:t> </a:t>
              </a:r>
              <a:r>
                <a:rPr lang="cs-CZ" sz="2400" dirty="0" smtClean="0">
                  <a:latin typeface="Comic Sans MS" pitchFamily="66" charset="0"/>
                </a:rPr>
                <a:t>danc</a:t>
              </a:r>
              <a:r>
                <a:rPr lang="cs-CZ" sz="2400" b="1" dirty="0" smtClean="0">
                  <a:latin typeface="Comic Sans MS" pitchFamily="66" charset="0"/>
                </a:rPr>
                <a:t>ing? </a:t>
              </a:r>
            </a:p>
            <a:p>
              <a:pPr algn="l"/>
              <a:r>
                <a:rPr lang="cs-CZ" sz="2400" b="1" dirty="0" smtClean="0">
                  <a:latin typeface="Comic Sans MS" pitchFamily="66" charset="0"/>
                </a:rPr>
                <a:t>Are </a:t>
              </a:r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smtClean="0">
                  <a:latin typeface="Comic Sans MS" pitchFamily="66" charset="0"/>
                </a:rPr>
                <a:t>danc</a:t>
              </a:r>
              <a:r>
                <a:rPr lang="cs-CZ" sz="2400" b="1" dirty="0" smtClean="0">
                  <a:latin typeface="Comic Sans MS" pitchFamily="66" charset="0"/>
                </a:rPr>
                <a:t>ing? </a:t>
              </a:r>
            </a:p>
            <a:p>
              <a:pPr algn="l"/>
              <a:r>
                <a:rPr lang="cs-CZ" sz="2400" b="1" dirty="0" smtClean="0">
                  <a:latin typeface="Comic Sans MS" pitchFamily="66" charset="0"/>
                </a:rPr>
                <a:t>Are </a:t>
              </a:r>
              <a:r>
                <a:rPr lang="cs-CZ" sz="2400" dirty="0" err="1" smtClean="0">
                  <a:latin typeface="Comic Sans MS" pitchFamily="66" charset="0"/>
                </a:rPr>
                <a:t>they</a:t>
              </a:r>
              <a:r>
                <a:rPr lang="cs-CZ" sz="2400" b="1" dirty="0" smtClean="0">
                  <a:latin typeface="Comic Sans MS" pitchFamily="66" charset="0"/>
                </a:rPr>
                <a:t> </a:t>
              </a:r>
              <a:r>
                <a:rPr lang="cs-CZ" sz="2400" dirty="0" smtClean="0">
                  <a:latin typeface="Comic Sans MS" pitchFamily="66" charset="0"/>
                </a:rPr>
                <a:t>danc</a:t>
              </a:r>
              <a:r>
                <a:rPr lang="cs-CZ" sz="2400" b="1" dirty="0" smtClean="0">
                  <a:latin typeface="Comic Sans MS" pitchFamily="66" charset="0"/>
                </a:rPr>
                <a:t>ing? 		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3995936" y="329361"/>
            <a:ext cx="4824536" cy="3765305"/>
            <a:chOff x="467544" y="2616023"/>
            <a:chExt cx="8339595" cy="3765305"/>
          </a:xfrm>
        </p:grpSpPr>
        <p:sp>
          <p:nvSpPr>
            <p:cNvPr id="10" name="Nadpis 1"/>
            <p:cNvSpPr txBox="1">
              <a:spLocks/>
            </p:cNvSpPr>
            <p:nvPr/>
          </p:nvSpPr>
          <p:spPr>
            <a:xfrm>
              <a:off x="577539" y="2616023"/>
              <a:ext cx="8229600" cy="1143000"/>
            </a:xfrm>
            <a:prstGeom prst="rect">
              <a:avLst/>
            </a:prstGeom>
          </p:spPr>
          <p:txBody>
            <a:bodyPr vert="horz" lIns="91440" tIns="45720" rIns="91440" bIns="45720" rtlCol="0" anchor="ctr">
              <a:normAutofit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2400" u="sng" dirty="0" smtClean="0">
                  <a:latin typeface="Comic Sans MS" pitchFamily="66" charset="0"/>
                </a:rPr>
                <a:t>Krátká odpověď</a:t>
              </a:r>
              <a:endParaRPr lang="cs-CZ" sz="2400" u="sng" dirty="0">
                <a:latin typeface="Comic Sans MS" pitchFamily="66" charset="0"/>
              </a:endParaRPr>
            </a:p>
          </p:txBody>
        </p:sp>
        <p:sp>
          <p:nvSpPr>
            <p:cNvPr id="11" name="Nadpis 1"/>
            <p:cNvSpPr txBox="1">
              <a:spLocks/>
            </p:cNvSpPr>
            <p:nvPr/>
          </p:nvSpPr>
          <p:spPr>
            <a:xfrm>
              <a:off x="467544" y="3573016"/>
              <a:ext cx="8229600" cy="2808312"/>
            </a:xfrm>
            <a:prstGeom prst="rect">
              <a:avLst/>
            </a:prstGeom>
            <a:pattFill prst="narVert">
              <a:fgClr>
                <a:schemeClr val="accent6">
                  <a:lumMod val="20000"/>
                  <a:lumOff val="80000"/>
                </a:schemeClr>
              </a:fgClr>
              <a:bgClr>
                <a:schemeClr val="accent6">
                  <a:lumMod val="20000"/>
                  <a:lumOff val="80000"/>
                </a:schemeClr>
              </a:bgClr>
            </a:pattFill>
          </p:spPr>
          <p:txBody>
            <a:bodyPr vert="horz" lIns="91440" tIns="45720" rIns="91440" bIns="45720" rtlCol="0" anchor="ctr">
              <a:normAutofit fontScale="92500" lnSpcReduction="10000"/>
            </a:bodyPr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r>
                <a:rPr lang="cs-CZ" sz="2400" dirty="0" smtClean="0">
                  <a:latin typeface="Comic Sans MS" pitchFamily="66" charset="0"/>
                </a:rPr>
                <a:t>	I </a:t>
              </a:r>
              <a:r>
                <a:rPr lang="cs-CZ" sz="2400" b="1" dirty="0" err="1" smtClean="0">
                  <a:latin typeface="Comic Sans MS" pitchFamily="66" charset="0"/>
                </a:rPr>
                <a:t>am</a:t>
              </a:r>
              <a:r>
                <a:rPr lang="cs-CZ" sz="2400" dirty="0" smtClean="0">
                  <a:latin typeface="Comic Sans MS" pitchFamily="66" charset="0"/>
                </a:rPr>
                <a:t>.		</a:t>
              </a:r>
              <a:r>
                <a:rPr lang="cs-CZ" sz="2400" dirty="0" err="1" smtClean="0">
                  <a:latin typeface="Comic Sans MS" pitchFamily="66" charset="0"/>
                </a:rPr>
                <a:t>I</a:t>
              </a:r>
              <a:r>
                <a:rPr lang="cs-CZ" sz="2400" b="1" dirty="0" err="1" smtClean="0">
                  <a:latin typeface="Comic Sans MS" pitchFamily="66" charset="0"/>
                </a:rPr>
                <a:t>´m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not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smtClean="0">
                  <a:latin typeface="Comic Sans MS" pitchFamily="66" charset="0"/>
                </a:rPr>
                <a:t>	</a:t>
              </a:r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</a:t>
              </a:r>
              <a:r>
                <a:rPr lang="cs-CZ" sz="2400" dirty="0" smtClean="0">
                  <a:latin typeface="Comic Sans MS" pitchFamily="66" charset="0"/>
                </a:rPr>
                <a:t>.	</a:t>
              </a:r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aren´t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smtClean="0">
                  <a:latin typeface="Comic Sans MS" pitchFamily="66" charset="0"/>
                </a:rPr>
                <a:t>	he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dirty="0" smtClean="0">
                  <a:latin typeface="Comic Sans MS" pitchFamily="66" charset="0"/>
                </a:rPr>
                <a:t>.		he </a:t>
              </a:r>
              <a:r>
                <a:rPr lang="cs-CZ" sz="2400" b="1" dirty="0" err="1" smtClean="0">
                  <a:latin typeface="Comic Sans MS" pitchFamily="66" charset="0"/>
                </a:rPr>
                <a:t>isn´t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smtClean="0">
                  <a:latin typeface="Comic Sans MS" pitchFamily="66" charset="0"/>
                </a:rPr>
                <a:t>	</a:t>
              </a:r>
              <a:r>
                <a:rPr lang="cs-CZ" sz="2400" dirty="0" err="1" smtClean="0">
                  <a:latin typeface="Comic Sans MS" pitchFamily="66" charset="0"/>
                </a:rPr>
                <a:t>she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dirty="0" smtClean="0">
                  <a:latin typeface="Comic Sans MS" pitchFamily="66" charset="0"/>
                </a:rPr>
                <a:t>.		</a:t>
              </a:r>
              <a:r>
                <a:rPr lang="cs-CZ" sz="2400" dirty="0" err="1" smtClean="0">
                  <a:latin typeface="Comic Sans MS" pitchFamily="66" charset="0"/>
                </a:rPr>
                <a:t>she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isn´t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smtClean="0">
                  <a:latin typeface="Comic Sans MS" pitchFamily="66" charset="0"/>
                </a:rPr>
                <a:t>   </a:t>
              </a:r>
              <a:r>
                <a:rPr lang="cs-CZ" sz="2400" b="1" dirty="0" err="1" smtClean="0">
                  <a:latin typeface="Comic Sans MS" pitchFamily="66" charset="0"/>
                </a:rPr>
                <a:t>Yes</a:t>
              </a:r>
              <a:r>
                <a:rPr lang="cs-CZ" sz="2400" dirty="0" smtClean="0">
                  <a:latin typeface="Comic Sans MS" pitchFamily="66" charset="0"/>
                </a:rPr>
                <a:t>, 	</a:t>
              </a:r>
              <a:r>
                <a:rPr lang="cs-CZ" sz="2400" dirty="0" err="1" smtClean="0">
                  <a:latin typeface="Comic Sans MS" pitchFamily="66" charset="0"/>
                </a:rPr>
                <a:t>it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is</a:t>
              </a:r>
              <a:r>
                <a:rPr lang="cs-CZ" sz="2400" dirty="0" smtClean="0">
                  <a:latin typeface="Comic Sans MS" pitchFamily="66" charset="0"/>
                </a:rPr>
                <a:t>.	    </a:t>
              </a:r>
              <a:r>
                <a:rPr lang="cs-CZ" sz="2400" b="1" dirty="0" smtClean="0">
                  <a:latin typeface="Comic Sans MS" pitchFamily="66" charset="0"/>
                </a:rPr>
                <a:t>No</a:t>
              </a:r>
              <a:r>
                <a:rPr lang="cs-CZ" sz="2400" dirty="0" smtClean="0">
                  <a:latin typeface="Comic Sans MS" pitchFamily="66" charset="0"/>
                </a:rPr>
                <a:t>, </a:t>
              </a:r>
              <a:r>
                <a:rPr lang="cs-CZ" sz="2400" dirty="0" err="1" smtClean="0">
                  <a:latin typeface="Comic Sans MS" pitchFamily="66" charset="0"/>
                </a:rPr>
                <a:t>it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isn´t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endParaRPr lang="cs-CZ" sz="2400" dirty="0">
                <a:latin typeface="Comic Sans MS" pitchFamily="66" charset="0"/>
              </a:endParaRPr>
            </a:p>
            <a:p>
              <a:pPr algn="l"/>
              <a:r>
                <a:rPr lang="cs-CZ" sz="2400" dirty="0" smtClean="0">
                  <a:latin typeface="Comic Sans MS" pitchFamily="66" charset="0"/>
                </a:rPr>
                <a:t>	</a:t>
              </a:r>
              <a:r>
                <a:rPr lang="cs-CZ" sz="2400" dirty="0" err="1" smtClean="0">
                  <a:latin typeface="Comic Sans MS" pitchFamily="66" charset="0"/>
                </a:rPr>
                <a:t>we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</a:t>
              </a:r>
              <a:r>
                <a:rPr lang="cs-CZ" sz="2400" dirty="0" smtClean="0">
                  <a:latin typeface="Comic Sans MS" pitchFamily="66" charset="0"/>
                </a:rPr>
                <a:t>.	</a:t>
              </a:r>
              <a:r>
                <a:rPr lang="cs-CZ" sz="2400" dirty="0" err="1" smtClean="0">
                  <a:latin typeface="Comic Sans MS" pitchFamily="66" charset="0"/>
                </a:rPr>
                <a:t>we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aren´t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smtClean="0">
                  <a:latin typeface="Comic Sans MS" pitchFamily="66" charset="0"/>
                </a:rPr>
                <a:t>	</a:t>
              </a:r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</a:t>
              </a:r>
              <a:r>
                <a:rPr lang="cs-CZ" sz="2400" dirty="0" smtClean="0">
                  <a:latin typeface="Comic Sans MS" pitchFamily="66" charset="0"/>
                </a:rPr>
                <a:t>.	</a:t>
              </a:r>
              <a:r>
                <a:rPr lang="cs-CZ" sz="2400" dirty="0" err="1" smtClean="0">
                  <a:latin typeface="Comic Sans MS" pitchFamily="66" charset="0"/>
                </a:rPr>
                <a:t>you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aren´t</a:t>
              </a:r>
              <a:r>
                <a:rPr lang="cs-CZ" sz="2400" dirty="0" smtClean="0">
                  <a:latin typeface="Comic Sans MS" pitchFamily="66" charset="0"/>
                </a:rPr>
                <a:t>.</a:t>
              </a:r>
            </a:p>
            <a:p>
              <a:pPr algn="l"/>
              <a:r>
                <a:rPr lang="cs-CZ" sz="2400" dirty="0" smtClean="0">
                  <a:latin typeface="Comic Sans MS" pitchFamily="66" charset="0"/>
                </a:rPr>
                <a:t>	</a:t>
              </a:r>
              <a:r>
                <a:rPr lang="cs-CZ" sz="2400" dirty="0" err="1" smtClean="0">
                  <a:latin typeface="Comic Sans MS" pitchFamily="66" charset="0"/>
                </a:rPr>
                <a:t>they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smtClean="0">
                  <a:latin typeface="Comic Sans MS" pitchFamily="66" charset="0"/>
                </a:rPr>
                <a:t>are</a:t>
              </a:r>
              <a:r>
                <a:rPr lang="cs-CZ" sz="2400" dirty="0" smtClean="0">
                  <a:latin typeface="Comic Sans MS" pitchFamily="66" charset="0"/>
                </a:rPr>
                <a:t>.	</a:t>
              </a:r>
              <a:r>
                <a:rPr lang="cs-CZ" sz="2400" dirty="0" err="1" smtClean="0">
                  <a:latin typeface="Comic Sans MS" pitchFamily="66" charset="0"/>
                </a:rPr>
                <a:t>they</a:t>
              </a:r>
              <a:r>
                <a:rPr lang="cs-CZ" sz="2400" dirty="0" smtClean="0">
                  <a:latin typeface="Comic Sans MS" pitchFamily="66" charset="0"/>
                </a:rPr>
                <a:t> </a:t>
              </a:r>
              <a:r>
                <a:rPr lang="cs-CZ" sz="2400" b="1" dirty="0" err="1" smtClean="0">
                  <a:latin typeface="Comic Sans MS" pitchFamily="66" charset="0"/>
                </a:rPr>
                <a:t>aren´t</a:t>
              </a:r>
              <a:r>
                <a:rPr lang="cs-CZ" sz="2400" dirty="0" smtClean="0">
                  <a:latin typeface="Comic Sans MS" pitchFamily="66" charset="0"/>
                </a:rPr>
                <a:t>. </a:t>
              </a:r>
              <a:endParaRPr lang="cs-CZ" sz="2400" dirty="0">
                <a:latin typeface="Comic Sans MS" pitchFamily="66" charset="0"/>
              </a:endParaRPr>
            </a:p>
          </p:txBody>
        </p:sp>
      </p:grp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257636">
            <a:off x="1908905" y="4221088"/>
            <a:ext cx="1847850" cy="2466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600060">
            <a:off x="4243604" y="4383012"/>
            <a:ext cx="2114676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129264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err="1" smtClean="0">
                <a:latin typeface="Comic Sans MS" pitchFamily="66" charset="0"/>
              </a:rPr>
              <a:t>Try</a:t>
            </a:r>
            <a:r>
              <a:rPr lang="cs-CZ" sz="2400" dirty="0" smtClean="0">
                <a:latin typeface="Comic Sans MS" pitchFamily="66" charset="0"/>
              </a:rPr>
              <a:t> to </a:t>
            </a:r>
            <a:r>
              <a:rPr lang="cs-CZ" sz="2400" dirty="0" err="1" smtClean="0">
                <a:latin typeface="Comic Sans MS" pitchFamily="66" charset="0"/>
              </a:rPr>
              <a:t>translate</a:t>
            </a:r>
            <a:r>
              <a:rPr lang="cs-CZ" sz="2400" dirty="0" smtClean="0">
                <a:latin typeface="Comic Sans MS" pitchFamily="66" charset="0"/>
              </a:rPr>
              <a:t> these </a:t>
            </a:r>
            <a:r>
              <a:rPr lang="cs-CZ" sz="2400" dirty="0" err="1" smtClean="0">
                <a:latin typeface="Comic Sans MS" pitchFamily="66" charset="0"/>
              </a:rPr>
              <a:t>sentences</a:t>
            </a:r>
            <a:r>
              <a:rPr lang="cs-CZ" sz="2400" dirty="0" smtClean="0">
                <a:latin typeface="Comic Sans MS" pitchFamily="66" charset="0"/>
              </a:rPr>
              <a:t>.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" y="1124744"/>
            <a:ext cx="8291264" cy="5544616"/>
          </a:xfrm>
          <a:ln w="28575">
            <a:solidFill>
              <a:srgbClr val="C000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Kam jde Jane?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	</a:t>
            </a:r>
            <a:r>
              <a:rPr lang="cs-CZ" sz="2800" dirty="0" smtClean="0">
                <a:latin typeface="Comic Sans MS" pitchFamily="66" charset="0"/>
              </a:rPr>
              <a:t>	</a:t>
            </a:r>
          </a:p>
          <a:p>
            <a:pPr marL="0" indent="0">
              <a:buNone/>
            </a:pPr>
            <a:r>
              <a:rPr lang="cs-CZ" sz="2800" dirty="0">
                <a:latin typeface="Comic Sans MS" pitchFamily="66" charset="0"/>
              </a:rPr>
              <a:t>	</a:t>
            </a:r>
            <a:r>
              <a:rPr lang="cs-CZ" sz="2800" dirty="0" smtClean="0">
                <a:latin typeface="Comic Sans MS" pitchFamily="66" charset="0"/>
              </a:rPr>
              <a:t>		Co děláš?</a:t>
            </a: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Tento rok máme vaření.</a:t>
            </a: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					Spíš?</a:t>
            </a:r>
          </a:p>
          <a:p>
            <a:pPr marL="0" indent="0">
              <a:buNone/>
            </a:pPr>
            <a:endParaRPr lang="cs-CZ" sz="28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	Právě teď se dívám na televizi.</a:t>
            </a:r>
            <a:endParaRPr lang="cs-CZ" sz="28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8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8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800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800" dirty="0">
              <a:latin typeface="Comic Sans MS" pitchFamily="66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059832" y="1107369"/>
            <a:ext cx="4627240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Where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b="1" i="1" dirty="0" err="1" smtClean="0">
                <a:solidFill>
                  <a:srgbClr val="360000"/>
                </a:solidFill>
                <a:latin typeface="Comic Sans MS" pitchFamily="66" charset="0"/>
              </a:rPr>
              <a:t>is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Jane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go</a:t>
            </a:r>
            <a:r>
              <a:rPr lang="cs-CZ" sz="2400" b="1" i="1" dirty="0" err="1" smtClean="0">
                <a:solidFill>
                  <a:srgbClr val="360000"/>
                </a:solidFill>
                <a:latin typeface="Comic Sans MS" pitchFamily="66" charset="0"/>
              </a:rPr>
              <a:t>ing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?</a:t>
            </a:r>
            <a:endParaRPr lang="cs-CZ" sz="2400" i="1" dirty="0">
              <a:solidFill>
                <a:srgbClr val="360000"/>
              </a:solidFill>
              <a:latin typeface="Comic Sans MS" pitchFamily="66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788024" y="2036924"/>
            <a:ext cx="3456384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What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b="1" i="1" dirty="0" smtClean="0">
                <a:solidFill>
                  <a:srgbClr val="360000"/>
                </a:solidFill>
                <a:latin typeface="Comic Sans MS" pitchFamily="66" charset="0"/>
              </a:rPr>
              <a:t>are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you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do</a:t>
            </a:r>
            <a:r>
              <a:rPr lang="cs-CZ" sz="2400" b="1" i="1" dirty="0" err="1" smtClean="0">
                <a:solidFill>
                  <a:srgbClr val="360000"/>
                </a:solidFill>
                <a:latin typeface="Comic Sans MS" pitchFamily="66" charset="0"/>
              </a:rPr>
              <a:t>ing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?</a:t>
            </a:r>
            <a:endParaRPr lang="cs-CZ" sz="2400" i="1" dirty="0">
              <a:solidFill>
                <a:srgbClr val="360000"/>
              </a:solidFill>
              <a:latin typeface="Comic Sans MS" pitchFamily="66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676582" y="3501008"/>
            <a:ext cx="4833900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We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b="1" i="1" dirty="0" smtClean="0">
                <a:solidFill>
                  <a:srgbClr val="360000"/>
                </a:solidFill>
                <a:latin typeface="Comic Sans MS" pitchFamily="66" charset="0"/>
              </a:rPr>
              <a:t>are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hav</a:t>
            </a:r>
            <a:r>
              <a:rPr lang="cs-CZ" sz="2400" b="1" i="1" dirty="0" err="1" smtClean="0">
                <a:solidFill>
                  <a:srgbClr val="360000"/>
                </a:solidFill>
                <a:latin typeface="Comic Sans MS" pitchFamily="66" charset="0"/>
              </a:rPr>
              <a:t>ing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Cooking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this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year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.</a:t>
            </a:r>
            <a:endParaRPr lang="cs-CZ" sz="2400" i="1" dirty="0">
              <a:solidFill>
                <a:srgbClr val="360000"/>
              </a:solidFill>
              <a:latin typeface="Comic Sans MS" pitchFamily="66" charset="0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868144" y="4149080"/>
            <a:ext cx="2736304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b="1" i="1" dirty="0" smtClean="0">
                <a:solidFill>
                  <a:srgbClr val="360000"/>
                </a:solidFill>
                <a:latin typeface="Comic Sans MS" pitchFamily="66" charset="0"/>
              </a:rPr>
              <a:t>Are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you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sleep</a:t>
            </a:r>
            <a:r>
              <a:rPr lang="cs-CZ" sz="2400" b="1" i="1" dirty="0" err="1" smtClean="0">
                <a:solidFill>
                  <a:srgbClr val="360000"/>
                </a:solidFill>
                <a:latin typeface="Comic Sans MS" pitchFamily="66" charset="0"/>
              </a:rPr>
              <a:t>ing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?</a:t>
            </a:r>
            <a:endParaRPr lang="cs-CZ" sz="2400" i="1" dirty="0">
              <a:solidFill>
                <a:srgbClr val="360000"/>
              </a:solidFill>
              <a:latin typeface="Comic Sans MS" pitchFamily="66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3419872" y="5661248"/>
            <a:ext cx="4627240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I</a:t>
            </a:r>
            <a:r>
              <a:rPr lang="cs-CZ" sz="2400" b="1" i="1" dirty="0" err="1" smtClean="0">
                <a:solidFill>
                  <a:srgbClr val="360000"/>
                </a:solidFill>
                <a:latin typeface="Comic Sans MS" pitchFamily="66" charset="0"/>
              </a:rPr>
              <a:t>´m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watch</a:t>
            </a:r>
            <a:r>
              <a:rPr lang="cs-CZ" sz="2400" b="1" i="1" dirty="0" err="1" smtClean="0">
                <a:solidFill>
                  <a:srgbClr val="360000"/>
                </a:solidFill>
                <a:latin typeface="Comic Sans MS" pitchFamily="66" charset="0"/>
              </a:rPr>
              <a:t>ing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TV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at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rgbClr val="360000"/>
                </a:solidFill>
                <a:latin typeface="Comic Sans MS" pitchFamily="66" charset="0"/>
              </a:rPr>
              <a:t>the</a:t>
            </a:r>
            <a:r>
              <a:rPr lang="cs-CZ" sz="2400" i="1" dirty="0" smtClean="0">
                <a:solidFill>
                  <a:srgbClr val="360000"/>
                </a:solidFill>
                <a:latin typeface="Comic Sans MS" pitchFamily="66" charset="0"/>
              </a:rPr>
              <a:t> moment.</a:t>
            </a:r>
            <a:endParaRPr lang="cs-CZ" sz="2400" i="1" dirty="0">
              <a:solidFill>
                <a:srgbClr val="36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33988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4" grpId="0"/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err="1" smtClean="0">
                <a:latin typeface="Comic Sans MS" pitchFamily="66" charset="0"/>
              </a:rPr>
              <a:t>Can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describe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pictures</a:t>
            </a:r>
            <a:r>
              <a:rPr lang="cs-CZ" sz="2400" dirty="0" smtClean="0">
                <a:latin typeface="Comic Sans MS" pitchFamily="66" charset="0"/>
              </a:rPr>
              <a:t>? </a:t>
            </a:r>
            <a:r>
              <a:rPr lang="cs-CZ" sz="2400" dirty="0" err="1" smtClean="0">
                <a:latin typeface="Comic Sans MS" pitchFamily="66" charset="0"/>
              </a:rPr>
              <a:t>What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can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see</a:t>
            </a:r>
            <a:r>
              <a:rPr lang="cs-CZ" sz="2400" dirty="0" smtClean="0">
                <a:latin typeface="Comic Sans MS" pitchFamily="66" charset="0"/>
              </a:rPr>
              <a:t>?</a:t>
            </a:r>
            <a:endParaRPr lang="cs-CZ" sz="2400" dirty="0">
              <a:latin typeface="Comic Sans MS" pitchFamily="66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46144" y="1755908"/>
            <a:ext cx="2051712" cy="16430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33712"/>
            <a:ext cx="3086993" cy="228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84521" y="5066177"/>
            <a:ext cx="2243664" cy="14930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24486" y="2694969"/>
            <a:ext cx="2898504" cy="20332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64" y="1075222"/>
            <a:ext cx="2469344" cy="2487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674577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3968" y="5157192"/>
            <a:ext cx="3960440" cy="1143000"/>
          </a:xfrm>
        </p:spPr>
        <p:txBody>
          <a:bodyPr>
            <a:normAutofit/>
          </a:bodyPr>
          <a:lstStyle/>
          <a:p>
            <a:r>
              <a:rPr lang="cs-CZ" sz="6500" b="1" dirty="0" err="1" smtClean="0">
                <a:solidFill>
                  <a:srgbClr val="C00000"/>
                </a:solidFill>
                <a:latin typeface="Comic Sans MS" pitchFamily="66" charset="0"/>
              </a:rPr>
              <a:t>Bye</a:t>
            </a:r>
            <a:r>
              <a:rPr lang="cs-CZ" sz="6500" b="1" dirty="0" smtClean="0">
                <a:solidFill>
                  <a:srgbClr val="C00000"/>
                </a:solidFill>
                <a:latin typeface="Comic Sans MS" pitchFamily="66" charset="0"/>
              </a:rPr>
              <a:t> !</a:t>
            </a:r>
            <a:endParaRPr lang="cs-CZ" sz="65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332656"/>
            <a:ext cx="856895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i="1" u="sng" dirty="0" smtClean="0">
                <a:latin typeface="Comic Sans MS" pitchFamily="66" charset="0"/>
              </a:rPr>
              <a:t>Použité odkazy:</a:t>
            </a:r>
          </a:p>
          <a:p>
            <a:endParaRPr lang="cs-CZ" sz="1600" i="1" dirty="0">
              <a:latin typeface="Comic Sans MS" pitchFamily="66" charset="0"/>
            </a:endParaRPr>
          </a:p>
          <a:p>
            <a:r>
              <a:rPr lang="cs-CZ" sz="1600" i="1" dirty="0">
                <a:latin typeface="Comic Sans MS" pitchFamily="66" charset="0"/>
              </a:rPr>
              <a:t>http://johnnyballgameshow.com/blog/johnny-ballgame-study-habits</a:t>
            </a:r>
            <a:r>
              <a:rPr lang="cs-CZ" sz="1600" i="1" dirty="0" smtClean="0">
                <a:latin typeface="Comic Sans MS" pitchFamily="66" charset="0"/>
              </a:rPr>
              <a:t>/</a:t>
            </a:r>
          </a:p>
          <a:p>
            <a:r>
              <a:rPr lang="cs-CZ" sz="1600" i="1" dirty="0" smtClean="0">
                <a:latin typeface="Comic Sans MS" pitchFamily="66" charset="0"/>
              </a:rPr>
              <a:t>http</a:t>
            </a:r>
            <a:r>
              <a:rPr lang="cs-CZ" sz="1600" i="1" dirty="0">
                <a:latin typeface="Comic Sans MS" pitchFamily="66" charset="0"/>
              </a:rPr>
              <a:t>://</a:t>
            </a:r>
            <a:r>
              <a:rPr lang="cs-CZ" sz="1600" i="1" dirty="0" smtClean="0">
                <a:latin typeface="Comic Sans MS" pitchFamily="66" charset="0"/>
              </a:rPr>
              <a:t>www.scientificamerican.com/article.cfm?id=fact-or-fiction-can-you-catch-up-on-sleep</a:t>
            </a:r>
          </a:p>
          <a:p>
            <a:r>
              <a:rPr lang="cs-CZ" sz="1600" i="1" dirty="0">
                <a:latin typeface="Comic Sans MS" pitchFamily="66" charset="0"/>
              </a:rPr>
              <a:t>http://</a:t>
            </a:r>
            <a:r>
              <a:rPr lang="cs-CZ" sz="1600" i="1" dirty="0" smtClean="0">
                <a:latin typeface="Comic Sans MS" pitchFamily="66" charset="0"/>
              </a:rPr>
              <a:t>www.kdgweb.org.uk/2007/09/18/dave-has-fallen-sick</a:t>
            </a:r>
          </a:p>
          <a:p>
            <a:r>
              <a:rPr lang="cs-CZ" sz="1600" i="1" dirty="0">
                <a:latin typeface="Comic Sans MS" pitchFamily="66" charset="0"/>
              </a:rPr>
              <a:t>http://</a:t>
            </a:r>
            <a:r>
              <a:rPr lang="cs-CZ" sz="1600" i="1" dirty="0" smtClean="0">
                <a:latin typeface="Comic Sans MS" pitchFamily="66" charset="0"/>
              </a:rPr>
              <a:t>www.irenapavlovic.net/what-does-it-really-take-to-play-tennis-well</a:t>
            </a:r>
          </a:p>
          <a:p>
            <a:r>
              <a:rPr lang="cs-CZ" sz="1600" i="1" dirty="0">
                <a:latin typeface="Comic Sans MS" pitchFamily="66" charset="0"/>
              </a:rPr>
              <a:t>http://www.earthfitnessgym.com/2012/01/04/fat-loss-tips-to-add-curves-to-your-body</a:t>
            </a:r>
            <a:r>
              <a:rPr lang="cs-CZ" sz="1600" i="1" dirty="0" smtClean="0">
                <a:latin typeface="Comic Sans MS" pitchFamily="66" charset="0"/>
              </a:rPr>
              <a:t>/</a:t>
            </a:r>
          </a:p>
          <a:p>
            <a:r>
              <a:rPr lang="cs-CZ" sz="1600" i="1" dirty="0">
                <a:latin typeface="Comic Sans MS" pitchFamily="66" charset="0"/>
              </a:rPr>
              <a:t>http://www.realmagick.com/dancing</a:t>
            </a:r>
            <a:r>
              <a:rPr lang="cs-CZ" sz="1600" i="1" dirty="0" smtClean="0">
                <a:latin typeface="Comic Sans MS" pitchFamily="66" charset="0"/>
              </a:rPr>
              <a:t>/</a:t>
            </a:r>
          </a:p>
          <a:p>
            <a:r>
              <a:rPr lang="cs-CZ" sz="1600" i="1" dirty="0">
                <a:latin typeface="Comic Sans MS" pitchFamily="66" charset="0"/>
              </a:rPr>
              <a:t>http://www.aboutdanceschools.com</a:t>
            </a:r>
            <a:r>
              <a:rPr lang="cs-CZ" sz="1600" i="1" dirty="0" smtClean="0">
                <a:latin typeface="Comic Sans MS" pitchFamily="66" charset="0"/>
              </a:rPr>
              <a:t>/</a:t>
            </a:r>
          </a:p>
          <a:p>
            <a:r>
              <a:rPr lang="cs-CZ" sz="1600" i="1" dirty="0">
                <a:latin typeface="Comic Sans MS" pitchFamily="66" charset="0"/>
              </a:rPr>
              <a:t>http://</a:t>
            </a:r>
            <a:r>
              <a:rPr lang="cs-CZ" sz="1600" i="1" dirty="0" smtClean="0">
                <a:latin typeface="Comic Sans MS" pitchFamily="66" charset="0"/>
              </a:rPr>
              <a:t>scschoolgardens.blogspot.com/2011/03/school-garden-weekly.html</a:t>
            </a:r>
          </a:p>
          <a:p>
            <a:r>
              <a:rPr lang="cs-CZ" sz="1600" i="1" dirty="0">
                <a:latin typeface="Comic Sans MS" pitchFamily="66" charset="0"/>
              </a:rPr>
              <a:t>http://grouchywoman.wordpress.com/2011/10/03/shopping-and-saving-and-saving-and-shopping</a:t>
            </a:r>
            <a:r>
              <a:rPr lang="cs-CZ" sz="1600" i="1" dirty="0" smtClean="0">
                <a:latin typeface="Comic Sans MS" pitchFamily="66" charset="0"/>
              </a:rPr>
              <a:t>/</a:t>
            </a:r>
          </a:p>
          <a:p>
            <a:r>
              <a:rPr lang="cs-CZ" sz="1600" i="1" dirty="0">
                <a:latin typeface="Comic Sans MS" pitchFamily="66" charset="0"/>
              </a:rPr>
              <a:t>http://</a:t>
            </a:r>
            <a:r>
              <a:rPr lang="cs-CZ" sz="1600" i="1" dirty="0" smtClean="0">
                <a:latin typeface="Comic Sans MS" pitchFamily="66" charset="0"/>
              </a:rPr>
              <a:t>alkemie.blogspot.com/2010/03/giraffe-manor-in-nairobi-kenya.html</a:t>
            </a:r>
          </a:p>
          <a:p>
            <a:r>
              <a:rPr lang="cs-CZ" sz="1600" i="1" dirty="0">
                <a:latin typeface="Comic Sans MS" pitchFamily="66" charset="0"/>
              </a:rPr>
              <a:t>http://www.waarwordjijgelukkigvan.nl/blog/2008/01/07/playing-football</a:t>
            </a:r>
            <a:r>
              <a:rPr lang="cs-CZ" sz="1600" i="1" dirty="0" smtClean="0">
                <a:latin typeface="Comic Sans MS" pitchFamily="66" charset="0"/>
              </a:rPr>
              <a:t>/</a:t>
            </a:r>
          </a:p>
          <a:p>
            <a:r>
              <a:rPr lang="cs-CZ" sz="1600" i="1" dirty="0">
                <a:latin typeface="Comic Sans MS" pitchFamily="66" charset="0"/>
              </a:rPr>
              <a:t>http://www.123rf.com/photo_7474967_smiling-young-woman-lying-down-on-grass-with-book-in-summer-park.html</a:t>
            </a:r>
          </a:p>
        </p:txBody>
      </p:sp>
    </p:spTree>
    <p:extLst>
      <p:ext uri="{BB962C8B-B14F-4D97-AF65-F5344CB8AC3E}">
        <p14:creationId xmlns:p14="http://schemas.microsoft.com/office/powerpoint/2010/main" val="229611750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871</TotalTime>
  <Words>500</Words>
  <Application>Microsoft Office PowerPoint</Application>
  <PresentationFormat>Předvádění na obrazovce (4:3)</PresentationFormat>
  <Paragraphs>109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PRESENT CONTINUOUS TENSE</vt:lpstr>
      <vt:lpstr>Přítomný čas průběhový (present continuous tense) používáme, když:</vt:lpstr>
      <vt:lpstr>Přítomný čas průběhový (present continuous tense) používáme, když:</vt:lpstr>
      <vt:lpstr>Přítomný čas průběhový (present continuous tense) používáme, když:</vt:lpstr>
      <vt:lpstr>Vytvořit větu v přítomném čase průběhovém už umíme, ale pro jistotu si to zopakujeme .</vt:lpstr>
      <vt:lpstr>Prezentace aplikace PowerPoint</vt:lpstr>
      <vt:lpstr>Try to translate these sentences.</vt:lpstr>
      <vt:lpstr>Can you describe the pictures? What can you see?</vt:lpstr>
      <vt:lpstr>Bye !</vt:lpstr>
    </vt:vector>
  </TitlesOfParts>
  <Company>Andy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 CONTINUOUS TENSE</dc:title>
  <dc:creator>Andy</dc:creator>
  <cp:lastModifiedBy>Andy</cp:lastModifiedBy>
  <cp:revision>34</cp:revision>
  <dcterms:created xsi:type="dcterms:W3CDTF">2011-09-10T09:47:02Z</dcterms:created>
  <dcterms:modified xsi:type="dcterms:W3CDTF">2012-05-18T13:51:49Z</dcterms:modified>
</cp:coreProperties>
</file>