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1"/>
  </p:notesMasterIdLst>
  <p:sldIdLst>
    <p:sldId id="256" r:id="rId2"/>
    <p:sldId id="258" r:id="rId3"/>
    <p:sldId id="259" r:id="rId4"/>
    <p:sldId id="281" r:id="rId5"/>
    <p:sldId id="278" r:id="rId6"/>
    <p:sldId id="282" r:id="rId7"/>
    <p:sldId id="283" r:id="rId8"/>
    <p:sldId id="284" r:id="rId9"/>
    <p:sldId id="27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615" autoAdjust="0"/>
    <p:restoredTop sz="86387" autoAdjust="0"/>
  </p:normalViewPr>
  <p:slideViewPr>
    <p:cSldViewPr>
      <p:cViewPr>
        <p:scale>
          <a:sx n="70" d="100"/>
          <a:sy n="70" d="100"/>
        </p:scale>
        <p:origin x="-89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76" y="3948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ctr" rtl="0"/>
          <a:r>
            <a:rPr lang="cs-CZ" sz="1050" baseline="0" dirty="0" smtClean="0">
              <a:latin typeface="Arial" pitchFamily="34" charset="0"/>
              <a:cs typeface="Arial" pitchFamily="34" charset="0"/>
            </a:rPr>
            <a:t>VY_32_INOVACE_10_Matematika pro 8.ročník_Slovní úlohy s užitím rovnic-procvičování 1</a:t>
          </a:r>
          <a:endParaRPr lang="cs-CZ" sz="1050" dirty="0">
            <a:latin typeface="Arial" pitchFamily="34" charset="0"/>
            <a:cs typeface="Arial" pitchFamily="34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ZŠ Týnec nad Labem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Autor: Mgr. Monika </a:t>
          </a:r>
          <a:r>
            <a:rPr lang="cs-CZ" sz="1200" dirty="0" err="1" smtClean="0">
              <a:latin typeface="Arial" pitchFamily="34" charset="0"/>
              <a:cs typeface="Arial" pitchFamily="34" charset="0"/>
            </a:rPr>
            <a:t>Kysilková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ctr" rtl="0"/>
          <a:r>
            <a:rPr lang="cs-CZ" sz="1200" dirty="0" smtClean="0">
              <a:latin typeface="Arial" pitchFamily="34" charset="0"/>
              <a:cs typeface="Arial" pitchFamily="34" charset="0"/>
            </a:rPr>
            <a:t>Téma: Slovní úlohy s užitím rovnic-procvičování 1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ctr" rtl="0"/>
          <a:r>
            <a:rPr lang="cs-CZ" sz="1200" b="0" dirty="0" smtClean="0">
              <a:latin typeface="Arial" pitchFamily="34" charset="0"/>
              <a:cs typeface="Arial" pitchFamily="34" charset="0"/>
            </a:rPr>
            <a:t>CZ.1.07/1.4.00/21.1921</a:t>
          </a:r>
          <a:endParaRPr lang="cs-CZ" sz="1200" dirty="0">
            <a:latin typeface="Arial" pitchFamily="34" charset="0"/>
            <a:cs typeface="Arial" pitchFamily="34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5E89E56-8F5A-42C8-85FA-CEA110183F16}">
      <dgm:prSet custT="1"/>
      <dgm:spPr/>
      <dgm:t>
        <a:bodyPr/>
        <a:lstStyle/>
        <a:p>
          <a:r>
            <a:rPr lang="cs-CZ" sz="1200" dirty="0" smtClean="0">
              <a:latin typeface="Arial" pitchFamily="34" charset="0"/>
              <a:cs typeface="Arial" pitchFamily="34" charset="0"/>
            </a:rPr>
            <a:t>Vytvořeno: září 2011</a:t>
          </a:r>
          <a:endParaRPr lang="cs-CZ" sz="1200" dirty="0"/>
        </a:p>
      </dgm:t>
    </dgm:pt>
    <dgm:pt modelId="{90E87A0B-7065-42DD-9091-BD696F18CDAC}" type="parTrans" cxnId="{0E91B663-F904-46A7-A863-7BC15C85AC8A}">
      <dgm:prSet/>
      <dgm:spPr/>
    </dgm:pt>
    <dgm:pt modelId="{B2870832-9C52-408F-8447-3247FA7597E9}" type="sibTrans" cxnId="{0E91B663-F904-46A7-A863-7BC15C85AC8A}">
      <dgm:prSet/>
      <dgm:spPr/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4C708D51-CBF7-4708-B778-4A934DEA984F}" type="pres">
      <dgm:prSet presAssocID="{A5E89E56-8F5A-42C8-85FA-CEA110183F16}" presName="vertSpace6" presStyleLbl="node1" presStyleIdx="4" presStyleCnt="6"/>
      <dgm:spPr/>
    </dgm:pt>
    <dgm:pt modelId="{BFC3DADD-E479-4C10-83BA-EC8651697CEF}" type="pres">
      <dgm:prSet presAssocID="{A5E89E56-8F5A-42C8-85FA-CEA110183F16}" presName="circle6" presStyleLbl="node1" presStyleIdx="5" presStyleCnt="6"/>
      <dgm:spPr/>
    </dgm:pt>
    <dgm:pt modelId="{FF39AD6F-8B4B-4D01-9CFA-34B2A2AF06BE}" type="pres">
      <dgm:prSet presAssocID="{A5E89E56-8F5A-42C8-85FA-CEA110183F16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9387FB-3D71-46F2-BBC5-6676EB56B6B3}" type="pres">
      <dgm:prSet presAssocID="{A5E89E56-8F5A-42C8-85FA-CEA110183F16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CA60698-CD89-4297-84BB-924F3EC731A3}" type="presOf" srcId="{4C35D32F-0EAB-4CD7-82EE-45574DC2A586}" destId="{8BEBB6EC-1DAA-4CAC-8A25-BC0FCBD5DBD5}" srcOrd="0" destOrd="0" presId="urn:microsoft.com/office/officeart/2005/8/layout/target3"/>
    <dgm:cxn modelId="{E09C4DD1-2C6B-4737-AA50-316F3D1BC391}" type="presOf" srcId="{D1D4F407-5343-4D3F-B5B9-D407B03CAEB4}" destId="{D005CE8C-CC26-4C3E-AC11-E15060ECD759}" srcOrd="0" destOrd="0" presId="urn:microsoft.com/office/officeart/2005/8/layout/target3"/>
    <dgm:cxn modelId="{B4E6E7A3-4AAC-4FFC-9467-36E9A72C6F29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6CCAE37-71CF-43D3-80D1-4E0D1E3CFB66}" type="presOf" srcId="{4C35D32F-0EAB-4CD7-82EE-45574DC2A586}" destId="{890E4F0B-2866-4A3F-A3C7-2A14B1797930}" srcOrd="1" destOrd="0" presId="urn:microsoft.com/office/officeart/2005/8/layout/target3"/>
    <dgm:cxn modelId="{8C8B3F68-134F-4B5D-B94B-B37ED405AB9C}" type="presOf" srcId="{A5E89E56-8F5A-42C8-85FA-CEA110183F16}" destId="{3C9387FB-3D71-46F2-BBC5-6676EB56B6B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E30698E-E0E7-4344-B727-A667FD61DC50}" type="presOf" srcId="{D1B46980-6531-4606-95E6-44980827E919}" destId="{2BE915AB-18AA-4053-B92C-3BFC9ED204BB}" srcOrd="1" destOrd="0" presId="urn:microsoft.com/office/officeart/2005/8/layout/target3"/>
    <dgm:cxn modelId="{91ED8740-7591-4E81-ADD3-E78DA6AB73DE}" type="presOf" srcId="{D1D4F407-5343-4D3F-B5B9-D407B03CAEB4}" destId="{AED2198E-93D5-4001-81B4-73124B309672}" srcOrd="1" destOrd="0" presId="urn:microsoft.com/office/officeart/2005/8/layout/target3"/>
    <dgm:cxn modelId="{4CB1B2F9-6E23-48FD-9272-E27A15587BD7}" type="presOf" srcId="{D1B46980-6531-4606-95E6-44980827E919}" destId="{6140AFEC-043D-4C43-A2F9-D0F5331DF3A3}" srcOrd="0" destOrd="0" presId="urn:microsoft.com/office/officeart/2005/8/layout/target3"/>
    <dgm:cxn modelId="{4053D391-05A7-4996-837F-782254032934}" type="presOf" srcId="{D8197B8C-B260-4A16-BDF4-0947B075E274}" destId="{5A5FFA88-C948-4069-8E93-59FA12366E83}" srcOrd="1" destOrd="0" presId="urn:microsoft.com/office/officeart/2005/8/layout/target3"/>
    <dgm:cxn modelId="{8A74FF71-3546-45E9-89D0-D2F90382F069}" type="presOf" srcId="{D8197B8C-B260-4A16-BDF4-0947B075E274}" destId="{25B08C86-7E15-44DC-BE7F-FFB55DD49D12}" srcOrd="0" destOrd="0" presId="urn:microsoft.com/office/officeart/2005/8/layout/target3"/>
    <dgm:cxn modelId="{0E91B663-F904-46A7-A863-7BC15C85AC8A}" srcId="{757F3AB3-0718-4624-B441-E567A8F0AB56}" destId="{A5E89E56-8F5A-42C8-85FA-CEA110183F16}" srcOrd="5" destOrd="0" parTransId="{90E87A0B-7065-42DD-9091-BD696F18CDAC}" sibTransId="{B2870832-9C52-408F-8447-3247FA7597E9}"/>
    <dgm:cxn modelId="{7548F245-5F88-4A01-BA32-6E40B064EAC2}" type="presOf" srcId="{B651F6E3-6281-48DB-9319-2AEAFDAE7572}" destId="{619D679B-A015-4ECF-8348-D1034C574F40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B564C79-E277-4B80-BB6E-7D19091B7F86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0BB0F8F6-7B06-40AB-B8E4-728EC62F7978}" type="presOf" srcId="{A5E89E56-8F5A-42C8-85FA-CEA110183F16}" destId="{FF39AD6F-8B4B-4D01-9CFA-34B2A2AF06BE}" srcOrd="0" destOrd="0" presId="urn:microsoft.com/office/officeart/2005/8/layout/target3"/>
    <dgm:cxn modelId="{CE9EE750-79B9-409E-9E39-8E0E0B36F513}" type="presParOf" srcId="{333A1088-737F-45CB-B68E-254E46348037}" destId="{F5ABB229-8D3B-4694-996A-96F23CF14429}" srcOrd="0" destOrd="0" presId="urn:microsoft.com/office/officeart/2005/8/layout/target3"/>
    <dgm:cxn modelId="{3C9D06FA-34E2-42B4-A156-0EA5A45E0CD3}" type="presParOf" srcId="{333A1088-737F-45CB-B68E-254E46348037}" destId="{F41139FD-01EE-4571-8B17-4FB00FC51163}" srcOrd="1" destOrd="0" presId="urn:microsoft.com/office/officeart/2005/8/layout/target3"/>
    <dgm:cxn modelId="{E1B0F71F-59E6-4440-A90C-49CF47040C90}" type="presParOf" srcId="{333A1088-737F-45CB-B68E-254E46348037}" destId="{D005CE8C-CC26-4C3E-AC11-E15060ECD759}" srcOrd="2" destOrd="0" presId="urn:microsoft.com/office/officeart/2005/8/layout/target3"/>
    <dgm:cxn modelId="{7BB44D51-B865-471B-8731-D3F9C1776914}" type="presParOf" srcId="{333A1088-737F-45CB-B68E-254E46348037}" destId="{2C702D82-9B77-49B7-9568-BB8EB47C3372}" srcOrd="3" destOrd="0" presId="urn:microsoft.com/office/officeart/2005/8/layout/target3"/>
    <dgm:cxn modelId="{2EE61F2B-EA70-4ABC-8170-58AA6D973746}" type="presParOf" srcId="{333A1088-737F-45CB-B68E-254E46348037}" destId="{A52A0455-90FF-4808-ABD0-F02540D31D5A}" srcOrd="4" destOrd="0" presId="urn:microsoft.com/office/officeart/2005/8/layout/target3"/>
    <dgm:cxn modelId="{17111CF9-AB09-406E-BAB8-A6DB375D7AEF}" type="presParOf" srcId="{333A1088-737F-45CB-B68E-254E46348037}" destId="{6140AFEC-043D-4C43-A2F9-D0F5331DF3A3}" srcOrd="5" destOrd="0" presId="urn:microsoft.com/office/officeart/2005/8/layout/target3"/>
    <dgm:cxn modelId="{B7FE1FD7-D5EA-4689-BD98-FE53BD5D7EB1}" type="presParOf" srcId="{333A1088-737F-45CB-B68E-254E46348037}" destId="{9358AC05-5D7D-4327-9F80-1AD486AEA664}" srcOrd="6" destOrd="0" presId="urn:microsoft.com/office/officeart/2005/8/layout/target3"/>
    <dgm:cxn modelId="{0C39DF10-9262-4245-88E4-B0569CB40A04}" type="presParOf" srcId="{333A1088-737F-45CB-B68E-254E46348037}" destId="{313FC574-E1CD-4FB4-B054-0B805CE0447D}" srcOrd="7" destOrd="0" presId="urn:microsoft.com/office/officeart/2005/8/layout/target3"/>
    <dgm:cxn modelId="{F44FEDDD-D246-4A65-B9A3-849FB5088989}" type="presParOf" srcId="{333A1088-737F-45CB-B68E-254E46348037}" destId="{619D679B-A015-4ECF-8348-D1034C574F40}" srcOrd="8" destOrd="0" presId="urn:microsoft.com/office/officeart/2005/8/layout/target3"/>
    <dgm:cxn modelId="{8214477A-12B6-4A8E-8C64-6F71A7CADF0B}" type="presParOf" srcId="{333A1088-737F-45CB-B68E-254E46348037}" destId="{322283A8-4A27-4CDA-BAE3-F381106A9174}" srcOrd="9" destOrd="0" presId="urn:microsoft.com/office/officeart/2005/8/layout/target3"/>
    <dgm:cxn modelId="{A6B66F89-C1C3-49F1-9477-35D3798B12DA}" type="presParOf" srcId="{333A1088-737F-45CB-B68E-254E46348037}" destId="{FFC9F71D-1B4F-4AD9-A4A6-86ADEFC8AF5C}" srcOrd="10" destOrd="0" presId="urn:microsoft.com/office/officeart/2005/8/layout/target3"/>
    <dgm:cxn modelId="{D1FFF121-BDDA-4815-A007-FC6858FB67E0}" type="presParOf" srcId="{333A1088-737F-45CB-B68E-254E46348037}" destId="{25B08C86-7E15-44DC-BE7F-FFB55DD49D12}" srcOrd="11" destOrd="0" presId="urn:microsoft.com/office/officeart/2005/8/layout/target3"/>
    <dgm:cxn modelId="{9B707C4D-C2E1-4710-9076-53A82C475E19}" type="presParOf" srcId="{333A1088-737F-45CB-B68E-254E46348037}" destId="{76644BE8-9D7C-4C09-B250-3D10AF48CBB7}" srcOrd="12" destOrd="0" presId="urn:microsoft.com/office/officeart/2005/8/layout/target3"/>
    <dgm:cxn modelId="{514E0F94-33F3-4D3F-ACA1-60976E63FA23}" type="presParOf" srcId="{333A1088-737F-45CB-B68E-254E46348037}" destId="{EE85B701-7295-41C0-BA7A-34D3756A2AE6}" srcOrd="13" destOrd="0" presId="urn:microsoft.com/office/officeart/2005/8/layout/target3"/>
    <dgm:cxn modelId="{B29C7268-CB7D-4430-B36E-A86082637A4B}" type="presParOf" srcId="{333A1088-737F-45CB-B68E-254E46348037}" destId="{8BEBB6EC-1DAA-4CAC-8A25-BC0FCBD5DBD5}" srcOrd="14" destOrd="0" presId="urn:microsoft.com/office/officeart/2005/8/layout/target3"/>
    <dgm:cxn modelId="{EA06A8F7-8EE2-4DE0-8B83-EDF8CE5ABEF0}" type="presParOf" srcId="{333A1088-737F-45CB-B68E-254E46348037}" destId="{4C708D51-CBF7-4708-B778-4A934DEA984F}" srcOrd="15" destOrd="0" presId="urn:microsoft.com/office/officeart/2005/8/layout/target3"/>
    <dgm:cxn modelId="{42AE2030-9653-459A-8291-206C4CA0ECE8}" type="presParOf" srcId="{333A1088-737F-45CB-B68E-254E46348037}" destId="{BFC3DADD-E479-4C10-83BA-EC8651697CEF}" srcOrd="16" destOrd="0" presId="urn:microsoft.com/office/officeart/2005/8/layout/target3"/>
    <dgm:cxn modelId="{5C044BF4-AEE2-475F-8943-4AC3A44FA70D}" type="presParOf" srcId="{333A1088-737F-45CB-B68E-254E46348037}" destId="{FF39AD6F-8B4B-4D01-9CFA-34B2A2AF06BE}" srcOrd="17" destOrd="0" presId="urn:microsoft.com/office/officeart/2005/8/layout/target3"/>
    <dgm:cxn modelId="{D46E40DE-0BA6-4DA9-AB2C-6883F81691A7}" type="presParOf" srcId="{333A1088-737F-45CB-B68E-254E46348037}" destId="{AED2198E-93D5-4001-81B4-73124B309672}" srcOrd="18" destOrd="0" presId="urn:microsoft.com/office/officeart/2005/8/layout/target3"/>
    <dgm:cxn modelId="{BDA97F41-F867-4062-B936-240390624112}" type="presParOf" srcId="{333A1088-737F-45CB-B68E-254E46348037}" destId="{2BE915AB-18AA-4053-B92C-3BFC9ED204BB}" srcOrd="19" destOrd="0" presId="urn:microsoft.com/office/officeart/2005/8/layout/target3"/>
    <dgm:cxn modelId="{CB767A60-3A6B-44D3-A6E6-B35631D21CFB}" type="presParOf" srcId="{333A1088-737F-45CB-B68E-254E46348037}" destId="{6BB5E863-4638-4E1D-BFDE-399D028AC4ED}" srcOrd="20" destOrd="0" presId="urn:microsoft.com/office/officeart/2005/8/layout/target3"/>
    <dgm:cxn modelId="{130555A0-43B1-42EA-A79B-03C5EFFC4564}" type="presParOf" srcId="{333A1088-737F-45CB-B68E-254E46348037}" destId="{5A5FFA88-C948-4069-8E93-59FA12366E83}" srcOrd="21" destOrd="0" presId="urn:microsoft.com/office/officeart/2005/8/layout/target3"/>
    <dgm:cxn modelId="{0F3FFE4D-185E-4738-B12D-BF6CB170924E}" type="presParOf" srcId="{333A1088-737F-45CB-B68E-254E46348037}" destId="{890E4F0B-2866-4A3F-A3C7-2A14B1797930}" srcOrd="22" destOrd="0" presId="urn:microsoft.com/office/officeart/2005/8/layout/target3"/>
    <dgm:cxn modelId="{5BDE03F2-710B-49FD-931E-8C5BE7E9DF7B}" type="presParOf" srcId="{333A1088-737F-45CB-B68E-254E46348037}" destId="{3C9387FB-3D71-46F2-BBC5-6676EB56B6B3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ZŠ Týnec nad Labem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60800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Autor: Mgr. Monika </a:t>
          </a:r>
          <a:r>
            <a:rPr lang="cs-CZ" sz="1200" kern="1200" dirty="0" err="1" smtClean="0">
              <a:latin typeface="Arial" pitchFamily="34" charset="0"/>
              <a:cs typeface="Arial" pitchFamily="34" charset="0"/>
            </a:rPr>
            <a:t>Kysilková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66725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50" kern="1200" baseline="0" dirty="0" smtClean="0">
              <a:latin typeface="Arial" pitchFamily="34" charset="0"/>
              <a:cs typeface="Arial" pitchFamily="34" charset="0"/>
            </a:rPr>
            <a:t>VY_32_INOVACE_10_Matematika pro 8.ročník_Slovní úlohy s užitím rovnic-procvičování 1</a:t>
          </a:r>
          <a:endParaRPr lang="cs-CZ" sz="1050" kern="1200" dirty="0">
            <a:latin typeface="Arial" pitchFamily="34" charset="0"/>
            <a:cs typeface="Arial" pitchFamily="34" charset="0"/>
          </a:endParaRPr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Téma: Slovní úlohy s užitím rovnic-procvičování 1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0" kern="1200" dirty="0" smtClean="0">
              <a:latin typeface="Arial" pitchFamily="34" charset="0"/>
              <a:cs typeface="Arial" pitchFamily="34" charset="0"/>
            </a:rPr>
            <a:t>CZ.1.07/1.4.00/21.1921</a:t>
          </a:r>
          <a:endParaRPr lang="cs-CZ" sz="1200" kern="1200" dirty="0">
            <a:latin typeface="Arial" pitchFamily="34" charset="0"/>
            <a:cs typeface="Arial" pitchFamily="34" charset="0"/>
          </a:endParaRPr>
        </a:p>
      </dsp:txBody>
      <dsp:txXfrm>
        <a:off x="1273857" y="1273857"/>
        <a:ext cx="5350878" cy="318465"/>
      </dsp:txXfrm>
    </dsp:sp>
    <dsp:sp modelId="{BFC3DADD-E479-4C10-83BA-EC8651697CEF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1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1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satMod val="105000"/>
              <a:alpha val="4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F39AD6F-8B4B-4D01-9CFA-34B2A2AF06BE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kern="1200" dirty="0" smtClean="0">
              <a:latin typeface="Arial" pitchFamily="34" charset="0"/>
              <a:cs typeface="Arial" pitchFamily="34" charset="0"/>
            </a:rPr>
            <a:t>Vytvořeno: září 2011</a:t>
          </a:r>
          <a:endParaRPr lang="cs-CZ" sz="12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02D84C-CE18-49F7-8E86-8E1B458EF366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88B11B-1B2F-4068-B7D2-A00B040FBF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88B11B-1B2F-4068-B7D2-A00B040FBF10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26.5.2012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549397695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97940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Digitální učební materiál Slovní úlohy s užitím rovnic-procvičování 1 je určen pro žáky 8. ročníku základní školy. Je zaměřen k pochopení, výkladu a prohloubení učiva. První část je věnována zopakování učiva na řešených úlohách, ve druhé části žáci mohou řešit zadanou úlohu samostatně. Materiál je vhodný pro prezentaci na interaktivní tabuli. 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9667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8389440" cy="5256584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 Př.1: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	V 8. třídě je  32 žáků. Děvčat je o 4 více  než chlapců. Kolik je dívek a kolik je chlapců v této třídě?</a:t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	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51520" y="260649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Řešené úlohy:</a:t>
            </a:r>
            <a:endParaRPr lang="cs-CZ" sz="3600" dirty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 descr="C:\Documents and Settings\Uzivatel\Local Settings\Temporary Internet Files\Content.IE5\QRA59GJJ\MC90034334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3284984"/>
            <a:ext cx="1649578" cy="171632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317432" cy="4968552"/>
          </a:xfr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cs-CZ" sz="3600" dirty="0" smtClean="0">
                <a:latin typeface="Arial" pitchFamily="34" charset="0"/>
                <a:cs typeface="Arial" pitchFamily="34" charset="0"/>
              </a:rPr>
              <a:t>	</a:t>
            </a:r>
            <a:r>
              <a:rPr lang="cs-CZ" sz="3600" i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i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u="sng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600" u="sng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chlapců……….x……….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Zk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.:….14</a:t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dívek…………x+4……………..18</a:t>
            </a:r>
            <a:br>
              <a:rPr lang="cs-CZ" sz="3200" u="sng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  celkem……….32 žáků              </a:t>
            </a: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32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	    x+ (x+4) = 32</a:t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	      2x + 4  = 32</a:t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        		  2x   = 32- 4</a:t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      		  2x   = 28</a:t>
            </a:r>
            <a:br>
              <a:rPr lang="cs-CZ" sz="3200" dirty="0" smtClean="0"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latin typeface="Arial" pitchFamily="34" charset="0"/>
                <a:cs typeface="Arial" pitchFamily="34" charset="0"/>
              </a:rPr>
              <a:t>                      </a:t>
            </a: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x   = 14  </a:t>
            </a:r>
            <a:br>
              <a:rPr lang="cs-CZ" sz="3200" u="sng" dirty="0" smtClean="0">
                <a:latin typeface="Arial" pitchFamily="34" charset="0"/>
                <a:cs typeface="Arial" pitchFamily="34" charset="0"/>
              </a:rPr>
            </a:br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 </a:t>
            </a:r>
            <a:endParaRPr lang="cs-CZ" sz="3600" u="sng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Documents and Settings\Uzivatel\Local Settings\Temporary Internet Files\Content.IE5\NDFYC4CT\MC90034329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63" y="3938588"/>
            <a:ext cx="1820862" cy="18415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58129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395536" y="332656"/>
            <a:ext cx="8245424" cy="626469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0" tIns="45720" rIns="0" bIns="0" anchor="b">
            <a:normAutofit fontScale="250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	</a:t>
            </a:r>
            <a:endParaRPr lang="cs-CZ" sz="3600" i="1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b="1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b="1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600" b="1" i="0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b="1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96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Př.2: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</a:t>
            </a:r>
            <a:r>
              <a:rPr lang="cs-CZ" sz="9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Ve </a:t>
            </a:r>
            <a:r>
              <a:rPr lang="cs-CZ" sz="9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váze je celkem 13 květin.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Červených květů je o 2 více než žlutých a </a:t>
            </a:r>
            <a:r>
              <a:rPr lang="cs-CZ" sz="9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růžových</a:t>
            </a:r>
            <a:r>
              <a:rPr lang="cs-CZ" sz="9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je o 3 méně než červených.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Kolik je ve váze červených, kolik bílých a kolik žlutých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květin?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9600" noProof="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č</a:t>
            </a:r>
            <a:r>
              <a:rPr kumimoji="0" lang="cs-CZ" sz="9600" i="0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ervené</a:t>
            </a:r>
            <a:r>
              <a:rPr kumimoji="0" lang="cs-CZ" sz="9600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……x+2………………</a:t>
            </a:r>
            <a:r>
              <a:rPr kumimoji="0" lang="cs-CZ" sz="9600" i="0" strike="noStrike" kern="1200" cap="none" spc="0" normalizeH="0" baseline="0" noProof="0" dirty="0" err="1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Zk</a:t>
            </a:r>
            <a:r>
              <a:rPr kumimoji="0" lang="cs-CZ" sz="9600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.:…4+2=6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žluté…………x……………………………..4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</a:t>
            </a:r>
            <a:r>
              <a:rPr lang="cs-CZ" sz="9600" u="sng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růžové</a:t>
            </a:r>
            <a:r>
              <a:rPr kumimoji="0" lang="cs-CZ" sz="9600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…….(x+2)-3………………..4+2-3=3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celkem……13 květin                              13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9600" i="0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	(x+2) + x + (x+2)-3   = 13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                  x+2+x +x+2 -3   = 13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                             3x+ 4-3   = 13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                                 3x +1   = </a:t>
            </a:r>
            <a:r>
              <a:rPr lang="cs-CZ" sz="9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13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600" i="0" strike="noStrike" kern="1200" cap="none" spc="0" normalizeH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                                      3x   =12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                                          </a:t>
            </a:r>
            <a:r>
              <a:rPr lang="cs-CZ" sz="9600" u="sng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x = 4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9600" i="0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                   </a:t>
            </a:r>
            <a:endParaRPr kumimoji="0" lang="cs-CZ" sz="9600" i="0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9600" i="0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3075" name="Picture 3" descr="C:\Documents and Settings\Uzivatel\Local Settings\Temporary Internet Files\Content.IE5\NDFYC4CT\MC90019240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2564904"/>
            <a:ext cx="1933148" cy="37444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67544" y="620688"/>
            <a:ext cx="8317432" cy="58326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0" tIns="45720" rIns="0" bIns="0" anchor="b">
            <a:normAutofit fontScale="325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     </a:t>
            </a:r>
            <a:r>
              <a:rPr kumimoji="0" lang="cs-CZ" sz="9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Př.3:</a:t>
            </a:r>
            <a:r>
              <a:rPr kumimoji="0" lang="cs-CZ" sz="9800" b="1" i="0" u="sng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9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samostatná práce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8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Jana zaplatila v obchodě 107,-Kč.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9800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Cukr stál o 4 Kč méně než máslo,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8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chleba stál o 1 Kč více než cukr a za rohlíky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8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zaplatila o 2 Kč méně než za cukr.Kolik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8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stály jednotlivé potraviny?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98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98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98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98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80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80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     </a:t>
            </a:r>
            <a:endParaRPr kumimoji="0" lang="cs-CZ" sz="3600" i="0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pic>
        <p:nvPicPr>
          <p:cNvPr id="4099" name="Picture 3" descr="C:\Documents and Settings\Uzivatel\Local Settings\Temporary Internet Files\Content.IE5\1OOIBYVO\MC90044055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293096"/>
            <a:ext cx="1416050" cy="1828800"/>
          </a:xfrm>
          <a:prstGeom prst="rect">
            <a:avLst/>
          </a:prstGeom>
          <a:noFill/>
        </p:spPr>
      </p:pic>
      <p:pic>
        <p:nvPicPr>
          <p:cNvPr id="4100" name="Picture 4" descr="C:\Documents and Settings\Uzivatel\Local Settings\Temporary Internet Files\Content.IE5\NDFYC4CT\MC90044038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4941168"/>
            <a:ext cx="2376264" cy="16630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67544" y="620688"/>
            <a:ext cx="8317432" cy="58326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0" tIns="45720" rIns="0" bIns="0" anchor="b">
            <a:normAutofit fontScale="325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     </a:t>
            </a:r>
            <a:r>
              <a:rPr kumimoji="0" lang="cs-CZ" sz="9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Př.3:</a:t>
            </a:r>
            <a:r>
              <a:rPr kumimoji="0" lang="cs-CZ" sz="9800" b="1" i="0" u="sng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9800" b="1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řešení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Jana zaplatila v obchodě 107,-Kč.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8600" i="0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 Cukr stál o 4 Kč méně než máslo,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chleba stál o 1 Kč více než cukr a za rohlíky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zaplatila o 2 Kč méně než za cukr. Kolik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stály jednotlivé potraviny?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98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98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lang="cs-CZ" sz="8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Cukr ……. x-4                 x-4+x+x-4+1+x-4-2 = 107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Máslo ……. x                                             4x = 120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Chleba … x–4+1                                          x = 30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</a:t>
            </a:r>
            <a:r>
              <a:rPr lang="cs-CZ" sz="8600" u="sng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Rohlíky … x-4-2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Celkem … 107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     </a:t>
            </a:r>
            <a:endParaRPr kumimoji="0" lang="cs-CZ" sz="3600" i="0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67544" y="620688"/>
            <a:ext cx="8317432" cy="583264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lIns="0" tIns="45720" rIns="0" bIns="0" anchor="b">
            <a:normAutofit fontScale="92500" lnSpcReduction="2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noProof="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     </a:t>
            </a:r>
            <a:endParaRPr lang="cs-CZ" sz="98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3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</a:t>
            </a:r>
            <a:r>
              <a:rPr lang="cs-CZ" sz="30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Cukr ……. x-4 ……. 26 Kč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0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Máslo ……. x …….. 30 Kč            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0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Chleba … x–4+1 …. 27 Kč                                 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0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</a:t>
            </a:r>
            <a:r>
              <a:rPr lang="cs-CZ" sz="3000" u="sng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Rohlíky … x-4-2 ….. 24 Kč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0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Celkem … 107 …… 107 Kč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3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3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</a:t>
            </a:r>
            <a:r>
              <a:rPr lang="cs-CZ" sz="30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Jana zaplatila za cukr 26,- Kč, za máslo 30,- Kč,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00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za </a:t>
            </a:r>
            <a:r>
              <a:rPr lang="cs-CZ" sz="30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chleba 27,- Kč a za rohlíky 24,- Kč.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sz="3600" dirty="0" smtClean="0">
              <a:solidFill>
                <a:schemeClr val="tx2"/>
              </a:solidFill>
              <a:latin typeface="Arial" pitchFamily="34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solidFill>
                  <a:schemeClr val="tx2"/>
                </a:solidFill>
                <a:latin typeface="Arial" pitchFamily="34" charset="0"/>
                <a:ea typeface="+mj-ea"/>
                <a:cs typeface="Arial" pitchFamily="34" charset="0"/>
              </a:rPr>
              <a:t>       </a:t>
            </a:r>
            <a:endParaRPr kumimoji="0" lang="cs-CZ" sz="3600" i="0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251520" y="2204864"/>
            <a:ext cx="8280920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http://microsoft.com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4030002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261</TotalTime>
  <Words>298</Words>
  <Application>Microsoft Office PowerPoint</Application>
  <PresentationFormat>Předvádění na obrazovce (4:3)</PresentationFormat>
  <Paragraphs>93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Snímek 1</vt:lpstr>
      <vt:lpstr>Anotace</vt:lpstr>
      <vt:lpstr> Př.1:  V 8. třídě je  32 žáků. Děvčat je o 4 více  než chlapců. Kolik je dívek a kolik je chlapců v této třídě?       </vt:lpstr>
      <vt:lpstr>          chlapců……….x……….Zk.:….14   dívek…………x+4……………..18   celkem……….32 žáků              32       x+ (x+4) = 32        2x + 4  = 32             2x   = 32- 4           2x   = 28                       x   = 14    </vt:lpstr>
      <vt:lpstr>Snímek 5</vt:lpstr>
      <vt:lpstr>Snímek 6</vt:lpstr>
      <vt:lpstr>Snímek 7</vt:lpstr>
      <vt:lpstr>Snímek 8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Monika Kysilková</dc:creator>
  <cp:lastModifiedBy>uzivatel</cp:lastModifiedBy>
  <cp:revision>82</cp:revision>
  <dcterms:created xsi:type="dcterms:W3CDTF">2012-01-03T15:01:18Z</dcterms:created>
  <dcterms:modified xsi:type="dcterms:W3CDTF">2012-05-25T22:14:19Z</dcterms:modified>
</cp:coreProperties>
</file>