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59" r:id="rId6"/>
    <p:sldId id="262" r:id="rId7"/>
    <p:sldId id="263" r:id="rId8"/>
    <p:sldId id="264" r:id="rId9"/>
    <p:sldId id="265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A255030-5F81-4EA1-82F0-38AEEA141BA1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4C54244-F21D-4388-BE91-B2B4F1ECF14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chemie.euweb.cz/latky/latky20.html" TargetMode="External"/><Relationship Id="rId2" Type="http://schemas.openxmlformats.org/officeDocument/2006/relationships/hyperlink" Target="http://www.drinkitclear.com/cs/zajimavosti-o-vode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646191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VY_32_INOVACE_18_Kyselost a zásaditost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vodných roztoků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Kyselost a zásaditost vodných roztoků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 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145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Disociace kyselin a hydroxidů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2204864"/>
                <a:ext cx="8229600" cy="4114800"/>
              </a:xfrm>
            </p:spPr>
            <p:txBody>
              <a:bodyPr>
                <a:normAutofit fontScale="70000" lnSpcReduction="20000"/>
              </a:bodyPr>
              <a:lstStyle/>
              <a:p>
                <a:r>
                  <a:rPr lang="cs-CZ" dirty="0" smtClean="0"/>
                  <a:t>Kyselost roztoku způsobují 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vodíkové kationty H</a:t>
                </a:r>
                <a:r>
                  <a:rPr lang="cs-CZ" sz="3600" baseline="30000" dirty="0" smtClean="0">
                    <a:solidFill>
                      <a:srgbClr val="FF0000"/>
                    </a:solidFill>
                  </a:rPr>
                  <a:t>+</a:t>
                </a:r>
                <a:r>
                  <a:rPr lang="cs-CZ" dirty="0" smtClean="0"/>
                  <a:t>,</a:t>
                </a:r>
                <a:r>
                  <a:rPr lang="cs-CZ" baseline="30000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/>
                  <a:t>které vznikají při štěpení (disociaci)</a:t>
                </a:r>
                <a:r>
                  <a:rPr lang="cs-CZ" dirty="0"/>
                  <a:t> </a:t>
                </a:r>
                <a:r>
                  <a:rPr lang="cs-CZ" dirty="0" smtClean="0"/>
                  <a:t>kyselin, </a:t>
                </a:r>
                <a:r>
                  <a:rPr lang="cs-CZ" dirty="0"/>
                  <a:t>ve </a:t>
                </a:r>
                <a:r>
                  <a:rPr lang="cs-CZ" dirty="0" smtClean="0"/>
                  <a:t>vodě se slučují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/>
                  <a:t>s</a:t>
                </a:r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/>
                  <a:t>vodou a vznikají </a:t>
                </a:r>
                <a:r>
                  <a:rPr lang="cs-CZ" sz="4000" dirty="0" err="1">
                    <a:solidFill>
                      <a:srgbClr val="FF0000"/>
                    </a:solidFill>
                  </a:rPr>
                  <a:t>oxoniové</a:t>
                </a:r>
                <a:r>
                  <a:rPr lang="cs-CZ" sz="4000" dirty="0">
                    <a:solidFill>
                      <a:srgbClr val="FF0000"/>
                    </a:solidFill>
                  </a:rPr>
                  <a:t> 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kationty H</a:t>
                </a:r>
                <a:r>
                  <a:rPr lang="cs-CZ" sz="4000" baseline="-25000" dirty="0" smtClean="0">
                    <a:solidFill>
                      <a:srgbClr val="FF0000"/>
                    </a:solidFill>
                  </a:rPr>
                  <a:t>3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O</a:t>
                </a:r>
                <a:r>
                  <a:rPr lang="cs-CZ" sz="4000" baseline="30000" dirty="0" smtClean="0">
                    <a:solidFill>
                      <a:srgbClr val="FF0000"/>
                    </a:solidFill>
                  </a:rPr>
                  <a:t>+</a:t>
                </a:r>
                <a:endParaRPr lang="cs-CZ" sz="4000" dirty="0"/>
              </a:p>
              <a:p>
                <a:endParaRPr lang="cs-CZ" dirty="0" smtClean="0"/>
              </a:p>
              <a:p>
                <a:r>
                  <a:rPr lang="cs-CZ" dirty="0" smtClean="0"/>
                  <a:t>Př.: </a:t>
                </a:r>
                <a:r>
                  <a:rPr lang="cs-CZ" sz="3600" dirty="0" smtClean="0"/>
                  <a:t>H</a:t>
                </a:r>
                <a:r>
                  <a:rPr lang="cs-CZ" sz="3600" baseline="-25000" dirty="0" smtClean="0"/>
                  <a:t>2</a:t>
                </a:r>
                <a:r>
                  <a:rPr lang="cs-CZ" sz="3600" dirty="0" smtClean="0"/>
                  <a:t>O + HNO</a:t>
                </a:r>
                <a:r>
                  <a:rPr lang="cs-CZ" sz="3600" baseline="-25000" dirty="0" smtClean="0"/>
                  <a:t>3</a:t>
                </a:r>
                <a:r>
                  <a:rPr lang="cs-CZ" sz="3600" dirty="0" smtClean="0"/>
                  <a:t>                       </a:t>
                </a:r>
                <a:r>
                  <a:rPr lang="cs-CZ" sz="3600" dirty="0" smtClean="0">
                    <a:solidFill>
                      <a:srgbClr val="C00000"/>
                    </a:solidFill>
                  </a:rPr>
                  <a:t> H3O</a:t>
                </a:r>
                <a:r>
                  <a:rPr lang="cs-CZ" sz="3600" baseline="30000" dirty="0" smtClean="0">
                    <a:solidFill>
                      <a:srgbClr val="C00000"/>
                    </a:solidFill>
                  </a:rPr>
                  <a:t>+</a:t>
                </a:r>
                <a:r>
                  <a:rPr lang="cs-CZ" sz="3600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sz="3600" dirty="0" smtClean="0"/>
                  <a:t>+ N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cs-CZ" sz="3600" i="1">
                            <a:latin typeface="Cambria Math"/>
                          </a:rPr>
                        </m:ctrlPr>
                      </m:sSubSupPr>
                      <m:e>
                        <m:r>
                          <a:rPr lang="cs-CZ" sz="3600" i="1">
                            <a:latin typeface="Cambria Math"/>
                          </a:rPr>
                          <m:t>𝑂</m:t>
                        </m:r>
                      </m:e>
                      <m:sub>
                        <m:r>
                          <a:rPr lang="cs-CZ" sz="3600" i="1">
                            <a:latin typeface="Cambria Math"/>
                          </a:rPr>
                          <m:t>3</m:t>
                        </m:r>
                      </m:sub>
                      <m:sup>
                        <m:r>
                          <a:rPr lang="cs-CZ" sz="3600" i="1">
                            <a:latin typeface="Cambria Math"/>
                          </a:rPr>
                          <m:t>−</m:t>
                        </m:r>
                        <m:r>
                          <a:rPr lang="cs-CZ" sz="3600" i="1">
                            <a:latin typeface="Cambria Math"/>
                          </a:rPr>
                          <m:t>𝐼</m:t>
                        </m:r>
                      </m:sup>
                    </m:sSubSup>
                  </m:oMath>
                </a14:m>
                <a:endParaRPr lang="cs-CZ" sz="3600" dirty="0"/>
              </a:p>
              <a:p>
                <a:pPr marL="0" indent="0">
                  <a:buNone/>
                </a:pPr>
                <a:endParaRPr lang="cs-CZ" baseline="-25000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          </a:t>
                </a:r>
              </a:p>
              <a:p>
                <a:r>
                  <a:rPr lang="cs-CZ" dirty="0" smtClean="0"/>
                  <a:t> Zásaditost roztoku způsobují </a:t>
                </a:r>
                <a:r>
                  <a:rPr lang="cs-CZ" sz="4000" dirty="0" smtClean="0">
                    <a:solidFill>
                      <a:srgbClr val="FF0000"/>
                    </a:solidFill>
                  </a:rPr>
                  <a:t>hydroxidové anionty (OH)</a:t>
                </a:r>
                <a:r>
                  <a:rPr lang="cs-CZ" sz="4000" baseline="30000" dirty="0" smtClean="0">
                    <a:solidFill>
                      <a:srgbClr val="FF0000"/>
                    </a:solidFill>
                  </a:rPr>
                  <a:t>-</a:t>
                </a:r>
                <a:r>
                  <a:rPr lang="cs-CZ" sz="4000" dirty="0" smtClean="0"/>
                  <a:t>  </a:t>
                </a:r>
                <a:r>
                  <a:rPr lang="cs-CZ" dirty="0" smtClean="0"/>
                  <a:t>-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vznikají štěpením (disociací)</a:t>
                </a:r>
                <a:r>
                  <a:rPr lang="cs-CZ" dirty="0"/>
                  <a:t> při rozpouštění hydroxidů ve </a:t>
                </a:r>
                <a:r>
                  <a:rPr lang="cs-CZ" dirty="0" smtClean="0"/>
                  <a:t>vodě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  př.: </a:t>
                </a:r>
                <a:r>
                  <a:rPr lang="cs-CZ" sz="4000" dirty="0" err="1" smtClean="0"/>
                  <a:t>NaOH</a:t>
                </a:r>
                <a:r>
                  <a:rPr lang="cs-CZ" sz="4000" dirty="0" smtClean="0"/>
                  <a:t>                        Na</a:t>
                </a:r>
                <a:r>
                  <a:rPr lang="cs-CZ" sz="4000" baseline="30000" dirty="0" smtClean="0"/>
                  <a:t>+</a:t>
                </a:r>
                <a:r>
                  <a:rPr lang="cs-CZ" sz="4000" dirty="0" smtClean="0"/>
                  <a:t> +</a:t>
                </a:r>
                <a:r>
                  <a:rPr lang="cs-CZ" sz="4000" dirty="0" smtClean="0">
                    <a:solidFill>
                      <a:srgbClr val="C00000"/>
                    </a:solidFill>
                  </a:rPr>
                  <a:t> OH</a:t>
                </a:r>
                <a:r>
                  <a:rPr lang="cs-CZ" sz="4000" baseline="30000" dirty="0" smtClean="0">
                    <a:solidFill>
                      <a:srgbClr val="C00000"/>
                    </a:solidFill>
                  </a:rPr>
                  <a:t>-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2204864"/>
                <a:ext cx="8229600" cy="4114800"/>
              </a:xfrm>
              <a:blipFill rotWithShape="1">
                <a:blip r:embed="rId2"/>
                <a:stretch>
                  <a:fillRect l="-148" t="-32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se šipkou 4"/>
          <p:cNvCxnSpPr/>
          <p:nvPr/>
        </p:nvCxnSpPr>
        <p:spPr>
          <a:xfrm>
            <a:off x="2555776" y="5805264"/>
            <a:ext cx="108135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877344" y="3645024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2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Stupnice pH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Míru </a:t>
            </a:r>
            <a:r>
              <a:rPr lang="cs-CZ" dirty="0" smtClean="0">
                <a:solidFill>
                  <a:srgbClr val="C00000"/>
                </a:solidFill>
              </a:rPr>
              <a:t>kyselosti</a:t>
            </a:r>
            <a:r>
              <a:rPr lang="cs-CZ" dirty="0" smtClean="0"/>
              <a:t> nebo </a:t>
            </a:r>
            <a:r>
              <a:rPr lang="cs-CZ" dirty="0" smtClean="0">
                <a:solidFill>
                  <a:srgbClr val="C00000"/>
                </a:solidFill>
              </a:rPr>
              <a:t>zásaditosti</a:t>
            </a:r>
            <a:r>
              <a:rPr lang="cs-CZ" dirty="0" smtClean="0"/>
              <a:t> udává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>
                <a:solidFill>
                  <a:schemeClr val="accent1"/>
                </a:solidFill>
              </a:rPr>
              <a:t>   </a:t>
            </a:r>
            <a:r>
              <a:rPr lang="cs-CZ" u="sng" dirty="0" smtClean="0">
                <a:solidFill>
                  <a:schemeClr val="bg1"/>
                </a:solidFill>
              </a:rPr>
              <a:t>stupnice pH </a:t>
            </a:r>
            <a:r>
              <a:rPr lang="cs-CZ" dirty="0" smtClean="0">
                <a:solidFill>
                  <a:schemeClr val="bg1"/>
                </a:solidFill>
              </a:rPr>
              <a:t>(0 -14 stupňů)</a:t>
            </a:r>
          </a:p>
          <a:p>
            <a:r>
              <a:rPr lang="cs-CZ" u="sng" dirty="0" smtClean="0"/>
              <a:t>Podle hodnoty pH rozdělujeme roztoky na</a:t>
            </a:r>
            <a:r>
              <a:rPr lang="cs-CZ" dirty="0" smtClean="0"/>
              <a:t>:</a:t>
            </a:r>
          </a:p>
          <a:p>
            <a:r>
              <a:rPr lang="cs-CZ" dirty="0" smtClean="0"/>
              <a:t>A) </a:t>
            </a:r>
            <a:r>
              <a:rPr lang="cs-CZ" dirty="0" smtClean="0">
                <a:solidFill>
                  <a:srgbClr val="FFFF00"/>
                </a:solidFill>
              </a:rPr>
              <a:t>kyselé</a:t>
            </a:r>
            <a:r>
              <a:rPr lang="cs-CZ" dirty="0" smtClean="0"/>
              <a:t> - mají </a:t>
            </a:r>
            <a:r>
              <a:rPr lang="cs-CZ" dirty="0" smtClean="0">
                <a:solidFill>
                  <a:srgbClr val="FF0000"/>
                </a:solidFill>
              </a:rPr>
              <a:t>pH menší </a:t>
            </a:r>
            <a:r>
              <a:rPr lang="cs-CZ" dirty="0" smtClean="0"/>
              <a:t>než</a:t>
            </a:r>
            <a:r>
              <a:rPr lang="cs-CZ" dirty="0" smtClean="0">
                <a:solidFill>
                  <a:srgbClr val="FF0000"/>
                </a:solidFill>
              </a:rPr>
              <a:t> 7 </a:t>
            </a:r>
            <a:r>
              <a:rPr lang="cs-CZ" dirty="0" smtClean="0"/>
              <a:t>(čím je pH </a:t>
            </a:r>
            <a:r>
              <a:rPr lang="cs-CZ" dirty="0" smtClean="0">
                <a:solidFill>
                  <a:srgbClr val="FFFF00"/>
                </a:solidFill>
              </a:rPr>
              <a:t>nižší</a:t>
            </a:r>
            <a:r>
              <a:rPr lang="cs-CZ" dirty="0" smtClean="0"/>
              <a:t>, tím je roztok </a:t>
            </a:r>
            <a:r>
              <a:rPr lang="cs-CZ" dirty="0" smtClean="0">
                <a:solidFill>
                  <a:srgbClr val="FFFF00"/>
                </a:solidFill>
              </a:rPr>
              <a:t>kyselejší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rgbClr val="FFFF00"/>
                </a:solidFill>
              </a:rPr>
              <a:t>neutrální</a:t>
            </a:r>
            <a:r>
              <a:rPr lang="cs-CZ" dirty="0" smtClean="0"/>
              <a:t> – mají </a:t>
            </a:r>
            <a:r>
              <a:rPr lang="cs-CZ" dirty="0" smtClean="0">
                <a:solidFill>
                  <a:srgbClr val="FF0000"/>
                </a:solidFill>
              </a:rPr>
              <a:t>pH=7</a:t>
            </a:r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rgbClr val="FFFF00"/>
                </a:solidFill>
              </a:rPr>
              <a:t>zásadité</a:t>
            </a:r>
            <a:r>
              <a:rPr lang="cs-CZ" dirty="0" smtClean="0"/>
              <a:t> – mají </a:t>
            </a:r>
            <a:r>
              <a:rPr lang="cs-CZ" dirty="0" smtClean="0">
                <a:solidFill>
                  <a:srgbClr val="FF0000"/>
                </a:solidFill>
              </a:rPr>
              <a:t>pH větší </a:t>
            </a:r>
            <a:r>
              <a:rPr lang="cs-CZ" dirty="0" smtClean="0"/>
              <a:t>než </a:t>
            </a:r>
            <a:r>
              <a:rPr lang="cs-CZ" dirty="0" smtClean="0">
                <a:solidFill>
                  <a:srgbClr val="FF0000"/>
                </a:solidFill>
              </a:rPr>
              <a:t>7</a:t>
            </a:r>
            <a:r>
              <a:rPr lang="cs-CZ" dirty="0" smtClean="0"/>
              <a:t> (čím je pH </a:t>
            </a:r>
            <a:r>
              <a:rPr lang="cs-CZ" dirty="0" smtClean="0">
                <a:solidFill>
                  <a:srgbClr val="FFFF00"/>
                </a:solidFill>
              </a:rPr>
              <a:t>vyšší </a:t>
            </a:r>
            <a:r>
              <a:rPr lang="cs-CZ" dirty="0" smtClean="0"/>
              <a:t>tím je roztok </a:t>
            </a:r>
            <a:r>
              <a:rPr lang="cs-CZ" dirty="0" smtClean="0">
                <a:solidFill>
                  <a:srgbClr val="FFFF00"/>
                </a:solidFill>
              </a:rPr>
              <a:t>zásaditější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6832285" y="221229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4680857" y="5007429"/>
            <a:ext cx="18526" cy="334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075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7"/>
          <p:cNvCxnSpPr/>
          <p:nvPr/>
        </p:nvCxnSpPr>
        <p:spPr>
          <a:xfrm flipH="1">
            <a:off x="1245635" y="3962400"/>
            <a:ext cx="60652" cy="104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Šipka dolů 22"/>
          <p:cNvSpPr/>
          <p:nvPr/>
        </p:nvSpPr>
        <p:spPr>
          <a:xfrm>
            <a:off x="1979712" y="2996952"/>
            <a:ext cx="648072" cy="28803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ů 23"/>
          <p:cNvSpPr/>
          <p:nvPr/>
        </p:nvSpPr>
        <p:spPr>
          <a:xfrm>
            <a:off x="2483768" y="2996952"/>
            <a:ext cx="45719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375" y="776288"/>
            <a:ext cx="5429250" cy="530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505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Indikátory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Používají se ke zjištění kyselosti nebo zásaditosti roztoků</a:t>
            </a:r>
          </a:p>
          <a:p>
            <a:r>
              <a:rPr lang="cs-CZ" dirty="0" smtClean="0"/>
              <a:t>Jsou to organické látky, které mění barvu podle toho jestli je roztok kyselý, zásaditý nebo neutrální</a:t>
            </a:r>
          </a:p>
          <a:p>
            <a:r>
              <a:rPr lang="cs-CZ" dirty="0" smtClean="0"/>
              <a:t>Mohou být přírodní (lakmus, šťáva z červeného zelí) nebo vyrobené (fenolftalein)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216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Indikátorové papírky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Obsahují směs indikátorových barviv. </a:t>
            </a:r>
          </a:p>
          <a:p>
            <a:r>
              <a:rPr lang="cs-CZ" dirty="0" smtClean="0"/>
              <a:t>Různě se barví v závislosti na pH roztoků a umožňuje přibližně určit hodnotu pH.</a:t>
            </a:r>
          </a:p>
          <a:p>
            <a:r>
              <a:rPr lang="cs-CZ" dirty="0" smtClean="0"/>
              <a:t>K přesnému určení pH slouží pH-metry.</a:t>
            </a:r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09120"/>
            <a:ext cx="3993232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3347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Užití indikátorů</a:t>
            </a:r>
            <a:endParaRPr lang="cs-CZ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zemědělství k určování kyselosti půd.</a:t>
            </a:r>
          </a:p>
          <a:p>
            <a:r>
              <a:rPr lang="cs-CZ" dirty="0" smtClean="0"/>
              <a:t>Ve vodárenství (při čištění odpadních vod).</a:t>
            </a:r>
          </a:p>
          <a:p>
            <a:r>
              <a:rPr lang="cs-CZ" dirty="0" smtClean="0"/>
              <a:t>V lékařství a farmacii (vývoj a výroba léků).</a:t>
            </a:r>
          </a:p>
          <a:p>
            <a:r>
              <a:rPr lang="cs-CZ" dirty="0" smtClean="0"/>
              <a:t>V potravinářství (určování kyselosti potravin).</a:t>
            </a:r>
          </a:p>
          <a:p>
            <a:r>
              <a:rPr lang="cs-CZ" dirty="0" smtClean="0"/>
              <a:t>V chemickém průmyslu.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63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Otázky: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Které ionty způsobují kyselost vodných roztoků?</a:t>
            </a:r>
          </a:p>
          <a:p>
            <a:r>
              <a:rPr lang="cs-CZ" dirty="0" smtClean="0"/>
              <a:t>2) Které ionty způsobují zásaditost vodných roztoků?</a:t>
            </a:r>
          </a:p>
          <a:p>
            <a:r>
              <a:rPr lang="cs-CZ" dirty="0" smtClean="0"/>
              <a:t>3) pH roztoku zjistíme pomocí……………………..</a:t>
            </a:r>
          </a:p>
          <a:p>
            <a:r>
              <a:rPr lang="cs-CZ" dirty="0" smtClean="0"/>
              <a:t>4) Seřaď roztoky od nejkyselejšího po nejvíce zásaditý: pH=5,3, pH=2,6, pH= 7,4, pH= 10,8, pH=9,7, pH4,1, pH=12,5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755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5240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Odpovědi: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Vodíkové kationty H</a:t>
            </a:r>
            <a:r>
              <a:rPr lang="cs-CZ" baseline="30000" dirty="0" smtClean="0"/>
              <a:t>+</a:t>
            </a:r>
            <a:r>
              <a:rPr lang="cs-CZ" dirty="0" smtClean="0"/>
              <a:t> (popř. </a:t>
            </a:r>
            <a:r>
              <a:rPr lang="cs-CZ" dirty="0" err="1" smtClean="0"/>
              <a:t>oxoniové</a:t>
            </a:r>
            <a:r>
              <a:rPr lang="cs-CZ" dirty="0" smtClean="0"/>
              <a:t> kationty H</a:t>
            </a:r>
            <a:r>
              <a:rPr lang="cs-CZ" baseline="-25000" dirty="0" smtClean="0"/>
              <a:t>3</a:t>
            </a:r>
            <a:r>
              <a:rPr lang="cs-CZ" dirty="0" smtClean="0"/>
              <a:t>O</a:t>
            </a:r>
            <a:r>
              <a:rPr lang="cs-CZ" baseline="30000" dirty="0" smtClean="0"/>
              <a:t>+</a:t>
            </a:r>
            <a:r>
              <a:rPr lang="cs-CZ" dirty="0" smtClean="0"/>
              <a:t>).</a:t>
            </a:r>
          </a:p>
          <a:p>
            <a:r>
              <a:rPr lang="cs-CZ" dirty="0" smtClean="0"/>
              <a:t>2) Hydroxidové anionty OH</a:t>
            </a:r>
            <a:r>
              <a:rPr lang="cs-CZ" baseline="30000" dirty="0" smtClean="0"/>
              <a:t>-</a:t>
            </a:r>
            <a:r>
              <a:rPr lang="cs-CZ" dirty="0" smtClean="0"/>
              <a:t>.</a:t>
            </a:r>
          </a:p>
          <a:p>
            <a:r>
              <a:rPr lang="cs-CZ" dirty="0" smtClean="0"/>
              <a:t>3) Pomocí indikátorových papírků nebo pomocí indikátorů (pouze kyselost, zásaditost nebo neutralitu roztoku).</a:t>
            </a:r>
          </a:p>
          <a:p>
            <a:r>
              <a:rPr lang="cs-CZ" dirty="0" smtClean="0"/>
              <a:t>4) pH=2,6, pH=4,1, pH=5,3, pH=7,4, pH=9,7, pH=10,8, pH=12,5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559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8229600" cy="1008112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772816"/>
            <a:ext cx="8640960" cy="158417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B050"/>
                </a:solidFill>
                <a:hlinkClick r:id="rId2"/>
              </a:rPr>
              <a:t>://</a:t>
            </a:r>
            <a:r>
              <a:rPr lang="cs-CZ" dirty="0" smtClean="0">
                <a:solidFill>
                  <a:srgbClr val="00B050"/>
                </a:solidFill>
                <a:hlinkClick r:id="rId2"/>
              </a:rPr>
              <a:t>www.drinkitclear.com/cs/zajimavosti-o-vode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>
                <a:solidFill>
                  <a:srgbClr val="00B050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srgbClr val="00B050"/>
                </a:solidFill>
                <a:hlinkClick r:id="rId3"/>
              </a:rPr>
              <a:t>www.zschemie.euweb.cz/latky/latky20.html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u="sng" dirty="0">
                <a:solidFill>
                  <a:schemeClr val="accent2"/>
                </a:solidFill>
              </a:rPr>
              <a:t>Josef Mach, Irena </a:t>
            </a:r>
            <a:r>
              <a:rPr lang="cs-CZ" u="sng" dirty="0" err="1">
                <a:solidFill>
                  <a:schemeClr val="accent2"/>
                </a:solidFill>
              </a:rPr>
              <a:t>Plucková</a:t>
            </a:r>
            <a:r>
              <a:rPr lang="cs-CZ" u="sng" dirty="0">
                <a:solidFill>
                  <a:schemeClr val="accent2"/>
                </a:solidFill>
              </a:rPr>
              <a:t>, Jiří </a:t>
            </a:r>
            <a:r>
              <a:rPr lang="cs-CZ" u="sng" dirty="0" err="1">
                <a:solidFill>
                  <a:schemeClr val="accent2"/>
                </a:solidFill>
              </a:rPr>
              <a:t>Šibor</a:t>
            </a:r>
            <a:r>
              <a:rPr lang="cs-CZ" u="sng" dirty="0">
                <a:solidFill>
                  <a:schemeClr val="accent2"/>
                </a:solidFill>
              </a:rPr>
              <a:t>: Chemie (Úvod do obecné a anorganické chemie), naklad. Nová škola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13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110</TotalTime>
  <Words>428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Deluxe</vt:lpstr>
      <vt:lpstr>Prezentace aplikace PowerPoint</vt:lpstr>
      <vt:lpstr>Kyselost a zásaditost vodných roztoků</vt:lpstr>
      <vt:lpstr>Disociace kyselin a hydroxidů</vt:lpstr>
      <vt:lpstr>Stupnice pH </vt:lpstr>
      <vt:lpstr>Prezentace aplikace PowerPoint</vt:lpstr>
      <vt:lpstr>Indikátory</vt:lpstr>
      <vt:lpstr>Indikátorové papírky</vt:lpstr>
      <vt:lpstr>Užití indikátorů</vt:lpstr>
      <vt:lpstr>Otázky:</vt:lpstr>
      <vt:lpstr>Odpovědi: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Kyselost a zásaditost vodných roztoků</dc:title>
  <dc:creator>OEM</dc:creator>
  <cp:lastModifiedBy>OEM</cp:lastModifiedBy>
  <cp:revision>16</cp:revision>
  <dcterms:created xsi:type="dcterms:W3CDTF">2011-08-24T21:25:03Z</dcterms:created>
  <dcterms:modified xsi:type="dcterms:W3CDTF">2011-09-04T12:33:43Z</dcterms:modified>
</cp:coreProperties>
</file>