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7" r:id="rId2"/>
    <p:sldId id="364" r:id="rId3"/>
    <p:sldId id="353" r:id="rId4"/>
    <p:sldId id="347" r:id="rId5"/>
    <p:sldId id="262" r:id="rId6"/>
    <p:sldId id="363" r:id="rId7"/>
    <p:sldId id="339" r:id="rId8"/>
    <p:sldId id="299" r:id="rId9"/>
    <p:sldId id="263" r:id="rId10"/>
    <p:sldId id="297" r:id="rId11"/>
    <p:sldId id="333" r:id="rId12"/>
    <p:sldId id="341" r:id="rId13"/>
    <p:sldId id="308" r:id="rId14"/>
    <p:sldId id="309" r:id="rId15"/>
    <p:sldId id="310" r:id="rId16"/>
    <p:sldId id="351" r:id="rId17"/>
    <p:sldId id="345" r:id="rId18"/>
    <p:sldId id="301" r:id="rId19"/>
    <p:sldId id="305" r:id="rId20"/>
    <p:sldId id="334" r:id="rId21"/>
    <p:sldId id="336" r:id="rId22"/>
    <p:sldId id="313" r:id="rId23"/>
    <p:sldId id="277" r:id="rId24"/>
    <p:sldId id="312" r:id="rId25"/>
    <p:sldId id="337" r:id="rId26"/>
    <p:sldId id="320" r:id="rId27"/>
    <p:sldId id="348" r:id="rId28"/>
    <p:sldId id="367" r:id="rId29"/>
    <p:sldId id="286" r:id="rId30"/>
    <p:sldId id="291" r:id="rId31"/>
    <p:sldId id="352" r:id="rId32"/>
    <p:sldId id="350" r:id="rId33"/>
    <p:sldId id="354" r:id="rId34"/>
    <p:sldId id="366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72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2E33F-F6DB-4530-ACE4-FCE17DD15EE6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E7F96-960B-4125-9A30-16B0F78041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//upload.wikimedia.org/wikipedia/commons/6/6f/Hussite_banner.pn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5/57/Klassischer-Flegel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e/e9/Zelivsky1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//upload.wikimedia.org/wikipedia/commons/6/6f/Hussite_banner.pn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9/99/Altstadt_Bautzen_aus_der_Luft_mit_weitem_Blick_aus_S%C3%BCdosten_ins_Land_Fr%C3%BChling_2005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pload.wikimedia.org/wikipedia/commons/f/f8/Hymn_book_of_jistebnice.jpg" TargetMode="Externa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upload.wikimedia.org/wikipedia/commons/0/06/Kto%C5%BE_s%C3%BA_bo%C5%BE%C3%AD_bojovn%C3%ADci.gif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8/87/Pius_II_%28Joos_van_Wassenhove%29.jpg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b/ba/Jan_Zizka_Vitkov_Prague_CZ_007.jpg" TargetMode="Externa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upload.wikimedia.org/wikipedia/commons/0/05/Jan_Vil%C3%ADmek_-_Jan_%C5%BDi%C5%BEka_z_Trocnova.jpg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470025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800" b="1" dirty="0" smtClean="0">
                <a:ln w="50800"/>
                <a:solidFill>
                  <a:srgbClr val="C00000"/>
                </a:solidFill>
              </a:rPr>
              <a:t>Literatura v době husitských bojů, 15.století</a:t>
            </a:r>
            <a:endParaRPr lang="cs-CZ" sz="4800" b="1" dirty="0">
              <a:ln w="50800"/>
              <a:solidFill>
                <a:srgbClr val="C00000"/>
              </a:solidFill>
            </a:endParaRPr>
          </a:p>
        </p:txBody>
      </p:sp>
      <p:pic>
        <p:nvPicPr>
          <p:cNvPr id="6" name="Picture 2" descr="Soubor:Hussite bann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988840"/>
            <a:ext cx="5088564" cy="381642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779912" y="4581128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err="1" smtClean="0"/>
              <a:t>Mgr.Kateřina</a:t>
            </a:r>
            <a:r>
              <a:rPr lang="cs-CZ" sz="2400" b="1" i="1" dirty="0" smtClean="0"/>
              <a:t> </a:t>
            </a:r>
            <a:r>
              <a:rPr lang="cs-CZ" sz="2400" b="1" i="1" dirty="0" err="1" smtClean="0"/>
              <a:t>Karbulová</a:t>
            </a:r>
            <a:r>
              <a:rPr lang="cs-CZ" sz="2400" b="1" i="1" dirty="0" smtClean="0"/>
              <a:t>, </a:t>
            </a:r>
          </a:p>
          <a:p>
            <a:r>
              <a:rPr lang="cs-CZ" sz="2400" b="1" i="1" dirty="0" smtClean="0"/>
              <a:t>Sportovní gymnázium Dany a Emila </a:t>
            </a:r>
            <a:r>
              <a:rPr lang="cs-CZ" sz="2400" b="1" i="1" dirty="0" err="1" smtClean="0"/>
              <a:t>Zátopkových</a:t>
            </a:r>
            <a:r>
              <a:rPr lang="cs-CZ" sz="2400" b="1" i="1" dirty="0" smtClean="0"/>
              <a:t>, Ostrava - Zábřeh</a:t>
            </a:r>
            <a:endParaRPr lang="cs-CZ" sz="2400" b="1" i="1" dirty="0"/>
          </a:p>
        </p:txBody>
      </p:sp>
      <p:pic>
        <p:nvPicPr>
          <p:cNvPr id="9" name="Picture 2" descr="C:\Documents and Settings\dana\Dokumenty\Úvodní snímek E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98976"/>
            <a:ext cx="9144000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470025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5400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  <a:t>Navazuje na prezentaci:</a:t>
            </a:r>
            <a:br>
              <a:rPr lang="cs-CZ" sz="5400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</a:br>
            <a:endParaRPr lang="cs-CZ" sz="5400" b="1" dirty="0">
              <a:ln w="50800"/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251520" y="1988840"/>
            <a:ext cx="8640960" cy="3096344"/>
          </a:xfrm>
          <a:prstGeom prst="ellipse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31640" y="2708920"/>
            <a:ext cx="62646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 smtClean="0">
                <a:ln w="50800"/>
                <a:solidFill>
                  <a:srgbClr val="FF0000"/>
                </a:solidFill>
              </a:rPr>
              <a:t>Předhusitská literatura,</a:t>
            </a:r>
          </a:p>
          <a:p>
            <a:pPr algn="ctr"/>
            <a:r>
              <a:rPr lang="cs-CZ" sz="4800" b="1" dirty="0" smtClean="0">
                <a:ln w="50800"/>
                <a:solidFill>
                  <a:srgbClr val="FF0000"/>
                </a:solidFill>
              </a:rPr>
              <a:t>  Jan Hus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71802" y="-24"/>
            <a:ext cx="220105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5400" b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Obsah:</a:t>
            </a:r>
            <a:endParaRPr lang="cs-CZ" sz="5400" b="1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903486"/>
            <a:ext cx="8208912" cy="569386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1.Pojmy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2.Husitství v datech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3.Opakování – literární žánry v době husitské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4. 1. fáze husitského hnutí 1419 – 1421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- Čtyři artikule pražské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- Budyšínský rukopis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5. 2. fáze husitského hnutí 1421 – 1434 (1437)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- husitská píseň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- Žižkův vojenský řád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- kroniky – </a:t>
            </a:r>
            <a:r>
              <a:rPr lang="cs-CZ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E.S.Piccolomini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cs-CZ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Vavřinec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z Březové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6. Zápory a klady husitství</a:t>
            </a:r>
          </a:p>
          <a:p>
            <a:pPr marL="342900" indent="-342900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7. Slovníček pojmů</a:t>
            </a:r>
          </a:p>
          <a:p>
            <a:pPr marL="342900" indent="-342900">
              <a:buAutoNum type="arabicPeriod"/>
            </a:pP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332656"/>
            <a:ext cx="217431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Pojmy: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355976" y="1412776"/>
            <a:ext cx="3836948" cy="440120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1.pražská defenestrace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čtyři artikuly pražské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</a:t>
            </a:r>
            <a:r>
              <a:rPr lang="cs-CZ" sz="2800" b="1" dirty="0" err="1" smtClean="0">
                <a:ln w="50800"/>
                <a:solidFill>
                  <a:srgbClr val="002060"/>
                </a:solidFill>
              </a:rPr>
              <a:t>rejsy</a:t>
            </a:r>
            <a:endParaRPr lang="cs-CZ" sz="2800" b="1" dirty="0" smtClean="0">
              <a:ln w="50800"/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</a:t>
            </a:r>
            <a:r>
              <a:rPr lang="cs-CZ" sz="2800" b="1" dirty="0" err="1" smtClean="0">
                <a:ln w="50800"/>
                <a:solidFill>
                  <a:srgbClr val="002060"/>
                </a:solidFill>
              </a:rPr>
              <a:t>kompakáta</a:t>
            </a:r>
            <a:endParaRPr lang="cs-CZ" sz="2800" b="1" dirty="0" smtClean="0">
              <a:ln w="50800"/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sub </a:t>
            </a:r>
            <a:r>
              <a:rPr lang="cs-CZ" sz="2800" b="1" dirty="0" err="1" smtClean="0">
                <a:ln w="50800"/>
                <a:solidFill>
                  <a:srgbClr val="002060"/>
                </a:solidFill>
              </a:rPr>
              <a:t>utraque</a:t>
            </a:r>
            <a:r>
              <a:rPr lang="cs-CZ" sz="2800" b="1" dirty="0" smtClean="0">
                <a:ln w="50800"/>
                <a:solidFill>
                  <a:srgbClr val="002060"/>
                </a:solidFill>
              </a:rPr>
              <a:t> </a:t>
            </a:r>
            <a:r>
              <a:rPr lang="cs-CZ" sz="2800" b="1" dirty="0" err="1" smtClean="0">
                <a:ln w="50800"/>
                <a:solidFill>
                  <a:srgbClr val="002060"/>
                </a:solidFill>
              </a:rPr>
              <a:t>speciae</a:t>
            </a:r>
            <a:endParaRPr lang="cs-CZ" sz="2800" b="1" dirty="0" smtClean="0">
              <a:ln w="50800"/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porok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kališníci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beztřídní společnost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vojenský řád</a:t>
            </a:r>
          </a:p>
          <a:p>
            <a:pPr>
              <a:buFont typeface="Wingdings" pitchFamily="2" charset="2"/>
              <a:buChar char="§"/>
            </a:pPr>
            <a:endParaRPr lang="cs-CZ" sz="2800" b="1" dirty="0" smtClean="0">
              <a:ln w="50800"/>
              <a:solidFill>
                <a:srgbClr val="00206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1412776"/>
            <a:ext cx="3209010" cy="267765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traktát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kancionál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liturgická píseň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agitační píseň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alegorie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ln w="50800"/>
                <a:solidFill>
                  <a:srgbClr val="002060"/>
                </a:solidFill>
              </a:rPr>
              <a:t> polemika</a:t>
            </a:r>
            <a:endParaRPr lang="cs-CZ" sz="2800" b="1" dirty="0">
              <a:ln w="50800"/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406" y="668610"/>
            <a:ext cx="93583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/>
            </a:r>
            <a:br>
              <a:rPr lang="cs-CZ" sz="2800" b="1" dirty="0" smtClean="0"/>
            </a:br>
            <a:endParaRPr lang="cs-CZ" sz="2800" b="1" dirty="0" smtClean="0"/>
          </a:p>
        </p:txBody>
      </p:sp>
      <p:sp>
        <p:nvSpPr>
          <p:cNvPr id="3" name="Obdélník 2"/>
          <p:cNvSpPr/>
          <p:nvPr/>
        </p:nvSpPr>
        <p:spPr>
          <a:xfrm>
            <a:off x="5715008" y="142873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  <a:t>Historie husitství v datech:</a:t>
            </a:r>
            <a:br>
              <a:rPr lang="cs-CZ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</a:br>
            <a:endParaRPr lang="cs-CZ" b="1" dirty="0">
              <a:ln w="50800"/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251520" y="836712"/>
            <a:ext cx="8712968" cy="6021288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1409 -</a:t>
            </a:r>
            <a:r>
              <a:rPr lang="cs-CZ" sz="2400" b="1" dirty="0" smtClean="0"/>
              <a:t> Dekret kutnohorský 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1412 - </a:t>
            </a:r>
            <a:r>
              <a:rPr lang="cs-CZ" sz="2400" b="1" dirty="0" smtClean="0"/>
              <a:t>arcibiskupem</a:t>
            </a:r>
            <a:r>
              <a:rPr lang="cs-CZ" sz="2400" b="1" i="1" dirty="0" smtClean="0">
                <a:solidFill>
                  <a:srgbClr val="002060"/>
                </a:solidFill>
              </a:rPr>
              <a:t> </a:t>
            </a:r>
            <a:r>
              <a:rPr lang="cs-CZ" sz="2400" b="1" dirty="0" smtClean="0"/>
              <a:t>uvržena klatba na Husa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6. 7. 1415 </a:t>
            </a:r>
            <a:r>
              <a:rPr lang="cs-CZ" sz="2400" b="1" dirty="0" smtClean="0">
                <a:solidFill>
                  <a:srgbClr val="FF0000"/>
                </a:solidFill>
              </a:rPr>
              <a:t>- upálení Jana Husa</a:t>
            </a:r>
            <a:endParaRPr lang="cs-CZ" sz="2400" b="1" dirty="0" smtClean="0"/>
          </a:p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1414 - 1418</a:t>
            </a:r>
            <a:r>
              <a:rPr lang="cs-CZ" sz="2400" b="1" dirty="0" smtClean="0"/>
              <a:t> - koncil v Kostnici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30. 7. 1419 </a:t>
            </a:r>
            <a:r>
              <a:rPr lang="cs-CZ" sz="2400" b="1" dirty="0" smtClean="0"/>
              <a:t>- 1. pražská defenestrace 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1420</a:t>
            </a:r>
            <a:r>
              <a:rPr lang="cs-CZ" sz="2400" b="1" dirty="0" smtClean="0"/>
              <a:t> - </a:t>
            </a:r>
            <a:r>
              <a:rPr lang="cs-CZ" sz="2400" b="1" dirty="0" smtClean="0">
                <a:solidFill>
                  <a:srgbClr val="FF0000"/>
                </a:solidFill>
              </a:rPr>
              <a:t>bitva na Vítkově </a:t>
            </a:r>
            <a:r>
              <a:rPr lang="cs-CZ" sz="2400" b="1" dirty="0" smtClean="0"/>
              <a:t>-  Žižka porazil křižáky </a:t>
            </a:r>
          </a:p>
          <a:p>
            <a:pPr>
              <a:buNone/>
            </a:pPr>
            <a:r>
              <a:rPr lang="cs-CZ" sz="2400" b="1" dirty="0" smtClean="0"/>
              <a:t>          - založeno město Tábora</a:t>
            </a:r>
            <a:br>
              <a:rPr lang="cs-CZ" sz="2400" b="1" dirty="0" smtClean="0"/>
            </a:br>
            <a:r>
              <a:rPr lang="cs-CZ" sz="2400" b="1" dirty="0" smtClean="0"/>
              <a:t>     - čtyři pražské artikuly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1421</a:t>
            </a:r>
            <a:r>
              <a:rPr lang="cs-CZ" sz="2400" b="1" dirty="0" smtClean="0"/>
              <a:t> - sněm v Čáslavi, sesadil z českého trůnu Zikmunda,vznik</a:t>
            </a:r>
          </a:p>
          <a:p>
            <a:pPr>
              <a:buNone/>
            </a:pPr>
            <a:r>
              <a:rPr lang="cs-CZ" sz="2400" b="1" dirty="0" smtClean="0"/>
              <a:t>             prozatímní 20tičlenné husitské vlády  (5 pánů + 7 rytířů + </a:t>
            </a:r>
          </a:p>
          <a:p>
            <a:pPr>
              <a:buNone/>
            </a:pPr>
            <a:r>
              <a:rPr lang="cs-CZ" sz="2400" b="1" dirty="0" smtClean="0"/>
              <a:t>             8 zástupců města)</a:t>
            </a:r>
          </a:p>
          <a:p>
            <a:pPr>
              <a:buNone/>
            </a:pPr>
            <a:r>
              <a:rPr lang="cs-CZ" sz="2400" b="1" dirty="0" smtClean="0"/>
              <a:t>           - 4 pražské artikuly prohlášeny za zemský zákon</a:t>
            </a:r>
          </a:p>
          <a:p>
            <a:pPr>
              <a:buNone/>
            </a:pPr>
            <a:r>
              <a:rPr lang="cs-CZ" sz="2400" b="1" dirty="0" smtClean="0"/>
              <a:t>           - bitva u Žatce – vítězství husitů</a:t>
            </a:r>
          </a:p>
          <a:p>
            <a:pPr>
              <a:buNone/>
            </a:pPr>
            <a:r>
              <a:rPr lang="cs-CZ" sz="2400" b="1" dirty="0" smtClean="0"/>
              <a:t>            - Žižka oslepl při obléhání hradu Rábí</a:t>
            </a:r>
          </a:p>
          <a:p>
            <a:pPr>
              <a:buNone/>
            </a:pPr>
            <a:endParaRPr lang="cs-CZ" sz="2400" dirty="0"/>
          </a:p>
        </p:txBody>
      </p:sp>
      <p:pic>
        <p:nvPicPr>
          <p:cNvPr id="9" name="Picture 2" descr="Soubor:Klassischer-Flege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908720"/>
            <a:ext cx="1728192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593304"/>
            <a:ext cx="8496944" cy="6264696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1422</a:t>
            </a:r>
            <a:r>
              <a:rPr lang="cs-CZ" sz="2400" b="1" dirty="0" smtClean="0"/>
              <a:t> - Zikmund poražen u Německého Brodu</a:t>
            </a:r>
          </a:p>
          <a:p>
            <a:pPr>
              <a:buNone/>
            </a:pPr>
            <a:r>
              <a:rPr lang="cs-CZ" sz="2400" b="1" dirty="0" smtClean="0"/>
              <a:t>          - </a:t>
            </a:r>
            <a:r>
              <a:rPr lang="cs-CZ" sz="2400" b="1" i="1" dirty="0" smtClean="0">
                <a:solidFill>
                  <a:srgbClr val="002060"/>
                </a:solidFill>
              </a:rPr>
              <a:t>popraven Jan Želivský</a:t>
            </a:r>
          </a:p>
          <a:p>
            <a:pPr>
              <a:buNone/>
            </a:pPr>
            <a:r>
              <a:rPr lang="cs-CZ" sz="2400" b="1" dirty="0" smtClean="0"/>
              <a:t>          - Žižkův odchod z Tábora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1423</a:t>
            </a:r>
            <a:r>
              <a:rPr lang="cs-CZ" sz="2400" b="1" dirty="0" smtClean="0"/>
              <a:t> - vznik Menšího Tábora</a:t>
            </a:r>
          </a:p>
          <a:p>
            <a:pPr>
              <a:buNone/>
            </a:pPr>
            <a:r>
              <a:rPr lang="cs-CZ" sz="2400" b="1" dirty="0" smtClean="0"/>
              <a:t>           - vyhlášen Žižkův vojenský řád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1424 </a:t>
            </a:r>
            <a:r>
              <a:rPr lang="cs-CZ" sz="2400" b="1" dirty="0" smtClean="0"/>
              <a:t>- bitva u </a:t>
            </a:r>
            <a:r>
              <a:rPr lang="cs-CZ" sz="2400" b="1" dirty="0" err="1" smtClean="0"/>
              <a:t>Malešova</a:t>
            </a:r>
            <a:r>
              <a:rPr lang="cs-CZ" sz="2400" b="1" dirty="0" smtClean="0"/>
              <a:t> – Žižka vítězí nad</a:t>
            </a:r>
          </a:p>
          <a:p>
            <a:pPr>
              <a:buNone/>
            </a:pPr>
            <a:r>
              <a:rPr lang="cs-CZ" sz="2400" b="1" dirty="0" smtClean="0"/>
              <a:t>            pražany, panskou jednotou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11.10.1424</a:t>
            </a:r>
            <a:r>
              <a:rPr lang="cs-CZ" sz="2400" b="1" dirty="0" smtClean="0"/>
              <a:t> - Žižka zahynul při obléhání Přibyslavi 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1426</a:t>
            </a:r>
            <a:r>
              <a:rPr lang="cs-CZ" sz="2400" b="1" dirty="0" smtClean="0"/>
              <a:t> – bitva u Ústí nad Labem, porážka křižáků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1427 </a:t>
            </a:r>
            <a:r>
              <a:rPr lang="cs-CZ" sz="2400" b="1" dirty="0" smtClean="0"/>
              <a:t>- bitva u Stříbra, u Tachova – porážka křižáků</a:t>
            </a:r>
          </a:p>
          <a:p>
            <a:pPr>
              <a:buNone/>
            </a:pPr>
            <a:r>
              <a:rPr lang="cs-CZ" sz="2400" b="1" i="1" dirty="0" smtClean="0">
                <a:solidFill>
                  <a:srgbClr val="002060"/>
                </a:solidFill>
              </a:rPr>
              <a:t>1428 - 1433 </a:t>
            </a:r>
            <a:r>
              <a:rPr lang="cs-CZ" sz="2400" b="1" dirty="0" smtClean="0"/>
              <a:t>- tzv. </a:t>
            </a:r>
            <a:r>
              <a:rPr lang="cs-CZ" sz="2400" b="1" dirty="0" err="1" smtClean="0"/>
              <a:t>spanilé</a:t>
            </a:r>
            <a:r>
              <a:rPr lang="cs-CZ" sz="2400" b="1" dirty="0" smtClean="0"/>
              <a:t> jízdy (</a:t>
            </a:r>
            <a:r>
              <a:rPr lang="cs-CZ" sz="2400" b="1" dirty="0" err="1" smtClean="0"/>
              <a:t>rejsy</a:t>
            </a:r>
            <a:r>
              <a:rPr lang="cs-CZ" sz="2400" b="1" dirty="0" smtClean="0"/>
              <a:t>) husitů - šíření </a:t>
            </a:r>
          </a:p>
          <a:p>
            <a:pPr>
              <a:buNone/>
            </a:pPr>
            <a:r>
              <a:rPr lang="cs-CZ" sz="2400" b="1" dirty="0" smtClean="0"/>
              <a:t>                        revolučních myšlenek za hranice</a:t>
            </a:r>
          </a:p>
          <a:p>
            <a:pPr>
              <a:buNone/>
            </a:pPr>
            <a:endParaRPr lang="cs-CZ" sz="2400" b="1" dirty="0" smtClean="0"/>
          </a:p>
          <a:p>
            <a:endParaRPr lang="cs-CZ" sz="2400" dirty="0"/>
          </a:p>
        </p:txBody>
      </p:sp>
      <p:pic>
        <p:nvPicPr>
          <p:cNvPr id="5" name="Picture 2" descr="http://upload.wikimedia.org/wikipedia/commons/9/95/Husit%C3%A9_-_Jensk%C3%BD_kode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60648"/>
            <a:ext cx="2468394" cy="3384376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Obdélník 5"/>
          <p:cNvSpPr/>
          <p:nvPr/>
        </p:nvSpPr>
        <p:spPr>
          <a:xfrm>
            <a:off x="6660232" y="3789040"/>
            <a:ext cx="2034480" cy="92333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i="1" dirty="0" smtClean="0"/>
              <a:t>Bitva husitů s křižáky. Vyobrazení z Jenského kodexu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14282" y="428604"/>
            <a:ext cx="8929718" cy="3342453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1431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rgbClr val="FF0000"/>
                </a:solidFill>
              </a:rPr>
              <a:t>bitva u Domažlic </a:t>
            </a:r>
            <a:r>
              <a:rPr lang="cs-CZ" sz="2400" b="1" dirty="0" smtClean="0"/>
              <a:t>- vítězství husitů nad křižáky</a:t>
            </a:r>
          </a:p>
          <a:p>
            <a:r>
              <a:rPr lang="cs-CZ" sz="2400" b="1" i="1" dirty="0" smtClean="0">
                <a:solidFill>
                  <a:srgbClr val="002060"/>
                </a:solidFill>
              </a:rPr>
              <a:t>1433 </a:t>
            </a:r>
            <a:r>
              <a:rPr lang="cs-CZ" sz="2400" b="1" dirty="0" smtClean="0"/>
              <a:t>- koncil v Basileji - jednání papeže a Zikmunda   s husity </a:t>
            </a:r>
          </a:p>
          <a:p>
            <a:r>
              <a:rPr lang="cs-CZ" sz="2400" b="1" i="1" dirty="0" smtClean="0">
                <a:solidFill>
                  <a:srgbClr val="FF0000"/>
                </a:solidFill>
              </a:rPr>
              <a:t>30. 5. 1434 </a:t>
            </a:r>
            <a:r>
              <a:rPr lang="cs-CZ" sz="2400" b="1" dirty="0" smtClean="0">
                <a:solidFill>
                  <a:srgbClr val="FF0000"/>
                </a:solidFill>
              </a:rPr>
              <a:t>- bitva u Lipan </a:t>
            </a:r>
            <a:r>
              <a:rPr lang="cs-CZ" sz="2400" b="1" dirty="0" smtClean="0"/>
              <a:t>- panská jednota porazila </a:t>
            </a:r>
          </a:p>
          <a:p>
            <a:r>
              <a:rPr lang="cs-CZ" sz="2400" b="1" dirty="0" smtClean="0"/>
              <a:t>                       radikální husity, umírá Prokop Holý</a:t>
            </a:r>
          </a:p>
          <a:p>
            <a:pPr>
              <a:lnSpc>
                <a:spcPct val="80000"/>
              </a:lnSpc>
              <a:defRPr/>
            </a:pPr>
            <a:r>
              <a:rPr lang="cs-CZ" sz="2400" b="1" i="1" dirty="0" smtClean="0">
                <a:solidFill>
                  <a:srgbClr val="002060"/>
                </a:solidFill>
              </a:rPr>
              <a:t>1436 </a:t>
            </a:r>
            <a:r>
              <a:rPr lang="cs-CZ" sz="2400" b="1" dirty="0" smtClean="0"/>
              <a:t>- Basilejská kompaktáta</a:t>
            </a:r>
          </a:p>
          <a:p>
            <a:r>
              <a:rPr lang="cs-CZ" sz="2400" b="1" i="1" dirty="0" smtClean="0">
                <a:solidFill>
                  <a:srgbClr val="002060"/>
                </a:solidFill>
              </a:rPr>
              <a:t>1436 </a:t>
            </a:r>
            <a:r>
              <a:rPr lang="cs-CZ" sz="2400" b="1" dirty="0" smtClean="0"/>
              <a:t>- Zikmund zvolen králem</a:t>
            </a:r>
          </a:p>
          <a:p>
            <a:r>
              <a:rPr lang="cs-CZ" sz="2400" b="1" i="1" dirty="0" smtClean="0">
                <a:solidFill>
                  <a:srgbClr val="002060"/>
                </a:solidFill>
              </a:rPr>
              <a:t>1437 </a:t>
            </a:r>
            <a:r>
              <a:rPr lang="cs-CZ" sz="2400" b="1" dirty="0" smtClean="0"/>
              <a:t>- Jan Roháč z </a:t>
            </a:r>
            <a:r>
              <a:rPr lang="cs-CZ" sz="2400" b="1" dirty="0" err="1" smtClean="0"/>
              <a:t>Dubé</a:t>
            </a:r>
            <a:r>
              <a:rPr lang="cs-CZ" sz="2400" b="1" dirty="0" smtClean="0"/>
              <a:t>, poražen poslední husitský odboj</a:t>
            </a:r>
          </a:p>
          <a:p>
            <a:r>
              <a:rPr lang="cs-CZ" sz="2400" b="1" dirty="0" smtClean="0"/>
              <a:t>          - umírá Zikmund</a:t>
            </a:r>
            <a:br>
              <a:rPr lang="cs-CZ" sz="2400" b="1" dirty="0" smtClean="0"/>
            </a:br>
            <a:endParaRPr lang="cs-CZ" sz="2400" b="1" dirty="0"/>
          </a:p>
        </p:txBody>
      </p:sp>
      <p:pic>
        <p:nvPicPr>
          <p:cNvPr id="35842" name="Picture 2" descr="http://upload.wikimedia.org/wikipedia/commons/c/c6/Jan_Roh%C3%A1%C4%8D_z_Dub%C3%A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495517"/>
            <a:ext cx="5976664" cy="2741795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2843808" y="6341258"/>
            <a:ext cx="3412024" cy="40011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cs-CZ" sz="2000" i="1" dirty="0" smtClean="0"/>
              <a:t>Mikoláš Aleš, Jan Roháč z </a:t>
            </a:r>
            <a:r>
              <a:rPr lang="cs-CZ" sz="2000" i="1" dirty="0" err="1" smtClean="0"/>
              <a:t>Dubé</a:t>
            </a:r>
            <a:endParaRPr lang="cs-CZ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57166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cs-CZ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Opakování – charakter husitské literatury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2132856"/>
            <a:ext cx="8391306" cy="3516422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literatura vyjadřuje názory  a cítění nižších vrstev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>
                <a:solidFill>
                  <a:srgbClr val="002060"/>
                </a:solidFill>
              </a:rPr>
              <a:t> </a:t>
            </a:r>
            <a:r>
              <a:rPr lang="cs-CZ" sz="2400" b="1" i="1" dirty="0" smtClean="0">
                <a:solidFill>
                  <a:srgbClr val="002060"/>
                </a:solidFill>
              </a:rPr>
              <a:t>česká tvorba, prostá forma, srozumitelnost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mizí neaktuální útvary literatury - legenda, rytířský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epos, drama, zábavná literatura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</a:t>
            </a:r>
            <a:r>
              <a:rPr lang="cs-CZ" sz="2400" b="1" i="1" dirty="0" smtClean="0">
                <a:solidFill>
                  <a:srgbClr val="002060"/>
                </a:solidFill>
              </a:rPr>
              <a:t>v popředí duchovní písně, kroniky, </a:t>
            </a:r>
            <a:r>
              <a:rPr lang="cs-CZ" sz="2400" b="1" i="1" dirty="0" smtClean="0">
                <a:solidFill>
                  <a:srgbClr val="002060"/>
                </a:solidFill>
              </a:rPr>
              <a:t>traktáty, postily</a:t>
            </a:r>
            <a:r>
              <a:rPr lang="cs-CZ" sz="2400" b="1" i="1" dirty="0" smtClean="0">
                <a:solidFill>
                  <a:srgbClr val="002060"/>
                </a:solidFill>
              </a:rPr>
              <a:t>, satiry</a:t>
            </a:r>
          </a:p>
          <a:p>
            <a:pPr eaLnBrk="1" hangingPunct="1">
              <a:buNone/>
              <a:defRPr/>
            </a:pPr>
            <a:r>
              <a:rPr lang="cs-CZ" sz="2400" b="1" i="1" dirty="0" smtClean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6024" y="2023673"/>
            <a:ext cx="8748464" cy="452431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 Husova smrt 6.7.1415 sjednotila národ </a:t>
            </a:r>
          </a:p>
          <a:p>
            <a:r>
              <a:rPr lang="cs-CZ" sz="2400" b="1" dirty="0" smtClean="0"/>
              <a:t>     proti církvi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revoluční nástup lidových mas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proticírkevní bouře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</a:t>
            </a:r>
            <a:r>
              <a:rPr lang="cs-CZ" sz="2400" b="1" i="1" dirty="0" smtClean="0">
                <a:solidFill>
                  <a:srgbClr val="002060"/>
                </a:solidFill>
              </a:rPr>
              <a:t>převaha chudiny </a:t>
            </a:r>
            <a:r>
              <a:rPr lang="cs-CZ" sz="2400" b="1" dirty="0" smtClean="0"/>
              <a:t>v čele s kazatelem </a:t>
            </a:r>
            <a:r>
              <a:rPr lang="cs-CZ" sz="2400" b="1" i="1" dirty="0" smtClean="0">
                <a:solidFill>
                  <a:srgbClr val="002060"/>
                </a:solidFill>
              </a:rPr>
              <a:t>Janem Želivským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30.7. 1419 pražská defenestrace 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Václava IV. umírá, nástupce nevlastní bratr  Zikmund </a:t>
            </a:r>
          </a:p>
          <a:p>
            <a:r>
              <a:rPr lang="cs-CZ" sz="2400" b="1" dirty="0" smtClean="0"/>
              <a:t>     Lucemburský( římský císař), v Čechách nebyl uznán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pokus o vytvoření beztřídní společnosti – založeno </a:t>
            </a:r>
          </a:p>
          <a:p>
            <a:r>
              <a:rPr lang="cs-CZ" sz="2400" b="1" dirty="0" smtClean="0"/>
              <a:t>    město Tábor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husitský program Čtyři artikuly </a:t>
            </a:r>
            <a:r>
              <a:rPr lang="cs-CZ" sz="2400" b="1" dirty="0" smtClean="0"/>
              <a:t>pražské</a:t>
            </a:r>
            <a:endParaRPr lang="cs-CZ" sz="2400" b="1" dirty="0" smtClean="0"/>
          </a:p>
          <a:p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4282" y="0"/>
            <a:ext cx="661116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 algn="ctr"/>
            <a:r>
              <a:rPr lang="cs-CZ" sz="4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1. fáze husitského revolučního</a:t>
            </a:r>
          </a:p>
          <a:p>
            <a:pPr marL="914400" indent="-914400" algn="ctr"/>
            <a:r>
              <a:rPr lang="cs-CZ" sz="4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hnutí  1419 - 1421</a:t>
            </a:r>
            <a:endParaRPr lang="cs-CZ" sz="40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24128" y="836712"/>
            <a:ext cx="1409681" cy="461665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i="1" dirty="0" smtClean="0"/>
              <a:t>Václav IV.</a:t>
            </a:r>
            <a:endParaRPr lang="cs-CZ" sz="2400" b="1" i="1" dirty="0"/>
          </a:p>
        </p:txBody>
      </p:sp>
      <p:pic>
        <p:nvPicPr>
          <p:cNvPr id="26626" name="Picture 2" descr="http://upload.wikimedia.org/wikipedia/commons/3/3a/VaclavI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548680"/>
            <a:ext cx="1642148" cy="3312368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Zelivsky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131840" y="499319"/>
            <a:ext cx="2931636" cy="76944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Jan Želivský</a:t>
            </a:r>
            <a:endParaRPr lang="cs-CZ" sz="4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00232" y="116632"/>
            <a:ext cx="520732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400" b="1" smtClean="0">
                <a:ln w="50800"/>
                <a:solidFill>
                  <a:schemeClr val="accent6">
                    <a:lumMod val="50000"/>
                  </a:schemeClr>
                </a:solidFill>
              </a:rPr>
              <a:t>Čtyři artikuly pražské</a:t>
            </a:r>
            <a:endParaRPr lang="cs-CZ" sz="4400" b="1" dirty="0">
              <a:ln w="50800"/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340768"/>
            <a:ext cx="8136904" cy="1938992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svoboda kázání slova Božího  a výkladu bible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přijímání podobojí způsobem ( sub </a:t>
            </a:r>
            <a:r>
              <a:rPr lang="cs-CZ" sz="2400" b="1" dirty="0" err="1" smtClean="0"/>
              <a:t>utraque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speciae</a:t>
            </a:r>
            <a:r>
              <a:rPr lang="cs-CZ" sz="2400" b="1" dirty="0" smtClean="0"/>
              <a:t>)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odstranění světského panování církve, zabavení</a:t>
            </a:r>
          </a:p>
          <a:p>
            <a:r>
              <a:rPr lang="cs-CZ" sz="2400" b="1" dirty="0" smtClean="0"/>
              <a:t>     majetku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trestání těžkých hříchů bez rozdílu stavu</a:t>
            </a:r>
            <a:endParaRPr lang="cs-CZ" sz="2400" b="1" dirty="0"/>
          </a:p>
        </p:txBody>
      </p:sp>
      <p:pic>
        <p:nvPicPr>
          <p:cNvPr id="24578" name="Picture 2" descr="http://upload.wikimedia.org/wikipedia/commons/4/4c/Jan_%C5%BDi%C5%BEka_v_%C4%8Dele_vojsk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284984"/>
            <a:ext cx="2663144" cy="3312368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275856" y="6165304"/>
            <a:ext cx="23920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i="1" dirty="0" smtClean="0"/>
              <a:t>Jan Žižka v čele vojsk</a:t>
            </a:r>
            <a:endParaRPr lang="cs-CZ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345571" y="2204864"/>
            <a:ext cx="4798429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700" b="1" i="1" dirty="0" smtClean="0"/>
              <a:t> znak husitů</a:t>
            </a:r>
          </a:p>
          <a:p>
            <a:pPr>
              <a:buFont typeface="Wingdings" pitchFamily="2" charset="2"/>
              <a:buChar char="q"/>
            </a:pPr>
            <a:r>
              <a:rPr lang="cs-CZ" sz="2700" b="1" i="1" dirty="0" smtClean="0"/>
              <a:t> symbol </a:t>
            </a:r>
            <a:r>
              <a:rPr lang="cs-CZ" sz="2700" b="1" i="1" dirty="0" smtClean="0">
                <a:solidFill>
                  <a:srgbClr val="002060"/>
                </a:solidFill>
              </a:rPr>
              <a:t>přijímaní pod </a:t>
            </a:r>
          </a:p>
          <a:p>
            <a:r>
              <a:rPr lang="cs-CZ" sz="2700" b="1" i="1" dirty="0" smtClean="0">
                <a:solidFill>
                  <a:srgbClr val="002060"/>
                </a:solidFill>
              </a:rPr>
              <a:t>     obojím způsobem</a:t>
            </a:r>
            <a:r>
              <a:rPr lang="cs-CZ" sz="2700" b="1" i="1" dirty="0" smtClean="0"/>
              <a:t> =</a:t>
            </a:r>
          </a:p>
          <a:p>
            <a:r>
              <a:rPr lang="cs-CZ" sz="2700" b="1" i="1" dirty="0" smtClean="0"/>
              <a:t>     sub </a:t>
            </a:r>
            <a:r>
              <a:rPr lang="cs-CZ" sz="2700" b="1" i="1" dirty="0" err="1" smtClean="0"/>
              <a:t>utraque</a:t>
            </a:r>
            <a:r>
              <a:rPr lang="cs-CZ" sz="2700" b="1" i="1" dirty="0" smtClean="0"/>
              <a:t> </a:t>
            </a:r>
            <a:r>
              <a:rPr lang="cs-CZ" sz="2700" b="1" i="1" dirty="0" err="1" smtClean="0"/>
              <a:t>speciae</a:t>
            </a:r>
            <a:endParaRPr lang="cs-CZ" sz="2700" b="1" i="1" dirty="0" smtClean="0"/>
          </a:p>
          <a:p>
            <a:r>
              <a:rPr lang="cs-CZ" sz="2700" b="1" i="1" dirty="0" smtClean="0"/>
              <a:t>     = </a:t>
            </a:r>
            <a:r>
              <a:rPr lang="cs-CZ" sz="2700" b="1" i="1" dirty="0" err="1" smtClean="0"/>
              <a:t>tj.symbolicky</a:t>
            </a:r>
            <a:r>
              <a:rPr lang="cs-CZ" sz="2700" b="1" i="1" dirty="0" smtClean="0"/>
              <a:t> chléb ( hostie)</a:t>
            </a:r>
          </a:p>
          <a:p>
            <a:r>
              <a:rPr lang="cs-CZ" sz="2700" b="1" i="1" dirty="0" smtClean="0"/>
              <a:t>     (přijímali všichni)</a:t>
            </a:r>
          </a:p>
          <a:p>
            <a:r>
              <a:rPr lang="cs-CZ" sz="2700" b="1" i="1" dirty="0" smtClean="0"/>
              <a:t>     + víno z poháru = krev Krista</a:t>
            </a:r>
          </a:p>
          <a:p>
            <a:r>
              <a:rPr lang="cs-CZ" sz="2700" b="1" i="1" dirty="0" smtClean="0"/>
              <a:t>     ( dosud jen kněží)</a:t>
            </a:r>
          </a:p>
          <a:p>
            <a:r>
              <a:rPr lang="cs-CZ" sz="2700" b="1" i="1" dirty="0" smtClean="0"/>
              <a:t>= rovnost všech </a:t>
            </a:r>
            <a:r>
              <a:rPr lang="cs-CZ" sz="2700" b="1" i="1" dirty="0" err="1" smtClean="0"/>
              <a:t>břed</a:t>
            </a:r>
            <a:r>
              <a:rPr lang="cs-CZ" sz="2700" b="1" i="1" dirty="0" smtClean="0"/>
              <a:t> Bohem</a:t>
            </a:r>
          </a:p>
          <a:p>
            <a:pPr>
              <a:buFont typeface="Wingdings" pitchFamily="2" charset="2"/>
              <a:buChar char="q"/>
            </a:pPr>
            <a:r>
              <a:rPr lang="cs-CZ" sz="2700" b="1" i="1" dirty="0" smtClean="0"/>
              <a:t> </a:t>
            </a:r>
            <a:r>
              <a:rPr lang="cs-CZ" sz="2700" b="1" i="1" dirty="0" smtClean="0">
                <a:solidFill>
                  <a:srgbClr val="002060"/>
                </a:solidFill>
              </a:rPr>
              <a:t>kališníci = </a:t>
            </a:r>
            <a:r>
              <a:rPr lang="cs-CZ" sz="2700" b="1" i="1" dirty="0" err="1" smtClean="0">
                <a:solidFill>
                  <a:srgbClr val="002060"/>
                </a:solidFill>
              </a:rPr>
              <a:t>utraquisté</a:t>
            </a:r>
            <a:endParaRPr lang="cs-CZ" sz="2700" b="1" i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72000" y="908720"/>
            <a:ext cx="2090509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6000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  <a:t>Kalich</a:t>
            </a:r>
            <a:endParaRPr lang="cs-CZ" sz="6000" b="1" dirty="0">
              <a:ln w="50800"/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Picture 2" descr="Soubor:Hussite bann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780244" cy="5085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23728" y="692696"/>
            <a:ext cx="4781758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400" b="1" dirty="0" smtClean="0">
                <a:ln w="50800"/>
                <a:solidFill>
                  <a:srgbClr val="002060"/>
                </a:solidFill>
              </a:rPr>
              <a:t>Budyšínský rukopis </a:t>
            </a:r>
            <a:endParaRPr lang="cs-CZ" sz="44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1484784"/>
            <a:ext cx="84249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/>
              <a:t> odráží situaci na počátků bojů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/>
              <a:t> vznik 1420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/>
              <a:t> tři veršované skladby</a:t>
            </a:r>
            <a:endParaRPr lang="cs-CZ" sz="2800" dirty="0" smtClean="0"/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 </a:t>
            </a:r>
            <a:r>
              <a:rPr lang="cs-CZ" sz="2800" b="1" dirty="0" smtClean="0"/>
              <a:t>polemiky ( = spory)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/>
              <a:t> nalezeny v </a:t>
            </a:r>
            <a:r>
              <a:rPr lang="cs-CZ" sz="2800" b="1" dirty="0" err="1" smtClean="0"/>
              <a:t>Budyšíně</a:t>
            </a:r>
            <a:r>
              <a:rPr lang="cs-CZ" sz="2800" b="1" dirty="0" smtClean="0"/>
              <a:t> ( Bautzen – město v Německu)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71736" y="0"/>
            <a:ext cx="3813416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400" b="1" smtClean="0">
                <a:ln w="50800"/>
                <a:solidFill>
                  <a:schemeClr val="accent6">
                    <a:lumMod val="50000"/>
                  </a:schemeClr>
                </a:solidFill>
              </a:rPr>
              <a:t>Literární tvorba</a:t>
            </a:r>
            <a:endParaRPr lang="cs-CZ" sz="4400" b="1" dirty="0">
              <a:ln w="50800"/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8674" name="Picture 2" descr="Soubor:Altstadt Bautzen aus der Luft mit weitem Blick aus Südosten ins Land Frühling 200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789040"/>
            <a:ext cx="3707904" cy="2776294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1554136" y="0"/>
            <a:ext cx="5913670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4000" b="1" dirty="0" smtClean="0">
                <a:ln w="50800"/>
                <a:solidFill>
                  <a:srgbClr val="002060"/>
                </a:solidFill>
              </a:rPr>
              <a:t>Žaloba Koruny české </a:t>
            </a:r>
          </a:p>
          <a:p>
            <a:pPr algn="ctr"/>
            <a:r>
              <a:rPr lang="cs-CZ" sz="4000" b="1" i="1" dirty="0" smtClean="0">
                <a:ln w="50800"/>
                <a:solidFill>
                  <a:srgbClr val="002060"/>
                </a:solidFill>
              </a:rPr>
              <a:t>k bohu na krále uherského </a:t>
            </a:r>
          </a:p>
          <a:p>
            <a:pPr algn="ctr"/>
            <a:r>
              <a:rPr lang="cs-CZ" sz="4000" b="1" i="1" dirty="0" smtClean="0">
                <a:ln w="50800"/>
                <a:solidFill>
                  <a:srgbClr val="002060"/>
                </a:solidFill>
              </a:rPr>
              <a:t>a sbor kostnický</a:t>
            </a:r>
            <a:endParaRPr lang="cs-CZ" sz="4000" b="1" i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44713" y="2204864"/>
            <a:ext cx="4859535" cy="461665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642 veršů, česká i latinská podoba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76245" y="3068960"/>
            <a:ext cx="4339971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000" b="1" dirty="0" smtClean="0">
                <a:ln w="50800"/>
                <a:solidFill>
                  <a:srgbClr val="002060"/>
                </a:solidFill>
              </a:rPr>
              <a:t>Porok Koruny české</a:t>
            </a:r>
            <a:endParaRPr lang="cs-CZ" sz="40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3933056"/>
            <a:ext cx="7860753" cy="230832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porok = domluva, výtka, pokárání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666 veršů ( má i prozaický protějšek)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obě skladby se obracejí proti zrádnému Zikmundovi</a:t>
            </a:r>
          </a:p>
          <a:p>
            <a:r>
              <a:rPr lang="cs-CZ" sz="2400" b="1" dirty="0" smtClean="0"/>
              <a:t>     a proti českým pánům, kteří jej zvolili králem </a:t>
            </a:r>
          </a:p>
          <a:p>
            <a:r>
              <a:rPr lang="cs-CZ" sz="2400" b="1" dirty="0" smtClean="0"/>
              <a:t>     bez souhlasu Prahy po bitvě na Vítkově, i když nebyl</a:t>
            </a:r>
          </a:p>
          <a:p>
            <a:r>
              <a:rPr lang="cs-CZ" sz="2400" b="1" dirty="0" smtClean="0"/>
              <a:t>     uznán měšťany ani lidem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14366" y="-142900"/>
            <a:ext cx="8229600" cy="1143000"/>
          </a:xfrm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hangingPunct="1">
              <a:defRPr/>
            </a:pPr>
            <a:r>
              <a:rPr lang="cs-CZ" b="1" dirty="0" smtClean="0">
                <a:ln w="50800"/>
                <a:solidFill>
                  <a:srgbClr val="002060"/>
                </a:solidFill>
              </a:rPr>
              <a:t>Hádání Prahy s Kutnou Horou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85794"/>
            <a:ext cx="8219256" cy="5595534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299O veršů, neznámý vzdělaný autor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obhajuje husitský program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alegorický ( jinotaj) spor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Praha je vyobrazena jako krásná žena symbolizující 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husitské ideály. Diskutuje s  Kutnou Horou, která 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v podobě ošklivé ženy hájí stanovisko katolické 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církve a  kostnického koncilu. Závěrečné slovo má 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Kristus a spor končí vítězstvím Prahy.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skladba si kladla za cíl přesvědčit kolísavé vzdělance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pro husitskou věc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protějšek této básně najdeme v protihusitské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skladbě </a:t>
            </a:r>
            <a:r>
              <a:rPr lang="cs-CZ" sz="2400" b="1" i="1" dirty="0" smtClean="0"/>
              <a:t>Václav, Havel a Tábor</a:t>
            </a:r>
            <a:endParaRPr lang="cs-CZ" sz="24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9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96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96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96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vislý svitek 4"/>
          <p:cNvSpPr/>
          <p:nvPr/>
        </p:nvSpPr>
        <p:spPr>
          <a:xfrm>
            <a:off x="0" y="71438"/>
            <a:ext cx="5715008" cy="6643710"/>
          </a:xfrm>
          <a:prstGeom prst="vertic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928662" y="680468"/>
            <a:ext cx="4152419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300" i="1" smtClean="0"/>
              <a:t> Vzemši sobě rok určený,</a:t>
            </a:r>
          </a:p>
          <a:p>
            <a:r>
              <a:rPr lang="cs-CZ" sz="2300" i="1" smtClean="0"/>
              <a:t> hádala se Praha s Horú</a:t>
            </a:r>
          </a:p>
          <a:p>
            <a:r>
              <a:rPr lang="cs-CZ" sz="2300" i="1" smtClean="0"/>
              <a:t> před ctným sborem všeho tvoru,</a:t>
            </a:r>
          </a:p>
          <a:p>
            <a:r>
              <a:rPr lang="cs-CZ" sz="2300" i="1" smtClean="0"/>
              <a:t> při němž Kristus pán sedieše,</a:t>
            </a:r>
          </a:p>
          <a:p>
            <a:r>
              <a:rPr lang="cs-CZ" sz="2300" i="1" smtClean="0"/>
              <a:t> právě činy vše súdieše.</a:t>
            </a:r>
          </a:p>
          <a:p>
            <a:r>
              <a:rPr lang="cs-CZ" sz="2300" i="1" smtClean="0"/>
              <a:t> Praha stáše na pravici,</a:t>
            </a:r>
          </a:p>
          <a:p>
            <a:r>
              <a:rPr lang="cs-CZ" sz="2300" i="1" smtClean="0"/>
              <a:t> Hora v kútě na levici.</a:t>
            </a:r>
          </a:p>
          <a:p>
            <a:r>
              <a:rPr lang="cs-CZ" sz="2300" i="1" smtClean="0"/>
              <a:t> Praha slušné, stné postavy,</a:t>
            </a:r>
          </a:p>
          <a:p>
            <a:r>
              <a:rPr lang="cs-CZ" sz="2300" i="1" smtClean="0"/>
              <a:t> žena krásná bez ohavy,</a:t>
            </a:r>
          </a:p>
          <a:p>
            <a:r>
              <a:rPr lang="cs-CZ" sz="2300" i="1" smtClean="0"/>
              <a:t> jasných očí, múdré řeči,</a:t>
            </a:r>
          </a:p>
          <a:p>
            <a:r>
              <a:rPr lang="cs-CZ" sz="2300" i="1" smtClean="0"/>
              <a:t> v zlatohlavě stně se rdieci.</a:t>
            </a:r>
          </a:p>
          <a:p>
            <a:r>
              <a:rPr lang="cs-CZ" sz="2300" i="1" smtClean="0"/>
              <a:t> Hora, ženka pohrbilá, </a:t>
            </a:r>
          </a:p>
          <a:p>
            <a:r>
              <a:rPr lang="cs-CZ" sz="2300" i="1" smtClean="0"/>
              <a:t> k zemi hlediec a blíkavá,</a:t>
            </a:r>
          </a:p>
          <a:p>
            <a:r>
              <a:rPr lang="cs-CZ" sz="2300" i="1" smtClean="0"/>
              <a:t> šeplíc řeči ulyzavú,</a:t>
            </a:r>
          </a:p>
          <a:p>
            <a:r>
              <a:rPr lang="cs-CZ" sz="2300" i="1" smtClean="0"/>
              <a:t> otmlúváše, vrtlíc hlavú,</a:t>
            </a:r>
          </a:p>
          <a:p>
            <a:r>
              <a:rPr lang="cs-CZ" sz="2300" i="1" smtClean="0"/>
              <a:t> jenž mějieše i v té době</a:t>
            </a:r>
          </a:p>
          <a:p>
            <a:r>
              <a:rPr lang="cs-CZ" sz="2300" i="1" smtClean="0"/>
              <a:t> kuklík s kytlí sšit na sobě.</a:t>
            </a:r>
          </a:p>
          <a:p>
            <a:endParaRPr lang="cs-CZ" sz="2300" i="1"/>
          </a:p>
        </p:txBody>
      </p:sp>
      <p:sp>
        <p:nvSpPr>
          <p:cNvPr id="6" name="TextovéPole 5"/>
          <p:cNvSpPr txBox="1"/>
          <p:nvPr/>
        </p:nvSpPr>
        <p:spPr>
          <a:xfrm>
            <a:off x="5126490" y="2786058"/>
            <a:ext cx="4017510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200" smtClean="0"/>
              <a:t> sedieše = seděl</a:t>
            </a:r>
          </a:p>
          <a:p>
            <a:pPr>
              <a:buFont typeface="Wingdings" pitchFamily="2" charset="2"/>
              <a:buChar char="q"/>
            </a:pPr>
            <a:r>
              <a:rPr lang="cs-CZ" sz="2200" smtClean="0"/>
              <a:t> súdieše = soudil</a:t>
            </a:r>
          </a:p>
          <a:p>
            <a:pPr>
              <a:buFont typeface="Wingdings" pitchFamily="2" charset="2"/>
              <a:buChar char="q"/>
            </a:pPr>
            <a:r>
              <a:rPr lang="cs-CZ" sz="2200" smtClean="0"/>
              <a:t> právě = podle práva</a:t>
            </a:r>
          </a:p>
          <a:p>
            <a:pPr>
              <a:buFont typeface="Wingdings" pitchFamily="2" charset="2"/>
              <a:buChar char="q"/>
            </a:pPr>
            <a:r>
              <a:rPr lang="cs-CZ" sz="2200" smtClean="0"/>
              <a:t> stáše = stála</a:t>
            </a:r>
          </a:p>
          <a:p>
            <a:pPr>
              <a:buFont typeface="Wingdings" pitchFamily="2" charset="2"/>
              <a:buChar char="q"/>
            </a:pPr>
            <a:r>
              <a:rPr lang="cs-CZ" sz="2200" smtClean="0"/>
              <a:t> bez ohavy = bez kazu</a:t>
            </a:r>
          </a:p>
          <a:p>
            <a:pPr>
              <a:buFont typeface="Wingdings" pitchFamily="2" charset="2"/>
              <a:buChar char="q"/>
            </a:pPr>
            <a:r>
              <a:rPr lang="cs-CZ" sz="2200" smtClean="0"/>
              <a:t> blíkavá = s mžourajícíma očima</a:t>
            </a:r>
          </a:p>
          <a:p>
            <a:pPr>
              <a:buFont typeface="Wingdings" pitchFamily="2" charset="2"/>
              <a:buChar char="q"/>
            </a:pPr>
            <a:r>
              <a:rPr lang="cs-CZ" sz="2200" smtClean="0"/>
              <a:t> šeplíc = šišlající</a:t>
            </a:r>
          </a:p>
          <a:p>
            <a:pPr>
              <a:buFont typeface="Wingdings" pitchFamily="2" charset="2"/>
              <a:buChar char="q"/>
            </a:pPr>
            <a:r>
              <a:rPr lang="cs-CZ" sz="2200" smtClean="0"/>
              <a:t> ulízavú = falešnou</a:t>
            </a:r>
          </a:p>
          <a:p>
            <a:pPr>
              <a:buFont typeface="Wingdings" pitchFamily="2" charset="2"/>
              <a:buChar char="q"/>
            </a:pPr>
            <a:r>
              <a:rPr lang="cs-CZ" sz="2200" smtClean="0"/>
              <a:t> otmluváše = odporovala</a:t>
            </a:r>
          </a:p>
          <a:p>
            <a:pPr>
              <a:buFont typeface="Wingdings" pitchFamily="2" charset="2"/>
              <a:buChar char="q"/>
            </a:pPr>
            <a:r>
              <a:rPr lang="cs-CZ" sz="2200" smtClean="0"/>
              <a:t> vrtlíc = vrtíc ( ne)</a:t>
            </a:r>
          </a:p>
          <a:p>
            <a:endParaRPr lang="cs-CZ" sz="2200"/>
          </a:p>
        </p:txBody>
      </p:sp>
      <p:sp>
        <p:nvSpPr>
          <p:cNvPr id="7" name="TextovéPole 6"/>
          <p:cNvSpPr txBox="1"/>
          <p:nvPr/>
        </p:nvSpPr>
        <p:spPr>
          <a:xfrm>
            <a:off x="5357818" y="2000240"/>
            <a:ext cx="330346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200" b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Staročeský slovník</a:t>
            </a:r>
            <a:endParaRPr lang="cs-CZ" sz="3200" b="1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772816"/>
            <a:ext cx="8136904" cy="452431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</a:t>
            </a:r>
            <a:r>
              <a:rPr lang="cs-CZ" sz="2400" b="1" i="1" dirty="0" smtClean="0">
                <a:solidFill>
                  <a:srgbClr val="002060"/>
                </a:solidFill>
              </a:rPr>
              <a:t>v popředí měšťanstvo = pravé husitské křídlo</a:t>
            </a:r>
          </a:p>
          <a:p>
            <a:r>
              <a:rPr lang="cs-CZ" sz="2400" b="1" i="1" dirty="0" smtClean="0">
                <a:solidFill>
                  <a:srgbClr val="002060"/>
                </a:solidFill>
              </a:rPr>
              <a:t>     </a:t>
            </a:r>
            <a:r>
              <a:rPr lang="cs-CZ" sz="2400" b="1" i="1" dirty="0" err="1" smtClean="0">
                <a:solidFill>
                  <a:srgbClr val="002060"/>
                </a:solidFill>
              </a:rPr>
              <a:t>tzv.pražané</a:t>
            </a:r>
            <a:r>
              <a:rPr lang="cs-CZ" sz="2400" b="1" i="1" dirty="0" smtClean="0">
                <a:solidFill>
                  <a:srgbClr val="002060"/>
                </a:solidFill>
              </a:rPr>
              <a:t> + střední a drobná kališnická i katolická</a:t>
            </a:r>
          </a:p>
          <a:p>
            <a:r>
              <a:rPr lang="cs-CZ" sz="2400" b="1" i="1" dirty="0" smtClean="0">
                <a:solidFill>
                  <a:srgbClr val="002060"/>
                </a:solidFill>
              </a:rPr>
              <a:t>     šlechta </a:t>
            </a:r>
            <a:r>
              <a:rPr lang="cs-CZ" sz="2400" b="1" dirty="0" smtClean="0"/>
              <a:t>( vznik panské jednoty) X husitské chudině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1422 </a:t>
            </a:r>
            <a:r>
              <a:rPr lang="cs-CZ" sz="2400" b="1" i="1" dirty="0" smtClean="0">
                <a:solidFill>
                  <a:srgbClr val="002060"/>
                </a:solidFill>
              </a:rPr>
              <a:t>popraven</a:t>
            </a:r>
            <a:r>
              <a:rPr lang="cs-CZ" sz="2400" b="1" dirty="0" smtClean="0"/>
              <a:t> vůdce levice </a:t>
            </a:r>
            <a:r>
              <a:rPr lang="cs-CZ" sz="2400" b="1" i="1" dirty="0" smtClean="0">
                <a:solidFill>
                  <a:srgbClr val="002060"/>
                </a:solidFill>
              </a:rPr>
              <a:t>Jan Želivský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proti Čechům vyhlášeny </a:t>
            </a:r>
            <a:r>
              <a:rPr lang="cs-CZ" sz="2400" b="1" i="1" dirty="0" smtClean="0">
                <a:solidFill>
                  <a:srgbClr val="002060"/>
                </a:solidFill>
              </a:rPr>
              <a:t>křížové výpravy</a:t>
            </a:r>
          </a:p>
          <a:p>
            <a:pPr lvl="0">
              <a:buFont typeface="Wingdings" pitchFamily="2" charset="2"/>
              <a:buChar char="q"/>
            </a:pPr>
            <a:r>
              <a:rPr lang="cs-CZ" sz="2400" b="1" dirty="0" smtClean="0"/>
              <a:t> centra husitského dění :</a:t>
            </a:r>
          </a:p>
          <a:p>
            <a:r>
              <a:rPr lang="cs-CZ" sz="2400" b="1" dirty="0" smtClean="0"/>
              <a:t>     Praha – města pražská byla centrem umírněných husitů</a:t>
            </a:r>
          </a:p>
          <a:p>
            <a:r>
              <a:rPr lang="cs-CZ" sz="2400" b="1" dirty="0" smtClean="0"/>
              <a:t>     Tábor – radikální husité vedení Janem Žižkou</a:t>
            </a:r>
          </a:p>
          <a:p>
            <a:pPr lvl="0"/>
            <a:r>
              <a:rPr lang="cs-CZ" sz="2400" b="1" dirty="0" smtClean="0"/>
              <a:t>     KU – i zde stoupenci husitského hnutí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</a:t>
            </a:r>
            <a:r>
              <a:rPr lang="cs-CZ" sz="2400" b="1" i="1" dirty="0" smtClean="0">
                <a:solidFill>
                  <a:srgbClr val="002060"/>
                </a:solidFill>
              </a:rPr>
              <a:t>30.5. 1434 poraženi husité v bitvě u Lipan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husitské hnutí doznívá v dalších letech, kde působili</a:t>
            </a:r>
          </a:p>
          <a:p>
            <a:r>
              <a:rPr lang="cs-CZ" sz="2400" b="1" dirty="0" smtClean="0"/>
              <a:t>    také kazatelé a učenci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187624" y="260648"/>
            <a:ext cx="661116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914400" indent="-914400"/>
            <a:r>
              <a:rPr lang="cs-CZ" sz="4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2. fáze husitského revolučního</a:t>
            </a:r>
          </a:p>
          <a:p>
            <a:pPr marL="914400" indent="-914400"/>
            <a:r>
              <a:rPr lang="cs-CZ" sz="4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hnutí  1421 – 1434 (1437)</a:t>
            </a:r>
            <a:endParaRPr lang="cs-CZ" sz="40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12" y="116632"/>
            <a:ext cx="8229600" cy="1143000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hangingPunct="1">
              <a:defRPr/>
            </a:pPr>
            <a:r>
              <a:rPr lang="cs-CZ" sz="4000" b="1" dirty="0" smtClean="0">
                <a:ln w="50800"/>
                <a:solidFill>
                  <a:srgbClr val="002060"/>
                </a:solidFill>
              </a:rPr>
              <a:t>Husitská píseň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12776"/>
            <a:ext cx="8229600" cy="4525963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sz="2400" b="1" dirty="0" smtClean="0"/>
              <a:t> zpěvník = kancionál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sz="2400" b="1" dirty="0" smtClean="0"/>
              <a:t> rozvíjely se chorály = jednoduchý sborový zpěv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sz="2400" b="1" dirty="0" smtClean="0"/>
              <a:t> husitské písně se zachovaly v Jistebnickém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cs-CZ" sz="2400" b="1" dirty="0" smtClean="0"/>
              <a:t>     kancionálu (podle místa nálezu)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sz="2400" b="1" dirty="0" smtClean="0"/>
              <a:t>zde nejslavnější husitské písně: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sz="2400" b="1" dirty="0" smtClean="0"/>
              <a:t>bojový chorál </a:t>
            </a:r>
            <a:r>
              <a:rPr lang="cs-CZ" sz="2400" b="1" i="1" dirty="0" err="1" smtClean="0">
                <a:solidFill>
                  <a:srgbClr val="002060"/>
                </a:solidFill>
              </a:rPr>
              <a:t>Ktož</a:t>
            </a:r>
            <a:r>
              <a:rPr lang="cs-CZ" sz="2400" b="1" i="1" dirty="0" smtClean="0">
                <a:solidFill>
                  <a:srgbClr val="002060"/>
                </a:solidFill>
              </a:rPr>
              <a:t> </a:t>
            </a:r>
            <a:r>
              <a:rPr lang="cs-CZ" sz="2400" b="1" i="1" dirty="0" err="1" smtClean="0">
                <a:solidFill>
                  <a:srgbClr val="002060"/>
                </a:solidFill>
              </a:rPr>
              <a:t>jsú</a:t>
            </a:r>
            <a:r>
              <a:rPr lang="cs-CZ" sz="2400" b="1" i="1" dirty="0" smtClean="0">
                <a:solidFill>
                  <a:srgbClr val="002060"/>
                </a:solidFill>
              </a:rPr>
              <a:t> boží bojovníci</a:t>
            </a:r>
          </a:p>
          <a:p>
            <a:pPr>
              <a:lnSpc>
                <a:spcPct val="90000"/>
              </a:lnSpc>
              <a:buFontTx/>
              <a:buChar char="-"/>
              <a:defRPr/>
            </a:pPr>
            <a:r>
              <a:rPr lang="cs-CZ" sz="2400" b="1" i="1" dirty="0" smtClean="0">
                <a:solidFill>
                  <a:srgbClr val="002060"/>
                </a:solidFill>
              </a:rPr>
              <a:t>Povstaň, </a:t>
            </a:r>
            <a:r>
              <a:rPr lang="cs-CZ" sz="2400" b="1" i="1" dirty="0" err="1" smtClean="0">
                <a:solidFill>
                  <a:srgbClr val="002060"/>
                </a:solidFill>
              </a:rPr>
              <a:t>povstaň</a:t>
            </a:r>
            <a:r>
              <a:rPr lang="cs-CZ" sz="2400" b="1" i="1" dirty="0" smtClean="0">
                <a:solidFill>
                  <a:srgbClr val="002060"/>
                </a:solidFill>
              </a:rPr>
              <a:t>, veliké město pražské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sz="2400" b="1" dirty="0" smtClean="0"/>
              <a:t> písňovou tvorbu obsahuje i  </a:t>
            </a:r>
            <a:r>
              <a:rPr lang="cs-CZ" sz="2400" b="1" i="1" dirty="0" smtClean="0">
                <a:solidFill>
                  <a:srgbClr val="002060"/>
                </a:solidFill>
              </a:rPr>
              <a:t>Roudnický kodex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sz="2400" b="1" dirty="0" smtClean="0"/>
              <a:t> význam písně - kolektivnost, pocit sounáležitosti,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sz="2400" b="1" dirty="0" smtClean="0"/>
              <a:t>     solidarita, poučení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hangingPunct="1">
              <a:defRPr/>
            </a:pPr>
            <a:r>
              <a:rPr lang="cs-CZ" sz="4000" b="1" dirty="0" smtClean="0">
                <a:ln w="50800"/>
                <a:solidFill>
                  <a:srgbClr val="002060"/>
                </a:solidFill>
              </a:rPr>
              <a:t>Jistebnický kancionál</a:t>
            </a:r>
          </a:p>
        </p:txBody>
      </p:sp>
      <p:pic>
        <p:nvPicPr>
          <p:cNvPr id="15362" name="Picture 2" descr="Soubor:Hymn book of jistebni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196752"/>
            <a:ext cx="6624736" cy="4968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444728"/>
            <a:ext cx="7295330" cy="341632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1420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nazván podle </a:t>
            </a:r>
            <a:r>
              <a:rPr lang="cs-CZ" sz="2400" b="1" dirty="0" err="1" smtClean="0"/>
              <a:t>Jistebnice</a:t>
            </a:r>
            <a:r>
              <a:rPr lang="cs-CZ" sz="2400" b="1" dirty="0" smtClean="0"/>
              <a:t> u Tábora, kde byl v roce 1872</a:t>
            </a:r>
          </a:p>
          <a:p>
            <a:r>
              <a:rPr lang="cs-CZ" sz="2400" b="1" dirty="0" smtClean="0"/>
              <a:t>     nalezen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první zpěvník tohoto druhu u nás i ve světě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obsahoval tři oddíly:</a:t>
            </a:r>
          </a:p>
          <a:p>
            <a:r>
              <a:rPr lang="cs-CZ" sz="2400" b="1" dirty="0" smtClean="0"/>
              <a:t>     1. liturgické písně pro mše</a:t>
            </a:r>
          </a:p>
          <a:p>
            <a:r>
              <a:rPr lang="cs-CZ" sz="2400" b="1" dirty="0" smtClean="0"/>
              <a:t>     2. příležitostné, agitační, bojové písně</a:t>
            </a:r>
          </a:p>
          <a:p>
            <a:r>
              <a:rPr lang="cs-CZ" sz="2400" b="1" dirty="0" smtClean="0"/>
              <a:t>     3. duchovní písně různého obsahu</a:t>
            </a:r>
          </a:p>
          <a:p>
            <a:pPr>
              <a:buFont typeface="Wingdings" pitchFamily="2" charset="2"/>
              <a:buChar char="q"/>
            </a:pPr>
            <a:endParaRPr lang="cs-CZ" sz="2400" b="1" dirty="0"/>
          </a:p>
        </p:txBody>
      </p:sp>
      <p:pic>
        <p:nvPicPr>
          <p:cNvPr id="4" name="Picture 4" descr="http://hudebnirozhledy.scena.cz/fota/cl3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564904"/>
            <a:ext cx="2880320" cy="38564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oubor:Ktož sú boží bojovníci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268760"/>
            <a:ext cx="4758289" cy="5040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Obdélník 3"/>
          <p:cNvSpPr/>
          <p:nvPr/>
        </p:nvSpPr>
        <p:spPr>
          <a:xfrm>
            <a:off x="179512" y="404664"/>
            <a:ext cx="487736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000" b="1" dirty="0" err="1" smtClean="0">
                <a:ln w="50800"/>
                <a:solidFill>
                  <a:srgbClr val="002060"/>
                </a:solidFill>
              </a:rPr>
              <a:t>Ktož</a:t>
            </a:r>
            <a:r>
              <a:rPr lang="cs-CZ" sz="4000" b="1" dirty="0" smtClean="0">
                <a:ln w="50800"/>
                <a:solidFill>
                  <a:srgbClr val="002060"/>
                </a:solidFill>
              </a:rPr>
              <a:t> </a:t>
            </a:r>
            <a:r>
              <a:rPr lang="cs-CZ" sz="4000" b="1" dirty="0" err="1" smtClean="0">
                <a:ln w="50800"/>
                <a:solidFill>
                  <a:srgbClr val="002060"/>
                </a:solidFill>
              </a:rPr>
              <a:t>jsú</a:t>
            </a:r>
            <a:r>
              <a:rPr lang="cs-CZ" sz="4000" b="1" dirty="0" smtClean="0">
                <a:ln w="50800"/>
                <a:solidFill>
                  <a:srgbClr val="002060"/>
                </a:solidFill>
              </a:rPr>
              <a:t> boží bojovníci</a:t>
            </a:r>
            <a:endParaRPr lang="cs-CZ" sz="40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48064" y="1280949"/>
            <a:ext cx="3923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noProof="1" smtClean="0"/>
              <a:t>Ktož jsú boží bojovníci</a:t>
            </a:r>
            <a:br>
              <a:rPr lang="cs-CZ" b="1" noProof="1" smtClean="0"/>
            </a:br>
            <a:r>
              <a:rPr lang="cs-CZ" b="1" noProof="1" smtClean="0"/>
              <a:t>a zákona jeho,</a:t>
            </a:r>
            <a:br>
              <a:rPr lang="cs-CZ" b="1" noProof="1" smtClean="0"/>
            </a:br>
            <a:r>
              <a:rPr lang="cs-CZ" b="1" noProof="1" smtClean="0"/>
              <a:t>prostež od boha pomoci</a:t>
            </a:r>
            <a:br>
              <a:rPr lang="cs-CZ" b="1" noProof="1" smtClean="0"/>
            </a:br>
            <a:r>
              <a:rPr lang="cs-CZ" b="1" noProof="1" smtClean="0"/>
              <a:t>a úfajte v něho,</a:t>
            </a:r>
            <a:br>
              <a:rPr lang="cs-CZ" b="1" noProof="1" smtClean="0"/>
            </a:br>
            <a:r>
              <a:rPr lang="cs-CZ" b="1" noProof="1" smtClean="0"/>
              <a:t>že konečně vždycky s ním svítězíte.</a:t>
            </a:r>
            <a:br>
              <a:rPr lang="cs-CZ" b="1" noProof="1" smtClean="0"/>
            </a:br>
            <a:r>
              <a:rPr lang="cs-CZ" b="1" noProof="1" smtClean="0"/>
              <a:t> </a:t>
            </a:r>
            <a:br>
              <a:rPr lang="cs-CZ" b="1" noProof="1" smtClean="0"/>
            </a:br>
            <a:r>
              <a:rPr lang="cs-CZ" b="1" noProof="1" smtClean="0"/>
              <a:t>Kristusť vám za škody stojí,</a:t>
            </a:r>
            <a:br>
              <a:rPr lang="cs-CZ" b="1" noProof="1" smtClean="0"/>
            </a:br>
            <a:r>
              <a:rPr lang="cs-CZ" b="1" noProof="1" smtClean="0"/>
              <a:t>stokrát viec slibuje,</a:t>
            </a:r>
            <a:br>
              <a:rPr lang="cs-CZ" b="1" noProof="1" smtClean="0"/>
            </a:br>
            <a:r>
              <a:rPr lang="cs-CZ" b="1" noProof="1" smtClean="0"/>
              <a:t>pakli kto proň život složí,</a:t>
            </a:r>
            <a:br>
              <a:rPr lang="cs-CZ" b="1" noProof="1" smtClean="0"/>
            </a:br>
            <a:r>
              <a:rPr lang="cs-CZ" b="1" noProof="1" smtClean="0"/>
              <a:t>věčný mieti bude;</a:t>
            </a:r>
            <a:br>
              <a:rPr lang="cs-CZ" b="1" noProof="1" smtClean="0"/>
            </a:br>
            <a:r>
              <a:rPr lang="cs-CZ" b="1" noProof="1" smtClean="0"/>
              <a:t>blaze každému, ktož na pravdě sende.</a:t>
            </a:r>
            <a:br>
              <a:rPr lang="cs-CZ" b="1" noProof="1" smtClean="0"/>
            </a:br>
            <a:r>
              <a:rPr lang="cs-CZ" b="1" noProof="1" smtClean="0"/>
              <a:t> </a:t>
            </a:r>
            <a:br>
              <a:rPr lang="cs-CZ" b="1" noProof="1" smtClean="0"/>
            </a:br>
            <a:r>
              <a:rPr lang="cs-CZ" b="1" noProof="1" smtClean="0"/>
              <a:t>Tenť pán velíť se nebáti</a:t>
            </a:r>
            <a:br>
              <a:rPr lang="cs-CZ" b="1" noProof="1" smtClean="0"/>
            </a:br>
            <a:r>
              <a:rPr lang="cs-CZ" b="1" noProof="1" smtClean="0"/>
              <a:t>záhubcí tělesných,</a:t>
            </a:r>
            <a:br>
              <a:rPr lang="cs-CZ" b="1" noProof="1" smtClean="0"/>
            </a:br>
            <a:r>
              <a:rPr lang="cs-CZ" b="1" noProof="1" smtClean="0"/>
              <a:t>velíť i život složiti</a:t>
            </a:r>
            <a:br>
              <a:rPr lang="cs-CZ" b="1" noProof="1" smtClean="0"/>
            </a:br>
            <a:r>
              <a:rPr lang="cs-CZ" b="1" noProof="1" smtClean="0"/>
              <a:t>pro lásku svých bližních.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267744" y="44624"/>
            <a:ext cx="4063677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400" b="1" dirty="0" smtClean="0">
                <a:ln w="50800"/>
                <a:solidFill>
                  <a:srgbClr val="002060"/>
                </a:solidFill>
              </a:rPr>
              <a:t>Bitva u Domažlic</a:t>
            </a:r>
            <a:endParaRPr lang="cs-CZ" sz="4400" b="1" dirty="0">
              <a:ln w="50800"/>
              <a:solidFill>
                <a:srgbClr val="00206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572000" y="1772816"/>
            <a:ext cx="3312368" cy="378565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sz="2400" b="1" i="1" dirty="0" smtClean="0"/>
              <a:t>Odehrála se 14. 8.1431. Husitská vojska v ní porazila pátou křížovou výpravu vedenou markrabím Friedrichem Braniborským a kardinálem Juliánem </a:t>
            </a:r>
            <a:r>
              <a:rPr lang="cs-CZ" sz="2400" b="1" i="1" dirty="0" err="1" smtClean="0"/>
              <a:t>Cesarinim</a:t>
            </a:r>
            <a:r>
              <a:rPr lang="cs-CZ" sz="2400" b="1" i="1" dirty="0" smtClean="0"/>
              <a:t>, 1OO OOO armáda křižáků se při písni rozutekla.</a:t>
            </a:r>
            <a:endParaRPr lang="cs-CZ" sz="2400" b="1" i="1" dirty="0"/>
          </a:p>
        </p:txBody>
      </p:sp>
      <p:pic>
        <p:nvPicPr>
          <p:cNvPr id="18434" name="Picture 2" descr="http://upload.wikimedia.org/wikipedia/commons/d/d8/Bitva_u_Doma%C5%BElic_%28Battle_of_Doma%C5%BElice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28"/>
            <a:ext cx="3600450" cy="5419725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-32" y="-142900"/>
            <a:ext cx="8229600" cy="1143000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eaLnBrk="1" hangingPunct="1">
              <a:defRPr/>
            </a:pPr>
            <a:r>
              <a:rPr lang="cs-CZ" sz="4000" b="1" dirty="0" smtClean="0">
                <a:ln w="50800"/>
                <a:solidFill>
                  <a:srgbClr val="002060"/>
                </a:solidFill>
              </a:rPr>
              <a:t>Kronika česká 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908720"/>
            <a:ext cx="9144000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  <a:defRPr/>
            </a:pPr>
            <a:r>
              <a:rPr lang="cs-CZ" sz="2400" b="1" noProof="1" smtClean="0"/>
              <a:t> protihusitská kronika, autorem papežský legát 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sz="2400" b="1" i="1" noProof="1" smtClean="0">
                <a:solidFill>
                  <a:srgbClr val="7030A0"/>
                </a:solidFill>
              </a:rPr>
              <a:t>Piccolomini </a:t>
            </a:r>
            <a:r>
              <a:rPr lang="cs-CZ" sz="2400" b="1" noProof="1" smtClean="0"/>
              <a:t>(pozdější papež). Uznává, že kdejaká husitská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sz="2400" b="1" noProof="1" smtClean="0"/>
              <a:t> žena zná bibli lépe než jeho preláti.</a:t>
            </a:r>
          </a:p>
        </p:txBody>
      </p:sp>
      <p:sp>
        <p:nvSpPr>
          <p:cNvPr id="5" name="Obdélník 4"/>
          <p:cNvSpPr/>
          <p:nvPr/>
        </p:nvSpPr>
        <p:spPr>
          <a:xfrm>
            <a:off x="2987824" y="2492896"/>
            <a:ext cx="2650084" cy="13849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4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Pius II.</a:t>
            </a:r>
          </a:p>
          <a:p>
            <a:r>
              <a:rPr lang="cs-CZ" sz="4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1405 - 1464</a:t>
            </a:r>
            <a:endParaRPr lang="cs-CZ" sz="40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7544" y="4221088"/>
            <a:ext cx="7416824" cy="193899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i="1" noProof="1" smtClean="0"/>
              <a:t> rodným jménem Aeneas Silvius Piccolomini 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noProof="1" smtClean="0"/>
              <a:t> italský humanista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noProof="1" smtClean="0"/>
              <a:t> diplomat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noProof="1" smtClean="0"/>
              <a:t> historiograf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noProof="1" smtClean="0"/>
              <a:t> od roku 1458 papež</a:t>
            </a:r>
            <a:endParaRPr lang="cs-CZ" sz="2400" b="1" i="1" noProof="1"/>
          </a:p>
        </p:txBody>
      </p:sp>
      <p:pic>
        <p:nvPicPr>
          <p:cNvPr id="12290" name="Picture 2" descr="File:Pius II (Joos van Wassenhove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844824"/>
            <a:ext cx="2232248" cy="475842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  <p:bldP spid="5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412776"/>
            <a:ext cx="8352928" cy="4376583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noProof="1" smtClean="0"/>
              <a:t> psal česky a latinsky</a:t>
            </a:r>
          </a:p>
          <a:p>
            <a:pPr>
              <a:buFont typeface="Wingdings" pitchFamily="2" charset="2"/>
              <a:buChar char="q"/>
            </a:pPr>
            <a:r>
              <a:rPr lang="cs-CZ" sz="2400" b="1" noProof="1" smtClean="0"/>
              <a:t> historik husitského hnutí</a:t>
            </a:r>
          </a:p>
          <a:p>
            <a:pPr>
              <a:buFont typeface="Wingdings" pitchFamily="2" charset="2"/>
              <a:buChar char="q"/>
            </a:pPr>
            <a:r>
              <a:rPr lang="cs-CZ" sz="2400" b="1" noProof="1" smtClean="0"/>
              <a:t> věrohodný zdroj</a:t>
            </a:r>
          </a:p>
          <a:p>
            <a:pPr>
              <a:buFont typeface="Wingdings" pitchFamily="2" charset="2"/>
              <a:buChar char="q"/>
            </a:pPr>
            <a:r>
              <a:rPr lang="cs-CZ" sz="2400" b="1" noProof="1" smtClean="0"/>
              <a:t> pracoval pro krále Václava IV.do jeho smrti</a:t>
            </a:r>
          </a:p>
          <a:p>
            <a:pPr>
              <a:buFont typeface="Wingdings" pitchFamily="2" charset="2"/>
              <a:buChar char="q"/>
            </a:pPr>
            <a:r>
              <a:rPr lang="cs-CZ" sz="2400" b="1" noProof="1" smtClean="0"/>
              <a:t> překlady –např. Mandevillův cestopis</a:t>
            </a:r>
          </a:p>
          <a:p>
            <a:pPr>
              <a:buFont typeface="Wingdings" pitchFamily="2" charset="2"/>
              <a:buChar char="q"/>
            </a:pPr>
            <a:r>
              <a:rPr lang="cs-CZ" sz="2400" b="1" noProof="1" smtClean="0"/>
              <a:t> pražský umírněný kališník (zastánce středu)</a:t>
            </a:r>
          </a:p>
          <a:p>
            <a:pPr>
              <a:buFont typeface="Wingdings" pitchFamily="2" charset="2"/>
              <a:buChar char="q"/>
            </a:pPr>
            <a:r>
              <a:rPr lang="cs-CZ" sz="2400" b="1" noProof="1" smtClean="0"/>
              <a:t> roku 1427 nucen opustit Prahu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noProof="1" smtClean="0"/>
              <a:t> </a:t>
            </a:r>
            <a:r>
              <a:rPr lang="cs-CZ" sz="2400" b="1" i="1" noProof="1" smtClean="0">
                <a:solidFill>
                  <a:srgbClr val="002060"/>
                </a:solidFill>
              </a:rPr>
              <a:t>Píseň o vítězství u Domažlic </a:t>
            </a:r>
            <a:r>
              <a:rPr lang="cs-CZ" sz="2400" b="1" noProof="1" smtClean="0"/>
              <a:t>– latinská báseň</a:t>
            </a:r>
          </a:p>
          <a:p>
            <a:pPr>
              <a:lnSpc>
                <a:spcPct val="90000"/>
              </a:lnSpc>
              <a:defRPr/>
            </a:pPr>
            <a:r>
              <a:rPr lang="cs-CZ" sz="2400" b="1" noProof="1" smtClean="0"/>
              <a:t>    ( jiné názvy - Báseň vznešené Koruny české, Píseň</a:t>
            </a:r>
          </a:p>
          <a:p>
            <a:pPr>
              <a:lnSpc>
                <a:spcPct val="90000"/>
              </a:lnSpc>
              <a:defRPr/>
            </a:pPr>
            <a:r>
              <a:rPr lang="cs-CZ" sz="2400" b="1" noProof="1" smtClean="0"/>
              <a:t>     přeslavné koruny české)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cs-CZ" sz="2400" b="1" noProof="1" smtClean="0"/>
              <a:t> </a:t>
            </a:r>
            <a:r>
              <a:rPr lang="cs-CZ" sz="2400" b="1" i="1" noProof="1" smtClean="0">
                <a:solidFill>
                  <a:srgbClr val="002060"/>
                </a:solidFill>
              </a:rPr>
              <a:t>Husitská kronika - </a:t>
            </a:r>
            <a:r>
              <a:rPr lang="cs-CZ" sz="2400" b="1" noProof="1" smtClean="0"/>
              <a:t>latinsky, události z let 1414-1421,</a:t>
            </a:r>
          </a:p>
          <a:p>
            <a:pPr>
              <a:lnSpc>
                <a:spcPct val="90000"/>
              </a:lnSpc>
              <a:defRPr/>
            </a:pPr>
            <a:r>
              <a:rPr lang="cs-CZ" sz="2400" b="1" noProof="1" smtClean="0"/>
              <a:t>     staví se proti táboritům, je zastáncem středu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2674" y="357166"/>
            <a:ext cx="8406084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b="1" noProof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Vavřinec z Březové (asi 1370– asi 1437)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vislý svitek 7"/>
          <p:cNvSpPr/>
          <p:nvPr/>
        </p:nvSpPr>
        <p:spPr>
          <a:xfrm>
            <a:off x="0" y="764704"/>
            <a:ext cx="6264696" cy="5733256"/>
          </a:xfrm>
          <a:prstGeom prst="vertic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99392"/>
            <a:ext cx="8229600" cy="1143000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cs-CZ" sz="4000" b="1" dirty="0" smtClean="0">
                <a:ln w="50800"/>
                <a:solidFill>
                  <a:srgbClr val="002060"/>
                </a:solidFill>
              </a:rPr>
              <a:t/>
            </a:r>
            <a:br>
              <a:rPr lang="cs-CZ" sz="4000" b="1" dirty="0" smtClean="0">
                <a:ln w="50800"/>
                <a:solidFill>
                  <a:srgbClr val="002060"/>
                </a:solidFill>
              </a:rPr>
            </a:br>
            <a:r>
              <a:rPr lang="cs-CZ" sz="4000" b="1" dirty="0" smtClean="0">
                <a:ln w="50800"/>
                <a:solidFill>
                  <a:srgbClr val="002060"/>
                </a:solidFill>
              </a:rPr>
              <a:t>Píseň přeslavné koruny české</a:t>
            </a:r>
            <a:br>
              <a:rPr lang="cs-CZ" sz="4000" b="1" dirty="0" smtClean="0">
                <a:ln w="50800"/>
                <a:solidFill>
                  <a:srgbClr val="002060"/>
                </a:solidFill>
              </a:rPr>
            </a:br>
            <a:endParaRPr lang="cs-CZ" sz="4000" b="1" dirty="0" smtClean="0">
              <a:ln w="50800"/>
              <a:solidFill>
                <a:srgbClr val="00206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1556792"/>
            <a:ext cx="4536504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Země se hřmotem zachvívá,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prach lidem tváře ovívá,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pot jejich těla zalévá,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aniž jim smělost umdlévá.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Kdo klesne během udolán,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ten od dalších je ušlapán.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Zde neznal nikdo lítosti,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err="1" smtClean="0"/>
              <a:t>bylť</a:t>
            </a:r>
            <a:r>
              <a:rPr lang="cs-CZ" sz="2400" b="1" i="1" dirty="0" smtClean="0"/>
              <a:t> poháněn zlou nutností.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Tak málokdo se brání jen,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když našimi je dostižen: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v zajetí padnou přečetní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b="1" i="1" dirty="0" smtClean="0"/>
              <a:t>a pobití jsou ostatní.</a:t>
            </a:r>
          </a:p>
        </p:txBody>
      </p:sp>
      <p:sp>
        <p:nvSpPr>
          <p:cNvPr id="4" name="Obdélník 3"/>
          <p:cNvSpPr/>
          <p:nvPr/>
        </p:nvSpPr>
        <p:spPr>
          <a:xfrm>
            <a:off x="857224" y="6188586"/>
            <a:ext cx="3857652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cs-CZ" b="1" i="1" smtClean="0"/>
              <a:t> </a:t>
            </a:r>
            <a:endParaRPr lang="cs-CZ" b="1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5643570" y="6215082"/>
            <a:ext cx="2952540" cy="369332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Novočeský překlad </a:t>
            </a:r>
            <a:r>
              <a:rPr lang="cs-CZ" b="1" i="1" dirty="0" err="1" smtClean="0"/>
              <a:t>J.B.Čapka</a:t>
            </a:r>
            <a:endParaRPr lang="cs-CZ" b="1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3140968"/>
            <a:ext cx="3816424" cy="1938992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 tehdy meč se změní v pluh</a:t>
            </a:r>
          </a:p>
          <a:p>
            <a:r>
              <a:rPr lang="cs-CZ" sz="2400" b="1" dirty="0" smtClean="0"/>
              <a:t>a oštěp v srp,</a:t>
            </a:r>
          </a:p>
          <a:p>
            <a:r>
              <a:rPr lang="cs-CZ" sz="2400" b="1" dirty="0" smtClean="0"/>
              <a:t>jak slíbil Bůh,</a:t>
            </a:r>
          </a:p>
          <a:p>
            <a:r>
              <a:rPr lang="cs-CZ" sz="2400" b="1" dirty="0" smtClean="0"/>
              <a:t>a zbraně se pak roztaví</a:t>
            </a:r>
          </a:p>
          <a:p>
            <a:r>
              <a:rPr lang="cs-CZ" sz="2400" b="1" dirty="0" smtClean="0"/>
              <a:t>ve zvony, jež nás pozdraví.</a:t>
            </a:r>
            <a:endParaRPr lang="cs-CZ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07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07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07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0722" grpId="0"/>
      <p:bldP spid="30723" grpId="0" build="p"/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395536" y="125760"/>
            <a:ext cx="9721080" cy="114300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/>
            <a:r>
              <a:rPr lang="cs-CZ" sz="3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Jan Žižka z Trocnova</a:t>
            </a:r>
            <a:br>
              <a:rPr lang="cs-CZ" sz="3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36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(1360, Trocnov – 11.1O. 1424 u Přibyslavi) </a:t>
            </a:r>
            <a:endParaRPr lang="cs-CZ" sz="36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290" name="Picture 2" descr="Soubor:Jan Zizka Vitkov Prague CZ 00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484784"/>
            <a:ext cx="3618402" cy="4824536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6372200" y="4678104"/>
            <a:ext cx="25202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 smtClean="0"/>
              <a:t>Bohumil Kafka: Jezdecká socha Jana Žižky v areálu Národního památníku na pražském Vítkově</a:t>
            </a:r>
            <a:endParaRPr lang="cs-CZ" sz="20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Vodorovný svitek 7"/>
          <p:cNvSpPr/>
          <p:nvPr/>
        </p:nvSpPr>
        <p:spPr>
          <a:xfrm>
            <a:off x="4143372" y="1500174"/>
            <a:ext cx="4786346" cy="4929222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32" y="1071546"/>
            <a:ext cx="8686800" cy="4525963"/>
          </a:xfrm>
        </p:spPr>
        <p:txBody>
          <a:bodyPr>
            <a:noAutofit/>
          </a:bodyPr>
          <a:lstStyle/>
          <a:p>
            <a:pPr eaLnBrk="1" hangingPunct="1">
              <a:buNone/>
              <a:defRPr/>
            </a:pPr>
            <a:endParaRPr lang="cs-CZ" sz="2800" b="1" smtClean="0"/>
          </a:p>
          <a:p>
            <a:pPr eaLnBrk="1" hangingPunct="1">
              <a:buNone/>
              <a:defRPr/>
            </a:pPr>
            <a:endParaRPr lang="cs-CZ" sz="2800" b="1" smtClean="0"/>
          </a:p>
          <a:p>
            <a:pPr eaLnBrk="1" hangingPunct="1">
              <a:buNone/>
              <a:defRPr/>
            </a:pPr>
            <a:endParaRPr lang="cs-CZ" sz="2800" b="1" smtClean="0"/>
          </a:p>
        </p:txBody>
      </p:sp>
      <p:pic>
        <p:nvPicPr>
          <p:cNvPr id="5" name="Picture 2" descr="Soubor:Jan Vilímek - Jan Žižka z Trocnov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214554"/>
            <a:ext cx="3509342" cy="4405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Obdélník 5"/>
          <p:cNvSpPr/>
          <p:nvPr/>
        </p:nvSpPr>
        <p:spPr>
          <a:xfrm>
            <a:off x="395536" y="769928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jsou zde pravidla o chování husitského řádu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všichni zde mají stejné povinnosti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/>
              <a:t> za nedodržování jsou tvrdé postihy i smrt</a:t>
            </a:r>
          </a:p>
          <a:p>
            <a:r>
              <a:rPr lang="cs-CZ" sz="2400" b="1" dirty="0" smtClean="0"/>
              <a:t/>
            </a:r>
            <a:br>
              <a:rPr lang="cs-CZ" sz="2400" b="1" dirty="0" smtClean="0"/>
            </a:b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6314" y="2330603"/>
            <a:ext cx="41434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smtClean="0"/>
              <a:t>Také nechcem trpěti mezi sebou nevěrných, neposlušných, lháuřov, zlodějův, kostkářův, loupežníkuov, plundréřuov, opilcuov, lájci,</a:t>
            </a:r>
          </a:p>
          <a:p>
            <a:r>
              <a:rPr lang="cs-CZ" sz="2000" b="1" i="1" smtClean="0"/>
              <a:t>smilníkuov, cizoložníkuov, smilnic a cozoložnic i všech zjevných hříšníkuov  a hříšnic; ty všechny z sebe chceme puditi a honiti, nad nimi popravovati s pomocí trojice svaté vedle</a:t>
            </a:r>
          </a:p>
          <a:p>
            <a:r>
              <a:rPr lang="cs-CZ" sz="2000" b="1" i="1" smtClean="0"/>
              <a:t>zákona božího…….</a:t>
            </a:r>
            <a:endParaRPr lang="cs-CZ" sz="2000" b="1" i="1"/>
          </a:p>
        </p:txBody>
      </p:sp>
      <p:sp>
        <p:nvSpPr>
          <p:cNvPr id="9" name="Obdélník 8"/>
          <p:cNvSpPr/>
          <p:nvPr/>
        </p:nvSpPr>
        <p:spPr>
          <a:xfrm>
            <a:off x="2339752" y="44624"/>
            <a:ext cx="43300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ln w="50800"/>
                <a:solidFill>
                  <a:srgbClr val="002060"/>
                </a:solidFill>
              </a:rPr>
              <a:t>Žižkův vojenský řád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  <a:t>Tábor - pomník Jana Žižky</a:t>
            </a:r>
            <a:br>
              <a:rPr lang="cs-CZ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</a:br>
            <a:endParaRPr lang="cs-CZ" b="1" dirty="0">
              <a:ln w="50800"/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9394" name="Picture 2" descr="http://upload.wikimedia.org/wikipedia/commons/3/39/Tabor_CZ_Zizka_Memorial_3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24744"/>
            <a:ext cx="7229475" cy="5419725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-90264"/>
            <a:ext cx="822960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cs-CZ" sz="4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Vojevůdce Prokop Holý</a:t>
            </a:r>
          </a:p>
        </p:txBody>
      </p:sp>
      <p:pic>
        <p:nvPicPr>
          <p:cNvPr id="37893" name="Picture 5" descr="prokop_holy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24744"/>
            <a:ext cx="4220438" cy="49685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 descr="http://upload.wikimedia.org/wikipedia/commons/0/0d/344Wagenburg_der_Hussit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4744"/>
            <a:ext cx="3920704" cy="4968552"/>
          </a:xfrm>
          <a:prstGeom prst="rect">
            <a:avLst/>
          </a:prstGeom>
          <a:ln w="127000" cap="rnd">
            <a:solidFill>
              <a:schemeClr val="accent6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Obdélník 5"/>
          <p:cNvSpPr/>
          <p:nvPr/>
        </p:nvSpPr>
        <p:spPr>
          <a:xfrm>
            <a:off x="4283968" y="6237312"/>
            <a:ext cx="4634987" cy="40011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cs-CZ" sz="2000" i="1" dirty="0" smtClean="0"/>
              <a:t>Dobové vyobrazení husitské vozové hradby</a:t>
            </a:r>
            <a:endParaRPr lang="cs-CZ" sz="20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-16"/>
            <a:ext cx="822960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cs-CZ" b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Zápory a klady husitství :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052736"/>
            <a:ext cx="8568952" cy="5112568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Autofit/>
          </a:bodyPr>
          <a:lstStyle/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podporovali jen ty útvary literatury, ve kterých  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prosazovali své názory 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období obrazoborectví ( ikonoklasmus) =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vypalování kostelů, klášterů, ničení soch, obrazů, </a:t>
            </a:r>
          </a:p>
          <a:p>
            <a:pPr eaLnBrk="1" hangingPunct="1">
              <a:buNone/>
              <a:defRPr/>
            </a:pPr>
            <a:r>
              <a:rPr lang="cs-CZ" sz="2400" b="1" dirty="0" smtClean="0"/>
              <a:t>     pálení knih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posilováno národní sebevědomí v dobách ohrožení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inspirace pro spisovatele – F. Palacký, Alois Jirásek, </a:t>
            </a:r>
            <a:r>
              <a:rPr lang="cs-CZ" sz="2400" b="1" dirty="0" err="1" smtClean="0"/>
              <a:t>J.Vrhlický</a:t>
            </a:r>
            <a:r>
              <a:rPr lang="cs-CZ" sz="2400" b="1" dirty="0" smtClean="0"/>
              <a:t>,  S. Čech, </a:t>
            </a:r>
            <a:r>
              <a:rPr lang="cs-CZ" sz="2400" b="1" dirty="0" err="1" smtClean="0"/>
              <a:t>J.V.Sládek</a:t>
            </a:r>
            <a:r>
              <a:rPr lang="cs-CZ" sz="2400" b="1" dirty="0" smtClean="0"/>
              <a:t> aj.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pro hudební skladatele – A. Dvořák, </a:t>
            </a:r>
            <a:r>
              <a:rPr lang="cs-CZ" sz="2400" b="1" dirty="0" err="1" smtClean="0"/>
              <a:t>B.Smetana</a:t>
            </a:r>
            <a:endParaRPr lang="cs-CZ" sz="2400" b="1" dirty="0" smtClean="0"/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pro malíře – </a:t>
            </a:r>
            <a:r>
              <a:rPr lang="cs-CZ" sz="2400" b="1" dirty="0" err="1" smtClean="0"/>
              <a:t>M</a:t>
            </a:r>
            <a:r>
              <a:rPr lang="cs-CZ" sz="2400" b="1" dirty="0" smtClean="0"/>
              <a:t>.Aleš, </a:t>
            </a:r>
            <a:r>
              <a:rPr lang="cs-CZ" sz="2400" b="1" dirty="0" err="1" smtClean="0"/>
              <a:t>V</a:t>
            </a:r>
            <a:r>
              <a:rPr lang="cs-CZ" sz="2400" b="1" dirty="0" smtClean="0"/>
              <a:t>.Brožík</a:t>
            </a:r>
          </a:p>
          <a:p>
            <a:pPr eaLnBrk="1" hangingPunct="1">
              <a:buFont typeface="Wingdings" pitchFamily="2" charset="2"/>
              <a:buChar char="q"/>
              <a:defRPr/>
            </a:pPr>
            <a:r>
              <a:rPr lang="cs-CZ" sz="2400" b="1" dirty="0" smtClean="0"/>
              <a:t> pro sochaře – </a:t>
            </a:r>
            <a:r>
              <a:rPr lang="cs-CZ" sz="2400" b="1" dirty="0" err="1" smtClean="0"/>
              <a:t>L</a:t>
            </a:r>
            <a:r>
              <a:rPr lang="cs-CZ" sz="2400" b="1" dirty="0" smtClean="0"/>
              <a:t>.</a:t>
            </a:r>
            <a:r>
              <a:rPr lang="cs-CZ" sz="2400" b="1" dirty="0" err="1" smtClean="0"/>
              <a:t>Šaloun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J.V.Myslbek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B.Kafka</a:t>
            </a:r>
            <a:r>
              <a:rPr lang="cs-CZ" sz="2400" b="1" dirty="0" smtClean="0"/>
              <a:t> aj.</a:t>
            </a:r>
          </a:p>
          <a:p>
            <a:pPr eaLnBrk="1" hangingPunct="1">
              <a:buNone/>
              <a:defRPr/>
            </a:pPr>
            <a:endParaRPr lang="cs-CZ" sz="2400" b="1" dirty="0" smtClean="0"/>
          </a:p>
          <a:p>
            <a:pPr eaLnBrk="1" hangingPunct="1">
              <a:buNone/>
              <a:defRPr/>
            </a:pPr>
            <a:endParaRPr lang="cs-CZ" sz="24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57422" y="-24"/>
            <a:ext cx="4184094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400" b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Slovníček pojmů:</a:t>
            </a:r>
            <a:endParaRPr lang="cs-CZ" sz="4400" b="1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2008" y="980728"/>
            <a:ext cx="8964488" cy="5262979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 </a:t>
            </a:r>
            <a:r>
              <a:rPr lang="cs-CZ" sz="2400" b="1" i="1" dirty="0" smtClean="0"/>
              <a:t>Traktát  </a:t>
            </a:r>
            <a:r>
              <a:rPr lang="cs-CZ" sz="2400" dirty="0" smtClean="0"/>
              <a:t>( lat. </a:t>
            </a:r>
            <a:r>
              <a:rPr lang="cs-CZ" sz="2400" dirty="0" err="1" smtClean="0"/>
              <a:t>tractatus</a:t>
            </a:r>
            <a:r>
              <a:rPr lang="cs-CZ" sz="2400" dirty="0" smtClean="0"/>
              <a:t> = výklad,pojednání) – ve středověku učené </a:t>
            </a:r>
          </a:p>
          <a:p>
            <a:r>
              <a:rPr lang="cs-CZ" sz="2400" dirty="0" smtClean="0"/>
              <a:t>     pojednání o nějaké náboženské otázce, později se tak říkalo učeným</a:t>
            </a:r>
          </a:p>
          <a:p>
            <a:r>
              <a:rPr lang="cs-CZ" sz="2400" dirty="0" smtClean="0"/>
              <a:t>     pojednáním i z jiných oborů ( filozofie, estetiky aj.). </a:t>
            </a:r>
          </a:p>
          <a:p>
            <a:pPr>
              <a:buFont typeface="Wingdings" pitchFamily="2" charset="2"/>
              <a:buChar char="q"/>
            </a:pPr>
            <a:r>
              <a:rPr lang="cs-CZ" sz="2400" b="1" i="1" dirty="0" smtClean="0"/>
              <a:t>Kvodlibet</a:t>
            </a:r>
            <a:r>
              <a:rPr lang="cs-CZ" sz="2400" dirty="0" smtClean="0"/>
              <a:t> ( z lat. quodlibet = cokoliv) – velká několikadenní disputace</a:t>
            </a:r>
          </a:p>
          <a:p>
            <a:r>
              <a:rPr lang="cs-CZ" sz="2400" dirty="0" smtClean="0"/>
              <a:t>     o různých tématech středověké vědy, přehlídka učenosti mistrů </a:t>
            </a:r>
          </a:p>
          <a:p>
            <a:r>
              <a:rPr lang="cs-CZ" sz="2400" dirty="0" smtClean="0"/>
              <a:t>     artistické fakulty před pozvaným obecenstvem a studenty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</a:t>
            </a:r>
            <a:r>
              <a:rPr lang="cs-CZ" sz="2400" b="1" i="1" dirty="0" smtClean="0"/>
              <a:t>Kancionál</a:t>
            </a:r>
            <a:r>
              <a:rPr lang="cs-CZ" sz="2400" dirty="0" smtClean="0"/>
              <a:t> ( z lat. </a:t>
            </a:r>
            <a:r>
              <a:rPr lang="cs-CZ" sz="2400" dirty="0" err="1" smtClean="0"/>
              <a:t>Cantio</a:t>
            </a:r>
            <a:r>
              <a:rPr lang="cs-CZ" sz="2400" dirty="0" smtClean="0"/>
              <a:t> = zpěv) – zpěvník, sborník duchovních zpěvů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 </a:t>
            </a:r>
            <a:r>
              <a:rPr lang="cs-CZ" sz="2400" b="1" i="1" dirty="0" smtClean="0"/>
              <a:t>Polemika</a:t>
            </a:r>
            <a:r>
              <a:rPr lang="cs-CZ" sz="2400" dirty="0" smtClean="0"/>
              <a:t> ( z </a:t>
            </a:r>
            <a:r>
              <a:rPr lang="cs-CZ" sz="2400" dirty="0" err="1" smtClean="0"/>
              <a:t>řec</a:t>
            </a:r>
            <a:r>
              <a:rPr lang="cs-CZ" sz="2400" dirty="0" smtClean="0"/>
              <a:t>. </a:t>
            </a:r>
            <a:r>
              <a:rPr lang="cs-CZ" sz="2400" dirty="0" err="1" smtClean="0"/>
              <a:t>polemos</a:t>
            </a:r>
            <a:r>
              <a:rPr lang="cs-CZ" sz="2400" dirty="0" smtClean="0"/>
              <a:t> = boj) – veřejné názorové střetnutí, </a:t>
            </a:r>
          </a:p>
          <a:p>
            <a:r>
              <a:rPr lang="cs-CZ" sz="2400" dirty="0" smtClean="0"/>
              <a:t>     vědecký nebo umělecký spor, v němž si protivníci vzájemně </a:t>
            </a:r>
          </a:p>
          <a:p>
            <a:r>
              <a:rPr lang="cs-CZ" sz="2400" dirty="0" smtClean="0"/>
              <a:t>     vyvracejí názory a jeden druhého přesvědčují o správnosti vlastního</a:t>
            </a:r>
          </a:p>
          <a:p>
            <a:r>
              <a:rPr lang="cs-CZ" sz="2400" dirty="0" smtClean="0"/>
              <a:t>     stanoviska. Vznikaly i polemické texty, polemické odpovědi na </a:t>
            </a:r>
          </a:p>
          <a:p>
            <a:r>
              <a:rPr lang="cs-CZ" sz="2400" dirty="0" smtClean="0"/>
              <a:t>     polemiku se někdy říká replika.</a:t>
            </a:r>
          </a:p>
          <a:p>
            <a:r>
              <a:rPr lang="cs-CZ" sz="2400" dirty="0" smtClean="0"/>
              <a:t>  </a:t>
            </a:r>
          </a:p>
          <a:p>
            <a:r>
              <a:rPr lang="cs-CZ" sz="2400" dirty="0" smtClean="0"/>
              <a:t>        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ipsa 7"/>
          <p:cNvSpPr/>
          <p:nvPr/>
        </p:nvSpPr>
        <p:spPr>
          <a:xfrm>
            <a:off x="251520" y="1916832"/>
            <a:ext cx="8640960" cy="3096344"/>
          </a:xfrm>
          <a:prstGeom prst="ellipse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53911" y="692696"/>
            <a:ext cx="6974473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60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Navazuje prezentace:</a:t>
            </a:r>
          </a:p>
        </p:txBody>
      </p:sp>
      <p:sp>
        <p:nvSpPr>
          <p:cNvPr id="9" name="Obdélník 8"/>
          <p:cNvSpPr/>
          <p:nvPr/>
        </p:nvSpPr>
        <p:spPr>
          <a:xfrm>
            <a:off x="971600" y="2498120"/>
            <a:ext cx="7056784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000" b="1" dirty="0" smtClean="0">
                <a:ln w="50800"/>
                <a:solidFill>
                  <a:srgbClr val="FF0000"/>
                </a:solidFill>
              </a:rPr>
              <a:t>Literatura doby </a:t>
            </a:r>
          </a:p>
          <a:p>
            <a:pPr algn="ctr"/>
            <a:r>
              <a:rPr lang="cs-CZ" sz="6000" b="1" dirty="0" err="1" smtClean="0">
                <a:ln w="50800"/>
                <a:solidFill>
                  <a:srgbClr val="FF0000"/>
                </a:solidFill>
              </a:rPr>
              <a:t>polipanské</a:t>
            </a:r>
            <a:endParaRPr lang="cs-CZ" sz="6000" b="1" dirty="0" smtClean="0">
              <a:ln w="50800"/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143000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  <a:t>Použitá literatura a zdroje:</a:t>
            </a:r>
            <a:br>
              <a:rPr lang="cs-CZ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</a:br>
            <a:endParaRPr lang="cs-CZ" b="1" dirty="0">
              <a:ln w="50800"/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280920" cy="5256584"/>
          </a:xfrm>
        </p:spPr>
        <p:txBody>
          <a:bodyPr>
            <a:noAutofit/>
          </a:bodyPr>
          <a:lstStyle/>
          <a:p>
            <a:r>
              <a:rPr lang="cs-CZ" sz="1600" noProof="1" smtClean="0"/>
              <a:t>Vlastní  přípravy do vyučování, výstřižky z novin, vyrobené fólie.</a:t>
            </a:r>
          </a:p>
          <a:p>
            <a:r>
              <a:rPr lang="cs-CZ" sz="1600" dirty="0" smtClean="0"/>
              <a:t>Prokop V.: Dějiny literatury od starověku do počátku 19. století</a:t>
            </a:r>
            <a:r>
              <a:rPr lang="cs-CZ" sz="1600" i="1" dirty="0" smtClean="0"/>
              <a:t>, </a:t>
            </a:r>
            <a:r>
              <a:rPr lang="cs-CZ" sz="1600" dirty="0" smtClean="0"/>
              <a:t>Sokolov, 2001</a:t>
            </a:r>
          </a:p>
          <a:p>
            <a:r>
              <a:rPr lang="cs-CZ" sz="1600" noProof="1" smtClean="0"/>
              <a:t>Martínková, Věra a kol.,: Čítanka 1, Trizonia, Praha, 1991</a:t>
            </a:r>
          </a:p>
          <a:p>
            <a:r>
              <a:rPr lang="cs-CZ" sz="1600" noProof="1" smtClean="0"/>
              <a:t>Hrabák, Josef, Jeřábek, Dušan, Tichá, Zdenka : Průvodce po dějinách české literatury, Orbis, Praha  1976 </a:t>
            </a:r>
          </a:p>
          <a:p>
            <a:r>
              <a:rPr lang="cs-CZ" sz="1600" noProof="1" smtClean="0"/>
              <a:t>Balajka, Bohuslav a kol.: Přehledné dějiny literatury, SPN Praha 1970</a:t>
            </a:r>
          </a:p>
          <a:p>
            <a:r>
              <a:rPr lang="cs-CZ" sz="1600" dirty="0" smtClean="0"/>
              <a:t>Polášková T., </a:t>
            </a:r>
            <a:r>
              <a:rPr lang="cs-CZ" sz="1600" dirty="0" err="1" smtClean="0"/>
              <a:t>Milotová</a:t>
            </a:r>
            <a:r>
              <a:rPr lang="cs-CZ" sz="1600" dirty="0" smtClean="0"/>
              <a:t> D., Dvořáková Z.: Literatura-přehled středoškolského učiva</a:t>
            </a:r>
            <a:r>
              <a:rPr lang="cs-CZ" sz="1600" i="1" dirty="0" smtClean="0"/>
              <a:t>, </a:t>
            </a:r>
            <a:r>
              <a:rPr lang="cs-CZ" sz="1600" dirty="0" smtClean="0"/>
              <a:t>Edice Maturita, Třebíč, 2005</a:t>
            </a:r>
          </a:p>
          <a:p>
            <a:r>
              <a:rPr lang="cs-CZ" sz="1600" dirty="0" smtClean="0"/>
              <a:t>Augusta P., </a:t>
            </a:r>
            <a:r>
              <a:rPr lang="cs-CZ" sz="1600" dirty="0" err="1" smtClean="0"/>
              <a:t>Honzák</a:t>
            </a:r>
            <a:r>
              <a:rPr lang="cs-CZ" sz="1600" dirty="0" smtClean="0"/>
              <a:t> F., Picková D., Kubů N. : Dějiny středověku a raného novověku, Práce, Praha 1996</a:t>
            </a:r>
          </a:p>
          <a:p>
            <a:r>
              <a:rPr lang="cs-CZ" sz="1600" dirty="0" err="1" smtClean="0">
                <a:cs typeface="Arial" pitchFamily="34" charset="0"/>
              </a:rPr>
              <a:t>Sochrová</a:t>
            </a:r>
            <a:r>
              <a:rPr lang="cs-CZ" sz="1600" dirty="0" smtClean="0">
                <a:cs typeface="Arial" pitchFamily="34" charset="0"/>
              </a:rPr>
              <a:t>, Marie: Dějepis v kostce I, Fragment, Havlíčkův Brod 2004</a:t>
            </a:r>
          </a:p>
          <a:p>
            <a:r>
              <a:rPr lang="cs-CZ" sz="1600" dirty="0" err="1" smtClean="0">
                <a:cs typeface="Arial" pitchFamily="34" charset="0"/>
              </a:rPr>
              <a:t>Čornej</a:t>
            </a:r>
            <a:r>
              <a:rPr lang="cs-CZ" sz="1600" dirty="0" smtClean="0">
                <a:cs typeface="Arial" pitchFamily="34" charset="0"/>
              </a:rPr>
              <a:t>, Petr, </a:t>
            </a:r>
            <a:r>
              <a:rPr lang="cs-CZ" sz="1600" dirty="0" err="1" smtClean="0">
                <a:cs typeface="Arial" pitchFamily="34" charset="0"/>
              </a:rPr>
              <a:t>Čornejová</a:t>
            </a:r>
            <a:r>
              <a:rPr lang="cs-CZ" sz="1600" dirty="0" smtClean="0">
                <a:cs typeface="Arial" pitchFamily="34" charset="0"/>
              </a:rPr>
              <a:t>, Ivana, Parkan, František :Středověk a raný novověk, Dějepis pro gymnázia a střední školy, SPN, Praha </a:t>
            </a:r>
            <a:r>
              <a:rPr lang="cs-CZ" sz="1600" dirty="0" smtClean="0">
                <a:cs typeface="Arial" pitchFamily="34" charset="0"/>
              </a:rPr>
              <a:t>2001</a:t>
            </a:r>
          </a:p>
          <a:p>
            <a:r>
              <a:rPr lang="cs-CZ" sz="1600" dirty="0" smtClean="0"/>
              <a:t>http://</a:t>
            </a:r>
            <a:r>
              <a:rPr lang="cs-CZ" sz="1600" dirty="0" smtClean="0"/>
              <a:t>upload.wikimedia.org/wikipedia/commons/3/3a/VaclavIV.jpg</a:t>
            </a:r>
          </a:p>
          <a:p>
            <a:r>
              <a:rPr lang="cs-CZ" sz="1600" dirty="0" smtClean="0"/>
              <a:t>http://cs.wikipedia.org/wiki/Soubor:Hussite_banner.png, autor </a:t>
            </a:r>
            <a:r>
              <a:rPr lang="cs-CZ" sz="1600" dirty="0" err="1" smtClean="0"/>
              <a:t>Hoodinski</a:t>
            </a:r>
            <a:endParaRPr lang="cs-CZ" sz="1600" dirty="0" smtClean="0"/>
          </a:p>
          <a:p>
            <a:r>
              <a:rPr lang="cs-CZ" sz="1600" dirty="0" smtClean="0"/>
              <a:t>http://</a:t>
            </a:r>
            <a:r>
              <a:rPr lang="cs-CZ" sz="1600" dirty="0" smtClean="0"/>
              <a:t>upload.wikimedia.org/wikipedia/commons/0/0d/344Wagenburg_der_Hussiten.jpg</a:t>
            </a:r>
          </a:p>
          <a:p>
            <a:r>
              <a:rPr lang="cs-CZ" sz="1600" dirty="0" smtClean="0"/>
              <a:t>http://commons.wikimedia.org/wiki/File:Pius_II_(Joos_van_Wassenhove).</a:t>
            </a:r>
            <a:r>
              <a:rPr lang="cs-CZ" sz="1600" dirty="0" smtClean="0"/>
              <a:t>jpg</a:t>
            </a:r>
          </a:p>
          <a:p>
            <a:r>
              <a:rPr lang="cs-CZ" sz="1600" dirty="0" smtClean="0"/>
              <a:t>http://upload.wikimedia.org/wikipedia/commons/9/95/Husit%C3%A9_-_Jensk%C3%BD_kodex.jpg, </a:t>
            </a:r>
            <a:r>
              <a:rPr lang="cs-CZ" sz="1600" dirty="0" err="1" smtClean="0"/>
              <a:t>Vavřinec</a:t>
            </a:r>
            <a:r>
              <a:rPr lang="cs-CZ" sz="1600" dirty="0" smtClean="0"/>
              <a:t> z Březové - Husitská kronika</a:t>
            </a:r>
          </a:p>
          <a:p>
            <a:r>
              <a:rPr lang="cs-CZ" sz="1600" dirty="0" smtClean="0"/>
              <a:t>http://upload.wikimedia.org/wikipedia/commons/3/39/Tabor_CZ_Zizka_Memorial_323.jpg, autor User:</a:t>
            </a:r>
            <a:r>
              <a:rPr lang="cs-CZ" sz="1600" dirty="0" err="1" smtClean="0"/>
              <a:t>Miaow</a:t>
            </a:r>
            <a:r>
              <a:rPr lang="cs-CZ" sz="1600" dirty="0" smtClean="0"/>
              <a:t> </a:t>
            </a:r>
            <a:r>
              <a:rPr lang="cs-CZ" sz="1600" dirty="0" err="1" smtClean="0"/>
              <a:t>Miaow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88032"/>
            <a:ext cx="8712968" cy="6813376"/>
          </a:xfrm>
        </p:spPr>
        <p:txBody>
          <a:bodyPr>
            <a:noAutofit/>
          </a:bodyPr>
          <a:lstStyle/>
          <a:p>
            <a:r>
              <a:rPr lang="cs-CZ" sz="1600" dirty="0" smtClean="0"/>
              <a:t>http</a:t>
            </a:r>
            <a:r>
              <a:rPr lang="cs-CZ" sz="1600" dirty="0" smtClean="0"/>
              <a:t>://cs.wikipedia.org/wiki/Soubor:Klassischer-Flegel.jpg, autor </a:t>
            </a:r>
            <a:r>
              <a:rPr lang="cs-CZ" sz="1600" dirty="0" err="1" smtClean="0"/>
              <a:t>Tim</a:t>
            </a:r>
            <a:r>
              <a:rPr lang="cs-CZ" sz="1600" dirty="0" smtClean="0"/>
              <a:t> </a:t>
            </a:r>
            <a:r>
              <a:rPr lang="cs-CZ" sz="1600" i="1" dirty="0" err="1" smtClean="0"/>
              <a:t>Avatar</a:t>
            </a:r>
            <a:r>
              <a:rPr lang="cs-CZ" sz="1600" dirty="0" smtClean="0"/>
              <a:t> </a:t>
            </a:r>
            <a:r>
              <a:rPr lang="cs-CZ" sz="1600" dirty="0" err="1" smtClean="0"/>
              <a:t>Bartel</a:t>
            </a:r>
            <a:endParaRPr lang="cs-CZ" sz="1600" dirty="0" smtClean="0"/>
          </a:p>
          <a:p>
            <a:r>
              <a:rPr lang="cs-CZ" sz="1600" dirty="0" smtClean="0"/>
              <a:t>http://upload.wikimedia.org/wikipedia/commons/0/05/Jan_Vil%C3%ADmek_-_Jan_%C5%BDi%C5%BEka_z_Trocnova.jpg</a:t>
            </a:r>
          </a:p>
          <a:p>
            <a:r>
              <a:rPr lang="cs-CZ" sz="1600" dirty="0" smtClean="0"/>
              <a:t>http://upload.wikimedia.org/wikipedia/commons/c/c6/Jan_Roh%C3%A1%C4%8D_z_Dub%C3%A9.gif</a:t>
            </a:r>
          </a:p>
          <a:p>
            <a:r>
              <a:rPr lang="cs-CZ" sz="1600" dirty="0" smtClean="0"/>
              <a:t>http://upload.wikimedia.org/wikipedia/commons/e/e9/Zelivsky1.JPG</a:t>
            </a:r>
          </a:p>
          <a:p>
            <a:r>
              <a:rPr lang="cs-CZ" sz="1600" dirty="0" smtClean="0"/>
              <a:t>http://upload.wikimedia.org/wikipedia/commons/f/f8/Hymn_book_of_jistebnice.jpg, autor </a:t>
            </a:r>
            <a:r>
              <a:rPr lang="cs-CZ" sz="1600" dirty="0" err="1" smtClean="0"/>
              <a:t>Fdominec</a:t>
            </a:r>
            <a:endParaRPr lang="cs-CZ" sz="1600" dirty="0" smtClean="0"/>
          </a:p>
          <a:p>
            <a:r>
              <a:rPr lang="cs-CZ" sz="1600" dirty="0" smtClean="0"/>
              <a:t>http://upload.wikimedia.org/wikipedia/commons/9/99/Altstadt_Bautzen_aus_der_Luft_mit_weitem_Blick_aus_S%C3%BCdosten_ins_Land_Fr%C3%BChling_2005.jpg, autor </a:t>
            </a:r>
            <a:r>
              <a:rPr lang="cs-CZ" sz="1600" dirty="0" err="1" smtClean="0"/>
              <a:t>Conrad</a:t>
            </a:r>
            <a:r>
              <a:rPr lang="cs-CZ" sz="1600" dirty="0" smtClean="0"/>
              <a:t> </a:t>
            </a:r>
            <a:r>
              <a:rPr lang="cs-CZ" sz="1600" dirty="0" err="1" smtClean="0"/>
              <a:t>Nutschan</a:t>
            </a:r>
            <a:endParaRPr lang="cs-CZ" sz="1600" dirty="0" smtClean="0"/>
          </a:p>
          <a:p>
            <a:r>
              <a:rPr lang="cs-CZ" sz="1600" dirty="0" smtClean="0"/>
              <a:t>http://upload.wikimedia.org/wikipedia/commons/8/8f/Kancional_Jistebnicky.jpg</a:t>
            </a:r>
          </a:p>
          <a:p>
            <a:r>
              <a:rPr lang="cs-CZ" sz="1600" dirty="0" smtClean="0"/>
              <a:t>http://upload.wikimedia.org/wikipedia/commons/0/06/Kto%C5%BE_s%C3%BA_bo%C5%BE%C3%AD_bojovn%C3%ADci.gif</a:t>
            </a:r>
          </a:p>
          <a:p>
            <a:r>
              <a:rPr lang="cs-CZ" sz="1600" dirty="0" smtClean="0"/>
              <a:t>http://upload.wikimedia.org/wikipedia/commons/d/d8/Bitva_u_Doma%C5%BElic_%28Battle_of_Doma%C5%BElice%29.jpg</a:t>
            </a:r>
          </a:p>
          <a:p>
            <a:r>
              <a:rPr lang="cs-CZ" sz="1600" dirty="0" smtClean="0"/>
              <a:t>http://cs.wikipedia.org/wiki/Soubor:Jan_Zizka_Vitkov_Prague_CZ_007.jpg, autor User:</a:t>
            </a:r>
            <a:r>
              <a:rPr lang="cs-CZ" sz="1600" dirty="0" err="1" smtClean="0"/>
              <a:t>Miaow</a:t>
            </a:r>
            <a:r>
              <a:rPr lang="cs-CZ" sz="1600" dirty="0" smtClean="0"/>
              <a:t> </a:t>
            </a:r>
            <a:r>
              <a:rPr lang="cs-CZ" sz="1600" dirty="0" err="1" smtClean="0"/>
              <a:t>Miaow</a:t>
            </a:r>
            <a:endParaRPr lang="cs-CZ" sz="1600" dirty="0" smtClean="0"/>
          </a:p>
          <a:p>
            <a:r>
              <a:rPr lang="cs-CZ" sz="1600" dirty="0" smtClean="0"/>
              <a:t>http://</a:t>
            </a:r>
            <a:r>
              <a:rPr lang="cs-CZ" sz="1600" dirty="0" smtClean="0"/>
              <a:t>upload.wikimedia.org/wikipedia/commons/2/2b/Prokop_Hol%C3%BD.jpeg</a:t>
            </a:r>
          </a:p>
          <a:p>
            <a:r>
              <a:rPr lang="cs-CZ" sz="1600" dirty="0" smtClean="0"/>
              <a:t>http://upload.wikimedia.org/wikipedia/commons/4/4c/Jan_%C5%BDi%C5%BEka_v_%</a:t>
            </a:r>
            <a:r>
              <a:rPr lang="cs-CZ" sz="1600" dirty="0" smtClean="0"/>
              <a:t>C4%8Dele_vojsk.gif</a:t>
            </a:r>
            <a:r>
              <a:rPr lang="cs-CZ" sz="1600" dirty="0" smtClean="0"/>
              <a:t>, autor </a:t>
            </a:r>
            <a:r>
              <a:rPr lang="cs-CZ" sz="1600" dirty="0" err="1" smtClean="0"/>
              <a:t>Unknown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767</TotalTime>
  <Words>2022</Words>
  <Application>Microsoft Office PowerPoint</Application>
  <PresentationFormat>Předvádění na obrazovce (4:3)</PresentationFormat>
  <Paragraphs>327</Paragraphs>
  <Slides>34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Motiv sady Office</vt:lpstr>
      <vt:lpstr>Literatura v době husitských bojů, 15.století</vt:lpstr>
      <vt:lpstr>Navazuje na prezentaci: </vt:lpstr>
      <vt:lpstr>Snímek 3</vt:lpstr>
      <vt:lpstr>Snímek 4</vt:lpstr>
      <vt:lpstr>Historie husitství v datech: </vt:lpstr>
      <vt:lpstr>Snímek 6</vt:lpstr>
      <vt:lpstr>Snímek 7</vt:lpstr>
      <vt:lpstr>Opakování – charakter husitské literatury</vt:lpstr>
      <vt:lpstr>Snímek 9</vt:lpstr>
      <vt:lpstr>Snímek 10</vt:lpstr>
      <vt:lpstr>Snímek 11</vt:lpstr>
      <vt:lpstr>Snímek 12</vt:lpstr>
      <vt:lpstr>Snímek 13</vt:lpstr>
      <vt:lpstr>Snímek 14</vt:lpstr>
      <vt:lpstr>Hádání Prahy s Kutnou Horou</vt:lpstr>
      <vt:lpstr>Snímek 16</vt:lpstr>
      <vt:lpstr>Snímek 17</vt:lpstr>
      <vt:lpstr>Husitská píseň</vt:lpstr>
      <vt:lpstr>Jistebnický kancionál</vt:lpstr>
      <vt:lpstr>Snímek 20</vt:lpstr>
      <vt:lpstr>Snímek 21</vt:lpstr>
      <vt:lpstr>Snímek 22</vt:lpstr>
      <vt:lpstr>Kronika česká  </vt:lpstr>
      <vt:lpstr>Snímek 24</vt:lpstr>
      <vt:lpstr> Píseň přeslavné koruny české </vt:lpstr>
      <vt:lpstr>                 Jan Žižka z Trocnova  (1360, Trocnov – 11.1O. 1424 u Přibyslavi) </vt:lpstr>
      <vt:lpstr>Snímek 27</vt:lpstr>
      <vt:lpstr>Tábor - pomník Jana Žižky </vt:lpstr>
      <vt:lpstr>Vojevůdce Prokop Holý</vt:lpstr>
      <vt:lpstr>Zápory a klady husitství :</vt:lpstr>
      <vt:lpstr>Snímek 31</vt:lpstr>
      <vt:lpstr>Snímek 32</vt:lpstr>
      <vt:lpstr>Použitá literatura a zdroje: </vt:lpstr>
      <vt:lpstr>Snímek 34</vt:lpstr>
    </vt:vector>
  </TitlesOfParts>
  <Company>pc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</dc:title>
  <dc:creator>dana</dc:creator>
  <cp:lastModifiedBy>katka</cp:lastModifiedBy>
  <cp:revision>93</cp:revision>
  <dcterms:created xsi:type="dcterms:W3CDTF">2011-01-25T23:29:34Z</dcterms:created>
  <dcterms:modified xsi:type="dcterms:W3CDTF">2012-05-30T00:03:40Z</dcterms:modified>
</cp:coreProperties>
</file>