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1" r:id="rId2"/>
    <p:sldId id="256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6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8E44D229-8696-4B1C-97C8-EAA058148A92}">
          <p14:sldIdLst>
            <p14:sldId id="271"/>
            <p14:sldId id="256"/>
            <p14:sldId id="257"/>
            <p14:sldId id="258"/>
            <p14:sldId id="259"/>
            <p14:sldId id="260"/>
            <p14:sldId id="262"/>
            <p14:sldId id="263"/>
            <p14:sldId id="264"/>
            <p14:sldId id="265"/>
            <p14:sldId id="266"/>
            <p14:sldId id="267"/>
          </p14:sldIdLst>
        </p14:section>
        <p14:section name="Oddíl bez názvu" id="{12B99140-7DA1-463A-A7A3-DDF146FEC9FD}">
          <p14:sldIdLst>
            <p14:sldId id="268"/>
            <p14:sldId id="269"/>
            <p14:sldId id="26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09" autoAdjust="0"/>
    <p:restoredTop sz="94660"/>
  </p:normalViewPr>
  <p:slideViewPr>
    <p:cSldViewPr>
      <p:cViewPr varScale="1">
        <p:scale>
          <a:sx n="87" d="100"/>
          <a:sy n="87" d="100"/>
        </p:scale>
        <p:origin x="-145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6"/>
          <p:cNvGrpSpPr/>
          <p:nvPr/>
        </p:nvGrpSpPr>
        <p:grpSpPr>
          <a:xfrm>
            <a:off x="0" y="3268345"/>
            <a:ext cx="9144000" cy="146304"/>
            <a:chOff x="0" y="3268345"/>
            <a:chExt cx="9144000" cy="146304"/>
          </a:xfrm>
        </p:grpSpPr>
        <p:sp>
          <p:nvSpPr>
            <p:cNvPr id="13" name="Rectangle 12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752600"/>
            <a:ext cx="7924800" cy="14700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A3BCB-DE3D-46C5-9D7A-B1EB002C54FF}" type="datetimeFigureOut">
              <a:rPr lang="cs-CZ" smtClean="0"/>
              <a:t>4.9.2011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96552-AF78-448E-B081-91BCC5A594A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99616"/>
            <a:ext cx="8229600" cy="462654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A3BCB-DE3D-46C5-9D7A-B1EB002C54FF}" type="datetimeFigureOut">
              <a:rPr lang="cs-CZ" smtClean="0"/>
              <a:t>4.9.2011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96552-AF78-448E-B081-91BCC5A594A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3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512" y="4406900"/>
            <a:ext cx="78272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2667000"/>
            <a:ext cx="782720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A3BCB-DE3D-46C5-9D7A-B1EB002C54FF}" type="datetimeFigureOut">
              <a:rPr lang="cs-CZ" smtClean="0"/>
              <a:t>4.9.2011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96552-AF78-448E-B081-91BCC5A594A8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 flipH="1">
            <a:off x="0" y="4228465"/>
            <a:ext cx="9144000" cy="146304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A3BCB-DE3D-46C5-9D7A-B1EB002C54FF}" type="datetimeFigureOut">
              <a:rPr lang="cs-CZ" smtClean="0"/>
              <a:t>4.9.2011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96552-AF78-448E-B081-91BCC5A594A8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4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6" name="Rectangle 15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2971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0020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2971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A3BCB-DE3D-46C5-9D7A-B1EB002C54FF}" type="datetimeFigureOut">
              <a:rPr lang="cs-CZ" smtClean="0"/>
              <a:t>4.9.2011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96552-AF78-448E-B081-91BCC5A594A8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6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8" name="Rectangle 1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A3BCB-DE3D-46C5-9D7A-B1EB002C54FF}" type="datetimeFigureOut">
              <a:rPr lang="cs-CZ" smtClean="0"/>
              <a:t>4.9.2011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96552-AF78-448E-B081-91BCC5A594A8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2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A3BCB-DE3D-46C5-9D7A-B1EB002C54FF}" type="datetimeFigureOut">
              <a:rPr lang="cs-CZ" smtClean="0"/>
              <a:t>4.9.2011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96552-AF78-448E-B081-91BCC5A594A8}" type="slidenum">
              <a:rPr lang="cs-CZ" smtClean="0"/>
              <a:t>‹#›</a:t>
            </a:fld>
            <a:endParaRPr lang="cs-CZ"/>
          </a:p>
        </p:txBody>
      </p:sp>
      <p:grpSp>
        <p:nvGrpSpPr>
          <p:cNvPr id="5" name="Group 10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2" name="Rectangle 11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79375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71600"/>
            <a:ext cx="5111750" cy="4754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371600"/>
            <a:ext cx="3008313" cy="47545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A3BCB-DE3D-46C5-9D7A-B1EB002C54FF}" type="datetimeFigureOut">
              <a:rPr lang="cs-CZ" smtClean="0"/>
              <a:t>4.9.2011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96552-AF78-448E-B081-91BCC5A594A8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13"/>
          <p:cNvGrpSpPr/>
          <p:nvPr/>
        </p:nvGrpSpPr>
        <p:grpSpPr>
          <a:xfrm flipH="1">
            <a:off x="0" y="11430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1801368" y="685800"/>
            <a:ext cx="5495544" cy="3886200"/>
          </a:xfrm>
          <a:solidFill>
            <a:schemeClr val="accent1"/>
          </a:solidFill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contrasting" dir="t"/>
          </a:scene3d>
          <a:sp3d contourW="12700" prstMaterial="softEdge">
            <a:bevelT prst="cross"/>
            <a:contourClr>
              <a:srgbClr val="FFFFFF"/>
            </a:contourClr>
          </a:sp3d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A3BCB-DE3D-46C5-9D7A-B1EB002C54FF}" type="datetimeFigureOut">
              <a:rPr lang="cs-CZ" smtClean="0"/>
              <a:t>4.9.2011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96552-AF78-448E-B081-91BCC5A594A8}" type="slidenum">
              <a:rPr lang="cs-CZ" smtClean="0"/>
              <a:t>‹#›</a:t>
            </a:fld>
            <a:endParaRPr lang="cs-CZ"/>
          </a:p>
        </p:txBody>
      </p:sp>
      <p:grpSp>
        <p:nvGrpSpPr>
          <p:cNvPr id="3" name="Group 15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7" name="Rectangle 16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A3BCB-DE3D-46C5-9D7A-B1EB002C54FF}" type="datetimeFigureOut">
              <a:rPr lang="cs-CZ" smtClean="0"/>
              <a:t>4.9.2011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96552-AF78-448E-B081-91BCC5A594A8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7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8"/>
            <a:ext cx="18288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1722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39712" y="6356350"/>
            <a:ext cx="1868424" cy="365125"/>
          </a:xfrm>
        </p:spPr>
        <p:txBody>
          <a:bodyPr/>
          <a:lstStyle/>
          <a:p>
            <a:fld id="{300A3BCB-DE3D-46C5-9D7A-B1EB002C54FF}" type="datetimeFigureOut">
              <a:rPr lang="cs-CZ" smtClean="0"/>
              <a:t>4.9.2011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96552-AF78-448E-B081-91BCC5A594A8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 rot="5400000" flipH="1">
            <a:off x="3332988" y="3384804"/>
            <a:ext cx="6867144" cy="73152"/>
            <a:chOff x="0" y="3268345"/>
            <a:chExt cx="9144000" cy="146304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7453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ysClr val="windowText" lastClr="000000"/>
                </a:solidFill>
              </a:defRPr>
            </a:lvl1pPr>
          </a:lstStyle>
          <a:p>
            <a:fld id="{300A3BCB-DE3D-46C5-9D7A-B1EB002C54FF}" type="datetimeFigureOut">
              <a:rPr lang="cs-CZ" smtClean="0"/>
              <a:t>4.9.2011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ysClr val="windowText" lastClr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0248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ysClr val="windowText" lastClr="000000"/>
                </a:solidFill>
              </a:defRPr>
            </a:lvl1pPr>
          </a:lstStyle>
          <a:p>
            <a:fld id="{1A996552-AF78-448E-B081-91BCC5A594A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Placeholder 7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400" kern="1200">
          <a:ln>
            <a:noFill/>
          </a:ln>
          <a:solidFill>
            <a:srgbClr val="FFFFFF"/>
          </a:solidFill>
          <a:effectLst>
            <a:glow rad="101600">
              <a:schemeClr val="tx2"/>
            </a:glo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tx2"/>
        </a:buClr>
        <a:buSzPct val="70000"/>
        <a:buFont typeface="Wingdings 2" pitchFamily="18" charset="2"/>
        <a:buChar char="¥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4"/>
        </a:buClr>
        <a:buSzPct val="60000"/>
        <a:buFont typeface="Wingdings 2" pitchFamily="18" charset="2"/>
        <a:buChar char="¥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5"/>
        </a:buClr>
        <a:buSzPct val="57000"/>
        <a:buFont typeface="Wingdings 2" pitchFamily="18" charset="2"/>
        <a:buChar char="¥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6"/>
        </a:buClr>
        <a:buSzPct val="55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2"/>
        </a:buClr>
        <a:buSzPct val="50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lematcz.cz/cz/2--------prumyslova-chemie/14-produkty/3-vyroba-hnojiv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3717185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Chemie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 9. roč.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VY_32_INOVACE_01_19 Neutralizace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Melicharová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Jana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2338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Neutralizace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Jana Melicharová,</a:t>
            </a:r>
          </a:p>
          <a:p>
            <a:r>
              <a:rPr lang="cs-CZ" dirty="0" smtClean="0"/>
              <a:t>2. ZŠ Dobříš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7907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Neutralizace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je reakce kyseliny s hydroxidem.</a:t>
            </a:r>
          </a:p>
          <a:p>
            <a:r>
              <a:rPr lang="cs-CZ" dirty="0" smtClean="0"/>
              <a:t>Produkty neutralizace jsou voda a sůl příslušné kyseliny.</a:t>
            </a:r>
          </a:p>
          <a:p>
            <a:r>
              <a:rPr lang="cs-CZ" dirty="0" smtClean="0"/>
              <a:t>Voda vzniká reakcí vodíkových </a:t>
            </a:r>
            <a:r>
              <a:rPr lang="cs-CZ" dirty="0" smtClean="0">
                <a:solidFill>
                  <a:srgbClr val="FF0000"/>
                </a:solidFill>
              </a:rPr>
              <a:t>kationtů H</a:t>
            </a:r>
            <a:r>
              <a:rPr lang="cs-CZ" baseline="30000" dirty="0" smtClean="0">
                <a:solidFill>
                  <a:srgbClr val="FF0000"/>
                </a:solidFill>
              </a:rPr>
              <a:t>+</a:t>
            </a:r>
          </a:p>
          <a:p>
            <a:pPr marL="0" indent="0">
              <a:buNone/>
            </a:pPr>
            <a:r>
              <a:rPr lang="cs-CZ" baseline="30000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</a:t>
            </a:r>
            <a:r>
              <a:rPr lang="cs-CZ" dirty="0" smtClean="0"/>
              <a:t> s hydroxidovými </a:t>
            </a:r>
            <a:r>
              <a:rPr lang="cs-CZ" dirty="0" smtClean="0">
                <a:solidFill>
                  <a:srgbClr val="FF0000"/>
                </a:solidFill>
              </a:rPr>
              <a:t>anionty OH</a:t>
            </a:r>
            <a:r>
              <a:rPr lang="cs-CZ" baseline="30000" dirty="0" smtClean="0">
                <a:solidFill>
                  <a:srgbClr val="FF0000"/>
                </a:solidFill>
              </a:rPr>
              <a:t>-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Zbylé části molekul kyseliny (anionty) a hydroxidu (kationty) vzájemně reagují za vzniku soli.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to neutralizace?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0336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Reakce kyseliny chlorovodíkové s hydroxidem sodným: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Na</a:t>
            </a:r>
            <a:r>
              <a:rPr lang="cs-CZ" dirty="0" err="1" smtClean="0">
                <a:solidFill>
                  <a:schemeClr val="tx2">
                    <a:lumMod val="50000"/>
                  </a:schemeClr>
                </a:solidFill>
              </a:rPr>
              <a:t>OH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      </a:t>
            </a:r>
            <a:r>
              <a:rPr lang="cs-CZ" dirty="0" smtClean="0"/>
              <a:t>+     </a:t>
            </a:r>
            <a:r>
              <a:rPr lang="cs-CZ" dirty="0" err="1" smtClean="0">
                <a:solidFill>
                  <a:schemeClr val="tx2">
                    <a:lumMod val="50000"/>
                  </a:schemeClr>
                </a:solidFill>
              </a:rPr>
              <a:t>H</a:t>
            </a:r>
            <a:r>
              <a:rPr lang="cs-CZ" dirty="0" err="1" smtClean="0">
                <a:solidFill>
                  <a:srgbClr val="FF0000"/>
                </a:solidFill>
              </a:rPr>
              <a:t>Cl</a:t>
            </a:r>
            <a:r>
              <a:rPr lang="cs-CZ" dirty="0" smtClean="0">
                <a:solidFill>
                  <a:srgbClr val="FF0000"/>
                </a:solidFill>
              </a:rPr>
              <a:t>            </a:t>
            </a:r>
            <a:r>
              <a:rPr lang="cs-CZ" dirty="0" err="1" smtClean="0">
                <a:solidFill>
                  <a:srgbClr val="FF0000"/>
                </a:solidFill>
              </a:rPr>
              <a:t>NaCl</a:t>
            </a:r>
            <a:r>
              <a:rPr lang="cs-CZ" dirty="0" smtClean="0">
                <a:solidFill>
                  <a:srgbClr val="FF0000"/>
                </a:solidFill>
              </a:rPr>
              <a:t>   </a:t>
            </a:r>
            <a:r>
              <a:rPr lang="cs-CZ" dirty="0" smtClean="0"/>
              <a:t>+  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H</a:t>
            </a:r>
            <a:r>
              <a:rPr lang="cs-CZ" baseline="-25000" dirty="0" smtClean="0">
                <a:solidFill>
                  <a:schemeClr val="tx2">
                    <a:lumMod val="75000"/>
                  </a:schemeClr>
                </a:solidFill>
              </a:rPr>
              <a:t>2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O</a:t>
            </a:r>
          </a:p>
          <a:p>
            <a:endParaRPr lang="cs-CZ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Při neutralizaci se uvolňuje </a:t>
            </a:r>
            <a:r>
              <a:rPr lang="cs-CZ" dirty="0" smtClean="0">
                <a:solidFill>
                  <a:srgbClr val="FF0000"/>
                </a:solidFill>
              </a:rPr>
              <a:t>teplo.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Příklad: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4355976" y="2924944"/>
            <a:ext cx="86409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9484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NaOH</a:t>
            </a:r>
            <a:r>
              <a:rPr lang="cs-CZ" dirty="0" smtClean="0"/>
              <a:t> + HNO</a:t>
            </a:r>
            <a:r>
              <a:rPr lang="cs-CZ" baseline="-25000" dirty="0" smtClean="0"/>
              <a:t>3                  </a:t>
            </a:r>
            <a:r>
              <a:rPr lang="cs-CZ" dirty="0" smtClean="0"/>
              <a:t>NaNO</a:t>
            </a:r>
            <a:r>
              <a:rPr lang="cs-CZ" baseline="-25000" dirty="0" smtClean="0"/>
              <a:t>3</a:t>
            </a:r>
            <a:r>
              <a:rPr lang="cs-CZ" dirty="0" smtClean="0"/>
              <a:t> + H</a:t>
            </a:r>
            <a:r>
              <a:rPr lang="cs-CZ" baseline="-25000" dirty="0" smtClean="0"/>
              <a:t>2</a:t>
            </a:r>
            <a:r>
              <a:rPr lang="cs-CZ" dirty="0" smtClean="0"/>
              <a:t>O</a:t>
            </a:r>
          </a:p>
          <a:p>
            <a:pPr marL="0" indent="0">
              <a:buNone/>
            </a:pPr>
            <a:r>
              <a:rPr lang="cs-CZ" baseline="-25000" dirty="0"/>
              <a:t> </a:t>
            </a:r>
            <a:r>
              <a:rPr lang="cs-CZ" baseline="-25000" dirty="0" smtClean="0"/>
              <a:t>                                                       dusičnan sodný</a:t>
            </a:r>
          </a:p>
          <a:p>
            <a:pPr marL="0" indent="0">
              <a:buNone/>
            </a:pPr>
            <a:endParaRPr lang="cs-CZ" baseline="-25000" dirty="0"/>
          </a:p>
          <a:p>
            <a:r>
              <a:rPr lang="cs-CZ" dirty="0" smtClean="0"/>
              <a:t>2KOH + H</a:t>
            </a:r>
            <a:r>
              <a:rPr lang="cs-CZ" baseline="-25000" dirty="0" smtClean="0"/>
              <a:t>2</a:t>
            </a:r>
            <a:r>
              <a:rPr lang="cs-CZ" dirty="0" smtClean="0"/>
              <a:t>SO</a:t>
            </a:r>
            <a:r>
              <a:rPr lang="cs-CZ" baseline="-25000" dirty="0" smtClean="0"/>
              <a:t>4                   </a:t>
            </a:r>
            <a:r>
              <a:rPr lang="cs-CZ" dirty="0" smtClean="0"/>
              <a:t>K</a:t>
            </a:r>
            <a:r>
              <a:rPr lang="cs-CZ" baseline="-25000" dirty="0" smtClean="0"/>
              <a:t>2</a:t>
            </a:r>
            <a:r>
              <a:rPr lang="cs-CZ" dirty="0" smtClean="0"/>
              <a:t>SO</a:t>
            </a:r>
            <a:r>
              <a:rPr lang="cs-CZ" baseline="-25000" dirty="0" smtClean="0"/>
              <a:t>4 </a:t>
            </a:r>
            <a:r>
              <a:rPr lang="cs-CZ" dirty="0" smtClean="0"/>
              <a:t>+ 2H</a:t>
            </a:r>
            <a:r>
              <a:rPr lang="cs-CZ" baseline="-25000" dirty="0" smtClean="0"/>
              <a:t>2</a:t>
            </a:r>
            <a:r>
              <a:rPr lang="cs-CZ" dirty="0" smtClean="0"/>
              <a:t>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</a:t>
            </a:r>
            <a:r>
              <a:rPr lang="cs-CZ" sz="2000" dirty="0" smtClean="0"/>
              <a:t>síran draselný                      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                                                                        dusičnan sodný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                                                   (chilský ledek)</a:t>
            </a:r>
            <a:endParaRPr lang="cs-CZ" sz="2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Doplňte názvy hydroxidů a kyselin v následujících reakcích: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3779912" y="1844824"/>
            <a:ext cx="108012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3779912" y="3140968"/>
            <a:ext cx="9144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149080"/>
            <a:ext cx="2209800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6596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Hydroxid sodný + kyselina dusičná</a:t>
            </a:r>
          </a:p>
          <a:p>
            <a:endParaRPr lang="cs-CZ" dirty="0"/>
          </a:p>
          <a:p>
            <a:r>
              <a:rPr lang="cs-CZ" dirty="0" smtClean="0"/>
              <a:t>Hydroxid draselný + kyselina sírová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0553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Soli mohou vznikat různými chemickými reakcemi.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Způsoby vzniku solí:</a:t>
            </a:r>
          </a:p>
          <a:p>
            <a:r>
              <a:rPr lang="cs-CZ" dirty="0" smtClean="0"/>
              <a:t>1) neutralizace,</a:t>
            </a:r>
          </a:p>
          <a:p>
            <a:r>
              <a:rPr lang="cs-CZ" dirty="0" smtClean="0"/>
              <a:t>2) reakce kovu s kyselinou,</a:t>
            </a:r>
          </a:p>
          <a:p>
            <a:r>
              <a:rPr lang="cs-CZ" dirty="0" smtClean="0"/>
              <a:t>3) reakce kovu s nekovem,</a:t>
            </a:r>
          </a:p>
          <a:p>
            <a:r>
              <a:rPr lang="cs-CZ" dirty="0" smtClean="0"/>
              <a:t>4) srážecí reakce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 solí: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5742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 kyselinami snadno reagují pouze </a:t>
            </a:r>
            <a:r>
              <a:rPr lang="cs-CZ" u="sng" dirty="0" smtClean="0"/>
              <a:t>neušlechtilé </a:t>
            </a:r>
            <a:r>
              <a:rPr lang="cs-CZ" dirty="0" smtClean="0"/>
              <a:t>kovy (např. </a:t>
            </a:r>
            <a:r>
              <a:rPr lang="cs-CZ" dirty="0" err="1" smtClean="0"/>
              <a:t>Zn</a:t>
            </a:r>
            <a:r>
              <a:rPr lang="cs-CZ" dirty="0" smtClean="0"/>
              <a:t>, Mg, Na, K, Al, </a:t>
            </a:r>
            <a:r>
              <a:rPr lang="cs-CZ" dirty="0" err="1" smtClean="0"/>
              <a:t>Fe</a:t>
            </a:r>
            <a:r>
              <a:rPr lang="cs-CZ" dirty="0" smtClean="0"/>
              <a:t>)</a:t>
            </a:r>
          </a:p>
          <a:p>
            <a:r>
              <a:rPr lang="cs-CZ" dirty="0" smtClean="0"/>
              <a:t>Neušlechtilé kovy s kyselinami reagují za vzniku vodíku a soli:</a:t>
            </a:r>
          </a:p>
          <a:p>
            <a:r>
              <a:rPr lang="cs-CZ" dirty="0" smtClean="0"/>
              <a:t>Př.:</a:t>
            </a:r>
          </a:p>
          <a:p>
            <a:r>
              <a:rPr lang="cs-CZ" dirty="0" smtClean="0"/>
              <a:t>Mg +2HCl           MgCl</a:t>
            </a:r>
            <a:r>
              <a:rPr lang="cs-CZ" baseline="-25000" dirty="0" smtClean="0"/>
              <a:t>2     </a:t>
            </a:r>
            <a:r>
              <a:rPr lang="cs-CZ" dirty="0" smtClean="0"/>
              <a:t>+   H</a:t>
            </a:r>
            <a:r>
              <a:rPr lang="cs-CZ" baseline="-25000" dirty="0" smtClean="0"/>
              <a:t>2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                         chlorid hořečnatý         vodík</a:t>
            </a:r>
            <a:endParaRPr lang="cs-CZ" sz="1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Reakce kovu s kyselinou: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915816" y="4509120"/>
            <a:ext cx="72008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94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Např.: </a:t>
            </a:r>
          </a:p>
          <a:p>
            <a:r>
              <a:rPr lang="cs-CZ" dirty="0" smtClean="0"/>
              <a:t>2Na + Cl</a:t>
            </a:r>
            <a:r>
              <a:rPr lang="cs-CZ" baseline="-25000" dirty="0" smtClean="0"/>
              <a:t>2                    </a:t>
            </a:r>
            <a:r>
              <a:rPr lang="cs-CZ" dirty="0" smtClean="0"/>
              <a:t>2 </a:t>
            </a:r>
            <a:r>
              <a:rPr lang="cs-CZ" dirty="0" err="1" smtClean="0"/>
              <a:t>NaCl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Jak se nazývá produkt, který vznikl?</a:t>
            </a:r>
          </a:p>
          <a:p>
            <a:endParaRPr lang="cs-CZ" dirty="0"/>
          </a:p>
          <a:p>
            <a:r>
              <a:rPr lang="cs-CZ" dirty="0"/>
              <a:t>Z</a:t>
            </a:r>
            <a:r>
              <a:rPr lang="cs-CZ" dirty="0" smtClean="0"/>
              <a:t>apiš chemickou rovnicí reakci práškové síry a zinku: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Reakce kovu s nekovem (slučování):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699792" y="2420888"/>
            <a:ext cx="9144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286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Vzniká chlorid sodný</a:t>
            </a:r>
          </a:p>
          <a:p>
            <a:endParaRPr lang="cs-CZ" dirty="0"/>
          </a:p>
          <a:p>
            <a:r>
              <a:rPr lang="cs-CZ" dirty="0" err="1" smtClean="0"/>
              <a:t>Zn</a:t>
            </a:r>
            <a:r>
              <a:rPr lang="cs-CZ" dirty="0" smtClean="0"/>
              <a:t> + S                </a:t>
            </a:r>
            <a:r>
              <a:rPr lang="cs-CZ" dirty="0" err="1" smtClean="0"/>
              <a:t>ZnS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</a:t>
            </a:r>
            <a:r>
              <a:rPr lang="cs-CZ" sz="1800" dirty="0" smtClean="0"/>
              <a:t>sulfid zinečnatý</a:t>
            </a:r>
            <a:endParaRPr lang="cs-CZ" sz="1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Odpovědi:</a:t>
            </a:r>
            <a:br>
              <a:rPr lang="cs-CZ" dirty="0" smtClean="0"/>
            </a:b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195736" y="2996952"/>
            <a:ext cx="129614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2327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Jsou reakce dvou roztoků solí.</a:t>
            </a:r>
          </a:p>
          <a:p>
            <a:r>
              <a:rPr lang="cs-CZ" dirty="0" smtClean="0"/>
              <a:t>Při těchto reakcích vzniká sraženina – nerozpustná pevná látka, která se během reakce vylučuje z roztoku.</a:t>
            </a:r>
          </a:p>
          <a:p>
            <a:r>
              <a:rPr lang="cs-CZ" dirty="0" smtClean="0"/>
              <a:t>př.:</a:t>
            </a:r>
          </a:p>
          <a:p>
            <a:r>
              <a:rPr lang="cs-CZ" dirty="0" smtClean="0"/>
              <a:t>       AgNO</a:t>
            </a:r>
            <a:r>
              <a:rPr lang="cs-CZ" baseline="-25000" dirty="0" smtClean="0"/>
              <a:t>3 </a:t>
            </a:r>
            <a:r>
              <a:rPr lang="cs-CZ" dirty="0" smtClean="0"/>
              <a:t>+ </a:t>
            </a:r>
            <a:r>
              <a:rPr lang="cs-CZ" dirty="0" err="1" smtClean="0"/>
              <a:t>NaCl</a:t>
            </a:r>
            <a:r>
              <a:rPr lang="cs-CZ" dirty="0" smtClean="0"/>
              <a:t>              </a:t>
            </a:r>
            <a:r>
              <a:rPr lang="cs-CZ" dirty="0" err="1" smtClean="0"/>
              <a:t>AgCl</a:t>
            </a:r>
            <a:r>
              <a:rPr lang="cs-CZ" dirty="0" smtClean="0"/>
              <a:t> + NaNO</a:t>
            </a:r>
            <a:r>
              <a:rPr lang="cs-CZ" baseline="-25000" dirty="0" smtClean="0"/>
              <a:t>3</a:t>
            </a:r>
          </a:p>
          <a:p>
            <a:pPr marL="0" indent="0">
              <a:buNone/>
            </a:pPr>
            <a:r>
              <a:rPr lang="cs-CZ" baseline="-25000" dirty="0" smtClean="0"/>
              <a:t>               </a:t>
            </a:r>
            <a:r>
              <a:rPr lang="cs-CZ" sz="1800" dirty="0" smtClean="0"/>
              <a:t>Dusičnan 			        sraženina</a:t>
            </a:r>
          </a:p>
          <a:p>
            <a:pPr marL="0" indent="0">
              <a:buNone/>
            </a:pPr>
            <a:r>
              <a:rPr lang="cs-CZ" sz="1800" dirty="0"/>
              <a:t>  </a:t>
            </a:r>
            <a:r>
              <a:rPr lang="cs-CZ" sz="1800" dirty="0" smtClean="0"/>
              <a:t>                stříbrný                                            chloridu stříbrného</a:t>
            </a:r>
            <a:endParaRPr lang="cs-CZ" sz="1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Srážecí reakce: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4388599" y="4509120"/>
            <a:ext cx="108012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6550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</a:t>
            </a:r>
            <a:r>
              <a:rPr lang="cs-CZ" u="sng" dirty="0" smtClean="0"/>
              <a:t>Soli bezkyslíkatých kyselin </a:t>
            </a:r>
            <a:r>
              <a:rPr lang="cs-CZ" dirty="0" smtClean="0"/>
              <a:t>–dvouprvkové sloučeniny, v molekule neobsahují kyslík</a:t>
            </a:r>
          </a:p>
          <a:p>
            <a:r>
              <a:rPr lang="cs-CZ" dirty="0" smtClean="0"/>
              <a:t>2) </a:t>
            </a:r>
            <a:r>
              <a:rPr lang="cs-CZ" u="sng" dirty="0" smtClean="0"/>
              <a:t>Soli kyslíkatých kyselin </a:t>
            </a:r>
            <a:r>
              <a:rPr lang="cs-CZ" dirty="0" smtClean="0"/>
              <a:t>– tříprvkové sloučeniny, obsahují v molekule atomy kyslíku,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patří sem i </a:t>
            </a:r>
            <a:r>
              <a:rPr lang="cs-CZ" dirty="0" err="1" smtClean="0"/>
              <a:t>hydrogensoli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Rozdělení solí: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934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Zapiš chemické rovnice uvedených reakcí a pojmenuj produkty:</a:t>
            </a:r>
          </a:p>
          <a:p>
            <a:r>
              <a:rPr lang="cs-CZ" dirty="0" smtClean="0"/>
              <a:t>a) </a:t>
            </a:r>
            <a:r>
              <a:rPr lang="cs-CZ" dirty="0" smtClean="0"/>
              <a:t>reakce </a:t>
            </a:r>
            <a:r>
              <a:rPr lang="cs-CZ" dirty="0" smtClean="0"/>
              <a:t>zinku a kyseliny chlorovodíkové</a:t>
            </a:r>
          </a:p>
          <a:p>
            <a:r>
              <a:rPr lang="cs-CZ" dirty="0" smtClean="0"/>
              <a:t>b) reakce hliníku a kyseliny chlorovodíkové</a:t>
            </a:r>
          </a:p>
          <a:p>
            <a:r>
              <a:rPr lang="cs-CZ" dirty="0" smtClean="0"/>
              <a:t>c) reakce hořčíku a kyseliny dusičné</a:t>
            </a:r>
          </a:p>
          <a:p>
            <a:r>
              <a:rPr lang="cs-CZ" dirty="0" smtClean="0"/>
              <a:t>2) Co reaguje a co vzniká při srážecí reakci?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Procvičování: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0635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a) </a:t>
            </a:r>
            <a:r>
              <a:rPr lang="cs-CZ" dirty="0" err="1" smtClean="0"/>
              <a:t>Zn</a:t>
            </a:r>
            <a:r>
              <a:rPr lang="cs-CZ" dirty="0" smtClean="0"/>
              <a:t> + H</a:t>
            </a:r>
            <a:r>
              <a:rPr lang="cs-CZ" baseline="-25000" dirty="0" smtClean="0"/>
              <a:t>2</a:t>
            </a:r>
            <a:r>
              <a:rPr lang="cs-CZ" dirty="0" smtClean="0"/>
              <a:t>SO</a:t>
            </a:r>
            <a:r>
              <a:rPr lang="cs-CZ" baseline="-25000" dirty="0" smtClean="0"/>
              <a:t>4                   </a:t>
            </a:r>
            <a:r>
              <a:rPr lang="cs-CZ" dirty="0" smtClean="0"/>
              <a:t>ZnSO</a:t>
            </a:r>
            <a:r>
              <a:rPr lang="cs-CZ" baseline="-25000" dirty="0" smtClean="0"/>
              <a:t>4 </a:t>
            </a:r>
            <a:r>
              <a:rPr lang="cs-CZ" dirty="0" smtClean="0"/>
              <a:t> +  H</a:t>
            </a:r>
            <a:r>
              <a:rPr lang="cs-CZ" baseline="-25000" dirty="0" smtClean="0"/>
              <a:t>2</a:t>
            </a:r>
          </a:p>
          <a:p>
            <a:pPr marL="0" indent="0">
              <a:buNone/>
            </a:pPr>
            <a:r>
              <a:rPr lang="cs-CZ" baseline="-25000" dirty="0"/>
              <a:t> </a:t>
            </a:r>
            <a:r>
              <a:rPr lang="cs-CZ" baseline="-25000" dirty="0" smtClean="0"/>
              <a:t>                                                     </a:t>
            </a:r>
            <a:r>
              <a:rPr lang="cs-CZ" sz="1800" dirty="0" smtClean="0"/>
              <a:t>síran zinečnatý         vodík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</a:t>
            </a:r>
            <a:r>
              <a:rPr lang="cs-CZ" dirty="0" smtClean="0"/>
              <a:t>b) 2Al + 6HCl                2AlCl</a:t>
            </a:r>
            <a:r>
              <a:rPr lang="cs-CZ" baseline="-25000" dirty="0" smtClean="0"/>
              <a:t>3</a:t>
            </a:r>
            <a:r>
              <a:rPr lang="cs-CZ" dirty="0" smtClean="0"/>
              <a:t>  +  3H</a:t>
            </a:r>
            <a:r>
              <a:rPr lang="cs-CZ" baseline="-25000" dirty="0" smtClean="0"/>
              <a:t>2</a:t>
            </a:r>
          </a:p>
          <a:p>
            <a:pPr marL="0" indent="0">
              <a:buNone/>
            </a:pPr>
            <a:r>
              <a:rPr lang="cs-CZ" baseline="-25000" dirty="0"/>
              <a:t> </a:t>
            </a:r>
            <a:r>
              <a:rPr lang="cs-CZ" baseline="-25000" dirty="0" smtClean="0"/>
              <a:t>                                                          </a:t>
            </a:r>
            <a:r>
              <a:rPr lang="cs-CZ" sz="1800" dirty="0" smtClean="0"/>
              <a:t>chlorid hlinitý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dirty="0"/>
              <a:t> </a:t>
            </a:r>
            <a:r>
              <a:rPr lang="cs-CZ" dirty="0" smtClean="0"/>
              <a:t>c) Mg + 2HNO</a:t>
            </a:r>
            <a:r>
              <a:rPr lang="cs-CZ" baseline="-25000" dirty="0" smtClean="0"/>
              <a:t>3                  </a:t>
            </a:r>
            <a:r>
              <a:rPr lang="cs-CZ" dirty="0" smtClean="0"/>
              <a:t>Mg(NO</a:t>
            </a:r>
            <a:r>
              <a:rPr lang="cs-CZ" baseline="-25000" dirty="0" smtClean="0"/>
              <a:t>3</a:t>
            </a:r>
            <a:r>
              <a:rPr lang="cs-CZ" dirty="0" smtClean="0"/>
              <a:t>)</a:t>
            </a:r>
            <a:r>
              <a:rPr lang="cs-CZ" baseline="-25000" dirty="0" smtClean="0"/>
              <a:t>2  + </a:t>
            </a:r>
            <a:r>
              <a:rPr lang="cs-CZ" dirty="0" smtClean="0"/>
              <a:t>H</a:t>
            </a:r>
            <a:r>
              <a:rPr lang="cs-CZ" baseline="-25000" dirty="0" smtClean="0"/>
              <a:t>2</a:t>
            </a:r>
          </a:p>
          <a:p>
            <a:pPr marL="0" indent="0">
              <a:buNone/>
            </a:pPr>
            <a:r>
              <a:rPr lang="cs-CZ" baseline="-25000" dirty="0"/>
              <a:t> </a:t>
            </a:r>
            <a:r>
              <a:rPr lang="cs-CZ" baseline="-25000" dirty="0" smtClean="0"/>
              <a:t>                                                    </a:t>
            </a:r>
            <a:r>
              <a:rPr lang="cs-CZ" sz="1800" dirty="0" smtClean="0"/>
              <a:t>dusičnan hořečnatý</a:t>
            </a:r>
          </a:p>
          <a:p>
            <a:r>
              <a:rPr lang="cs-CZ" dirty="0" smtClean="0"/>
              <a:t>2) Při srážecí reakci reagují dva roztoky solí a vzniká sraženina soli.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3707904" y="1844824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3275856" y="2852936"/>
            <a:ext cx="9144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3635896" y="3717032"/>
            <a:ext cx="86409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6657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http://www.klematcz.cz/cz/2--------</a:t>
            </a:r>
            <a:r>
              <a:rPr lang="cs-CZ" dirty="0" smtClean="0">
                <a:hlinkClick r:id="rId2"/>
              </a:rPr>
              <a:t>prumyslova-chemie/14-produkty/3-vyroba-hnojiv.html</a:t>
            </a:r>
            <a:endParaRPr lang="cs-CZ" dirty="0" smtClean="0"/>
          </a:p>
          <a:p>
            <a:r>
              <a:rPr lang="cs-CZ" dirty="0"/>
              <a:t>Josef Mach, Irena </a:t>
            </a:r>
            <a:r>
              <a:rPr lang="cs-CZ" dirty="0" err="1"/>
              <a:t>Plucková</a:t>
            </a:r>
            <a:r>
              <a:rPr lang="cs-CZ" dirty="0"/>
              <a:t>, Jiří </a:t>
            </a:r>
            <a:r>
              <a:rPr lang="cs-CZ" dirty="0" err="1"/>
              <a:t>Šibor</a:t>
            </a:r>
            <a:r>
              <a:rPr lang="cs-CZ" dirty="0"/>
              <a:t>: Chemie (Úvod do obecné a anorganické chemie), naklad. Nová škola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9929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Mountain">
      <a:maj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HY 헤드라인 M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untain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br" rotWithShape="0">
              <a:srgbClr val="000000">
                <a:alpha val="0"/>
              </a:srgbClr>
            </a:outerShdw>
          </a:effectLst>
        </a:effectStyle>
        <a:effectStyle>
          <a:effectLst>
            <a:outerShdw blurRad="38100" dist="25400" dir="5400000" algn="ctr" rotWithShape="0">
              <a:srgbClr val="EBE9ED">
                <a:alpha val="0"/>
              </a:srgbClr>
            </a:outerShdw>
          </a:effectLst>
          <a:scene3d>
            <a:camera prst="orthographicFront">
              <a:rot lat="0" lon="0" rev="0"/>
            </a:camera>
            <a:lightRig rig="glow" dir="b"/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/>
            <a:lightRig rig="glow" dir="b"/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shade val="75000"/>
              </a:schemeClr>
              <a:schemeClr val="phClr">
                <a:tint val="55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Horský motiv</Template>
  <TotalTime>96</TotalTime>
  <Words>475</Words>
  <Application>Microsoft Office PowerPoint</Application>
  <PresentationFormat>Předvádění na obrazovce (4:3)</PresentationFormat>
  <Paragraphs>89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Mountain</vt:lpstr>
      <vt:lpstr>Prezentace aplikace PowerPoint</vt:lpstr>
      <vt:lpstr>Neutralizace</vt:lpstr>
      <vt:lpstr>Co je to neutralizace?</vt:lpstr>
      <vt:lpstr>Příklad:</vt:lpstr>
      <vt:lpstr>Doplňte názvy hydroxidů a kyselin v následujících reakcích:</vt:lpstr>
      <vt:lpstr>Řešení</vt:lpstr>
      <vt:lpstr>Vznik solí:</vt:lpstr>
      <vt:lpstr>Reakce kovu s kyselinou:</vt:lpstr>
      <vt:lpstr>Reakce kovu s nekovem (slučování):</vt:lpstr>
      <vt:lpstr>Odpovědi: </vt:lpstr>
      <vt:lpstr>Srážecí reakce:</vt:lpstr>
      <vt:lpstr>Rozdělení solí:</vt:lpstr>
      <vt:lpstr>Procvičování:</vt:lpstr>
      <vt:lpstr>Řešení: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Neutralizace</dc:title>
  <dc:creator>OEM</dc:creator>
  <cp:lastModifiedBy>OEM</cp:lastModifiedBy>
  <cp:revision>14</cp:revision>
  <dcterms:created xsi:type="dcterms:W3CDTF">2011-08-31T19:35:16Z</dcterms:created>
  <dcterms:modified xsi:type="dcterms:W3CDTF">2011-09-04T12:35:29Z</dcterms:modified>
</cp:coreProperties>
</file>