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6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7" r:id="rId1"/>
    <p:sldLayoutId id="2147483808" r:id="rId2"/>
    <p:sldLayoutId id="2147483809" r:id="rId3"/>
    <p:sldLayoutId id="2147483810" r:id="rId4"/>
    <p:sldLayoutId id="2147483811" r:id="rId5"/>
    <p:sldLayoutId id="2147483812" r:id="rId6"/>
    <p:sldLayoutId id="2147483813" r:id="rId7"/>
    <p:sldLayoutId id="2147483814" r:id="rId8"/>
    <p:sldLayoutId id="2147483815" r:id="rId9"/>
    <p:sldLayoutId id="2147483816" r:id="rId10"/>
    <p:sldLayoutId id="2147483817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60648"/>
            <a:ext cx="5600700" cy="104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" descr="2zs_logo2-colo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632" y="1628800"/>
            <a:ext cx="3160812" cy="2909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196975" y="335915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1196975" y="48641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196975" y="10617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1920976"/>
              </p:ext>
            </p:extLst>
          </p:nvPr>
        </p:nvGraphicFramePr>
        <p:xfrm>
          <a:off x="1188378" y="4941168"/>
          <a:ext cx="6751320" cy="1542288"/>
        </p:xfrm>
        <a:graphic>
          <a:graphicData uri="http://schemas.openxmlformats.org/drawingml/2006/table">
            <a:tbl>
              <a:tblPr firstRow="1" firstCol="1" bandRow="1"/>
              <a:tblGrid>
                <a:gridCol w="2610485"/>
                <a:gridCol w="4140835"/>
              </a:tblGrid>
              <a:tr h="272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>
                          <a:effectLst/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MY COUNTRY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VY_32_INOVACE_03_</a:t>
                      </a:r>
                      <a:r>
                        <a:rPr lang="cs-CZ" sz="1200" b="1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Lands</a:t>
                      </a:r>
                      <a:r>
                        <a:rPr lang="cs-CZ" sz="1200" b="1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,</a:t>
                      </a:r>
                      <a:r>
                        <a:rPr lang="cs-CZ" sz="1200" b="1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="1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political</a:t>
                      </a:r>
                      <a:r>
                        <a:rPr lang="cs-CZ" sz="1200" b="1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="1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system</a:t>
                      </a:r>
                      <a:r>
                        <a:rPr lang="cs-CZ" sz="1200" b="1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b="1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vocabulary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Svojtková</a:t>
                      </a:r>
                      <a:r>
                        <a:rPr lang="cs-CZ" sz="2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Hana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23034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35000">
              <a:schemeClr val="tx2">
                <a:lumMod val="40000"/>
                <a:lumOff val="60000"/>
              </a:schemeClr>
            </a:gs>
            <a:gs pos="64000">
              <a:srgbClr val="85C2FF"/>
            </a:gs>
            <a:gs pos="90000">
              <a:srgbClr val="C4D6EB">
                <a:lumMod val="69000"/>
                <a:alpha val="72000"/>
              </a:srgbClr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83568" y="1340768"/>
            <a:ext cx="7992888" cy="5040560"/>
          </a:xfrm>
          <a:gradFill>
            <a:gsLst>
              <a:gs pos="18000">
                <a:srgbClr val="5E9EFF">
                  <a:alpha val="49000"/>
                  <a:lumMod val="79000"/>
                </a:srgbClr>
              </a:gs>
              <a:gs pos="39999">
                <a:srgbClr val="85C2FF"/>
              </a:gs>
              <a:gs pos="85000">
                <a:srgbClr val="C4D6EB">
                  <a:lumMod val="69000"/>
                  <a:alpha val="72000"/>
                </a:srgbClr>
              </a:gs>
              <a:gs pos="100000">
                <a:srgbClr val="FFEBFA"/>
              </a:gs>
            </a:gsLst>
            <a:lin ang="5400000" scaled="0"/>
          </a:gradFill>
        </p:spPr>
        <p:txBody>
          <a:bodyPr>
            <a:noAutofit/>
          </a:bodyPr>
          <a:lstStyle/>
          <a:p>
            <a:r>
              <a:rPr lang="cs-CZ" sz="2800" b="1" dirty="0" err="1">
                <a:solidFill>
                  <a:srgbClr val="FF0000"/>
                </a:solidFill>
              </a:rPr>
              <a:t>There</a:t>
            </a:r>
            <a:r>
              <a:rPr lang="cs-CZ" sz="2800" b="1" dirty="0">
                <a:solidFill>
                  <a:srgbClr val="FF0000"/>
                </a:solidFill>
              </a:rPr>
              <a:t> are </a:t>
            </a:r>
            <a:r>
              <a:rPr lang="cs-CZ" sz="2800" b="1" dirty="0" err="1">
                <a:solidFill>
                  <a:srgbClr val="FF0000"/>
                </a:solidFill>
              </a:rPr>
              <a:t>three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historical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parts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of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the</a:t>
            </a:r>
            <a:r>
              <a:rPr lang="cs-CZ" sz="2800" b="1" dirty="0">
                <a:solidFill>
                  <a:srgbClr val="FF0000"/>
                </a:solidFill>
              </a:rPr>
              <a:t> country</a:t>
            </a:r>
            <a:r>
              <a:rPr lang="cs-CZ" sz="2800" b="1" dirty="0" smtClean="0">
                <a:solidFill>
                  <a:srgbClr val="FF0000"/>
                </a:solidFill>
              </a:rPr>
              <a:t>.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BOHEMIA </a:t>
            </a:r>
            <a:r>
              <a:rPr lang="cs-CZ" sz="2800" b="1" dirty="0" err="1">
                <a:solidFill>
                  <a:srgbClr val="FF0000"/>
                </a:solidFill>
              </a:rPr>
              <a:t>is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the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biggest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land</a:t>
            </a:r>
            <a:r>
              <a:rPr lang="cs-CZ" sz="2800" b="1" dirty="0">
                <a:solidFill>
                  <a:srgbClr val="FF0000"/>
                </a:solidFill>
              </a:rPr>
              <a:t> in </a:t>
            </a:r>
            <a:r>
              <a:rPr lang="cs-CZ" sz="2800" b="1" dirty="0" err="1">
                <a:solidFill>
                  <a:srgbClr val="FF0000"/>
                </a:solidFill>
              </a:rPr>
              <a:t>the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west</a:t>
            </a:r>
            <a:r>
              <a:rPr lang="cs-CZ" sz="2800" b="1" dirty="0">
                <a:solidFill>
                  <a:srgbClr val="FF0000"/>
                </a:solidFill>
              </a:rPr>
              <a:t>. </a:t>
            </a:r>
            <a:r>
              <a:rPr lang="cs-CZ" sz="2800" b="1" dirty="0" err="1">
                <a:solidFill>
                  <a:srgbClr val="FF0000"/>
                </a:solidFill>
              </a:rPr>
              <a:t>The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capital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is</a:t>
            </a:r>
            <a:r>
              <a:rPr lang="cs-CZ" sz="2800" b="1" dirty="0">
                <a:solidFill>
                  <a:srgbClr val="FF0000"/>
                </a:solidFill>
              </a:rPr>
              <a:t> Prague</a:t>
            </a:r>
            <a:r>
              <a:rPr lang="cs-CZ" sz="2800" b="1" dirty="0" smtClean="0">
                <a:solidFill>
                  <a:srgbClr val="FF0000"/>
                </a:solidFill>
              </a:rPr>
              <a:t>.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MORAVIA </a:t>
            </a:r>
            <a:r>
              <a:rPr lang="cs-CZ" sz="2800" b="1" dirty="0" err="1" smtClean="0">
                <a:solidFill>
                  <a:srgbClr val="FF0000"/>
                </a:solidFill>
              </a:rPr>
              <a:t>is</a:t>
            </a:r>
            <a:r>
              <a:rPr lang="cs-CZ" sz="2800" b="1" dirty="0" smtClean="0">
                <a:solidFill>
                  <a:srgbClr val="FF0000"/>
                </a:solidFill>
              </a:rPr>
              <a:t> in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east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with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city </a:t>
            </a:r>
            <a:r>
              <a:rPr lang="cs-CZ" sz="2800" b="1" dirty="0" err="1" smtClean="0">
                <a:solidFill>
                  <a:srgbClr val="FF0000"/>
                </a:solidFill>
              </a:rPr>
              <a:t>of</a:t>
            </a:r>
            <a:r>
              <a:rPr lang="cs-CZ" sz="2800" b="1" dirty="0" smtClean="0">
                <a:solidFill>
                  <a:srgbClr val="FF0000"/>
                </a:solidFill>
              </a:rPr>
              <a:t> Brno.</a:t>
            </a: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SILESIA </a:t>
            </a:r>
            <a:r>
              <a:rPr lang="cs-CZ" sz="2800" b="1" dirty="0" err="1">
                <a:solidFill>
                  <a:srgbClr val="FF0000"/>
                </a:solidFill>
              </a:rPr>
              <a:t>is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the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smallest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land</a:t>
            </a:r>
            <a:r>
              <a:rPr lang="cs-CZ" sz="2800" b="1" dirty="0">
                <a:solidFill>
                  <a:srgbClr val="FF0000"/>
                </a:solidFill>
              </a:rPr>
              <a:t> in </a:t>
            </a:r>
            <a:r>
              <a:rPr lang="cs-CZ" sz="2800" b="1" dirty="0" err="1">
                <a:solidFill>
                  <a:srgbClr val="FF0000"/>
                </a:solidFill>
              </a:rPr>
              <a:t>the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northern</a:t>
            </a:r>
            <a:r>
              <a:rPr lang="cs-CZ" sz="2800" b="1" dirty="0">
                <a:solidFill>
                  <a:srgbClr val="FF0000"/>
                </a:solidFill>
              </a:rPr>
              <a:t> part </a:t>
            </a:r>
            <a:r>
              <a:rPr lang="cs-CZ" sz="2800" b="1" dirty="0" err="1">
                <a:solidFill>
                  <a:srgbClr val="FF0000"/>
                </a:solidFill>
              </a:rPr>
              <a:t>of</a:t>
            </a:r>
            <a:r>
              <a:rPr lang="cs-CZ" sz="2800" b="1" dirty="0">
                <a:solidFill>
                  <a:srgbClr val="FF0000"/>
                </a:solidFill>
              </a:rPr>
              <a:t> Moravia </a:t>
            </a:r>
            <a:r>
              <a:rPr lang="cs-CZ" sz="2800" b="1" dirty="0" err="1">
                <a:solidFill>
                  <a:srgbClr val="FF0000"/>
                </a:solidFill>
              </a:rPr>
              <a:t>with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the</a:t>
            </a:r>
            <a:r>
              <a:rPr lang="cs-CZ" sz="2800" b="1" dirty="0">
                <a:solidFill>
                  <a:srgbClr val="FF0000"/>
                </a:solidFill>
              </a:rPr>
              <a:t> city </a:t>
            </a:r>
            <a:r>
              <a:rPr lang="cs-CZ" sz="2800" b="1" dirty="0" err="1">
                <a:solidFill>
                  <a:srgbClr val="FF0000"/>
                </a:solidFill>
              </a:rPr>
              <a:t>of</a:t>
            </a:r>
            <a:r>
              <a:rPr lang="cs-CZ" sz="2800" b="1" dirty="0">
                <a:solidFill>
                  <a:srgbClr val="FF0000"/>
                </a:solidFill>
              </a:rPr>
              <a:t> Ostrava.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FF0000"/>
                </a:solidFill>
              </a:rPr>
              <a:t> 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21972" y="0"/>
            <a:ext cx="8229600" cy="1268760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LANDS</a:t>
            </a:r>
            <a:br>
              <a:rPr lang="cs-CZ" sz="3200" b="1" dirty="0" smtClean="0">
                <a:solidFill>
                  <a:srgbClr val="002060"/>
                </a:solidFill>
              </a:rPr>
            </a:br>
            <a:r>
              <a:rPr lang="cs-CZ" sz="2400" dirty="0" smtClean="0">
                <a:solidFill>
                  <a:srgbClr val="002060"/>
                </a:solidFill>
              </a:rPr>
              <a:t/>
            </a:r>
            <a:br>
              <a:rPr lang="cs-CZ" sz="2400" dirty="0" smtClean="0">
                <a:solidFill>
                  <a:srgbClr val="002060"/>
                </a:solidFill>
              </a:rPr>
            </a:br>
            <a:r>
              <a:rPr lang="cs-CZ" sz="2400" dirty="0" smtClean="0">
                <a:solidFill>
                  <a:srgbClr val="002060"/>
                </a:solidFill>
              </a:rPr>
              <a:t>WHICH THE LANDS ARE IN THE CZECH REPUBLIC?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971600" y="2348880"/>
            <a:ext cx="1584176" cy="50405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206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935596" y="3747965"/>
            <a:ext cx="1656184" cy="50405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935596" y="4873894"/>
            <a:ext cx="1296144" cy="45720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630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grpId="0" nodeType="clickEffect">
                                  <p:stCondLst>
                                    <p:cond delay="10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8328"/>
            <a:ext cx="8640960" cy="1252728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THE CZECH POLITICAL SYSTEM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5" y="1700808"/>
            <a:ext cx="8280920" cy="4752528"/>
          </a:xfrm>
          <a:solidFill>
            <a:srgbClr val="FFC000">
              <a:alpha val="98000"/>
            </a:srgbClr>
          </a:solidFill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THE CZECH REPUBLIC IS A PARLIAMENTARY DEMOCRACY WITH THE PRESIDENT AS THE HEAD OF STATE.</a:t>
            </a:r>
          </a:p>
          <a:p>
            <a:endParaRPr lang="cs-CZ" dirty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THE PRESIDENT IS ELECTED EVERY 5 YEARS.</a:t>
            </a:r>
          </a:p>
          <a:p>
            <a:endParaRPr lang="cs-CZ" dirty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THE PARLIAMENT CONSISTS OF TWO HOUSES:</a:t>
            </a:r>
          </a:p>
          <a:p>
            <a:pPr marL="0" indent="0">
              <a:buNone/>
            </a:pPr>
            <a:endParaRPr lang="cs-CZ" dirty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b="1" i="1" dirty="0" smtClean="0">
                <a:solidFill>
                  <a:srgbClr val="002060"/>
                </a:solidFill>
              </a:rPr>
              <a:t>THE CHAMBER OF DEPUTIES</a:t>
            </a:r>
          </a:p>
          <a:p>
            <a:pPr>
              <a:buFont typeface="Wingdings" pitchFamily="2" charset="2"/>
              <a:buChar char="Ø"/>
            </a:pPr>
            <a:r>
              <a:rPr lang="cs-CZ" b="1" i="1" dirty="0" smtClean="0">
                <a:solidFill>
                  <a:srgbClr val="002060"/>
                </a:solidFill>
              </a:rPr>
              <a:t>THE SENATE</a:t>
            </a:r>
          </a:p>
        </p:txBody>
      </p:sp>
      <p:sp>
        <p:nvSpPr>
          <p:cNvPr id="4" name="Obdélník s odříznutým příčným rohem 3"/>
          <p:cNvSpPr/>
          <p:nvPr/>
        </p:nvSpPr>
        <p:spPr>
          <a:xfrm>
            <a:off x="1619672" y="2132856"/>
            <a:ext cx="2016224" cy="360040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s odříznutým příčným rohem 4"/>
          <p:cNvSpPr/>
          <p:nvPr/>
        </p:nvSpPr>
        <p:spPr>
          <a:xfrm>
            <a:off x="827584" y="4727545"/>
            <a:ext cx="3744416" cy="357639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s odříznutým příčným rohem 5"/>
          <p:cNvSpPr/>
          <p:nvPr/>
        </p:nvSpPr>
        <p:spPr>
          <a:xfrm>
            <a:off x="845366" y="5157192"/>
            <a:ext cx="3726634" cy="360040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8554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xit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18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628800"/>
            <a:ext cx="8352927" cy="460851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VOCABULARY</a:t>
            </a:r>
            <a:br>
              <a:rPr lang="cs-CZ" sz="3200" b="1" dirty="0" smtClean="0">
                <a:solidFill>
                  <a:srgbClr val="002060"/>
                </a:solidFill>
              </a:rPr>
            </a:br>
            <a:r>
              <a:rPr lang="cs-CZ" sz="3200" dirty="0" smtClean="0">
                <a:solidFill>
                  <a:srgbClr val="002060"/>
                </a:solidFill>
              </a:rPr>
              <a:t>MATCH THE CORRECT WORD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4" name="Obdélník se zakulaceným příčným rohem 3"/>
          <p:cNvSpPr/>
          <p:nvPr/>
        </p:nvSpPr>
        <p:spPr>
          <a:xfrm>
            <a:off x="3182346" y="2217448"/>
            <a:ext cx="2592288" cy="576064"/>
          </a:xfrm>
          <a:prstGeom prst="round2Diag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PARLAMENTNÍ DEMOKRACIE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6" name="Vývojový diagram: děrná páska 5"/>
          <p:cNvSpPr/>
          <p:nvPr/>
        </p:nvSpPr>
        <p:spPr>
          <a:xfrm>
            <a:off x="6444208" y="5259596"/>
            <a:ext cx="2176264" cy="804672"/>
          </a:xfrm>
          <a:prstGeom prst="flowChartPunchedTap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THE PARLIAMENT DEMOCRACY  </a:t>
            </a:r>
            <a:r>
              <a:rPr lang="cs-CZ" sz="900" b="1" dirty="0">
                <a:solidFill>
                  <a:srgbClr val="FF0000"/>
                </a:solidFill>
              </a:rPr>
              <a:t>3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878090" y="5259596"/>
            <a:ext cx="2304256" cy="804672"/>
          </a:xfrm>
          <a:prstGeom prst="flowChartPunchedTap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THE CHAMBER OF            DEPUTIES  </a:t>
            </a:r>
            <a:r>
              <a:rPr lang="cs-CZ" sz="900" b="1" dirty="0">
                <a:solidFill>
                  <a:srgbClr val="FF0000"/>
                </a:solidFill>
              </a:rPr>
              <a:t>1</a:t>
            </a:r>
            <a:r>
              <a:rPr lang="cs-CZ" b="1" dirty="0" smtClean="0">
                <a:solidFill>
                  <a:srgbClr val="002060"/>
                </a:solidFill>
              </a:rPr>
              <a:t>    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0" name="Obdélník se zakulaceným příčným rohem 9"/>
          <p:cNvSpPr/>
          <p:nvPr/>
        </p:nvSpPr>
        <p:spPr>
          <a:xfrm>
            <a:off x="5997015" y="2204864"/>
            <a:ext cx="2520280" cy="588648"/>
          </a:xfrm>
          <a:prstGeom prst="round2Diag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POSLANECKÁ SMĚMOVNA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1" name="Obdélník se zakulaceným příčným rohem 10"/>
          <p:cNvSpPr/>
          <p:nvPr/>
        </p:nvSpPr>
        <p:spPr>
          <a:xfrm>
            <a:off x="677211" y="2203241"/>
            <a:ext cx="2376264" cy="558185"/>
          </a:xfrm>
          <a:prstGeom prst="round2Diag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 SENÁT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2" name="Vývojový diagram: děrná páska 11"/>
          <p:cNvSpPr/>
          <p:nvPr/>
        </p:nvSpPr>
        <p:spPr>
          <a:xfrm>
            <a:off x="3715813" y="5259596"/>
            <a:ext cx="2068016" cy="804672"/>
          </a:xfrm>
          <a:prstGeom prst="flowChartPunchedTap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THE SENATE </a:t>
            </a:r>
            <a:r>
              <a:rPr lang="cs-CZ" sz="900" b="1" dirty="0">
                <a:solidFill>
                  <a:srgbClr val="FF0000"/>
                </a:solidFill>
              </a:rPr>
              <a:t>2</a:t>
            </a:r>
            <a:r>
              <a:rPr lang="cs-CZ" b="1" dirty="0" smtClean="0">
                <a:solidFill>
                  <a:srgbClr val="002060"/>
                </a:solidFill>
              </a:rPr>
              <a:t>    </a:t>
            </a:r>
          </a:p>
        </p:txBody>
      </p:sp>
    </p:spTree>
    <p:extLst>
      <p:ext uri="{BB962C8B-B14F-4D97-AF65-F5344CB8AC3E}">
        <p14:creationId xmlns:p14="http://schemas.microsoft.com/office/powerpoint/2010/main" val="1175802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7037E-7 L 0.57101 -0.2518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542" y="-125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2.96296E-6 L -0.3158 -0.2310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799" y="-115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96296E-6 L -0.3257 -0.2310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285" y="-115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7" y="2132856"/>
            <a:ext cx="7884864" cy="39933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>
                <a:solidFill>
                  <a:schemeClr val="tx1"/>
                </a:solidFill>
              </a:rPr>
              <a:t>Klipart Microsoft Office</a:t>
            </a:r>
          </a:p>
          <a:p>
            <a:pPr marL="0" indent="0">
              <a:buNone/>
            </a:pPr>
            <a:r>
              <a:rPr lang="cs-CZ" sz="1600" dirty="0">
                <a:solidFill>
                  <a:schemeClr val="tx1"/>
                </a:solidFill>
              </a:rPr>
              <a:t>vlastní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800" dirty="0" smtClean="0">
                <a:solidFill>
                  <a:schemeClr val="tx1"/>
                </a:solidFill>
              </a:rPr>
              <a:t/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>
                <a:solidFill>
                  <a:schemeClr val="tx1"/>
                </a:solidFill>
              </a:rPr>
              <a:t/>
            </a:r>
            <a:br>
              <a:rPr lang="cs-CZ" sz="1800" dirty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/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Zdroje:</a:t>
            </a:r>
            <a:endParaRPr lang="cs-CZ" sz="1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0768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145</TotalTime>
  <Words>132</Words>
  <Application>Microsoft Office PowerPoint</Application>
  <PresentationFormat>Předvádění na obrazovce (4:3)</PresentationFormat>
  <Paragraphs>36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Vlnění</vt:lpstr>
      <vt:lpstr>Prezentace aplikace PowerPoint</vt:lpstr>
      <vt:lpstr>LANDS  WHICH THE LANDS ARE IN THE CZECH REPUBLIC?</vt:lpstr>
      <vt:lpstr>THE CZECH POLITICAL SYSTEM</vt:lpstr>
      <vt:lpstr>VOCABULARY MATCH THE CORRECT WORD</vt:lpstr>
      <vt:lpstr>  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24</cp:revision>
  <dcterms:created xsi:type="dcterms:W3CDTF">2011-08-29T19:48:28Z</dcterms:created>
  <dcterms:modified xsi:type="dcterms:W3CDTF">2011-11-14T21:32:42Z</dcterms:modified>
</cp:coreProperties>
</file>