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1"/>
  </p:notesMasterIdLst>
  <p:sldIdLst>
    <p:sldId id="257" r:id="rId2"/>
    <p:sldId id="265" r:id="rId3"/>
    <p:sldId id="266" r:id="rId4"/>
    <p:sldId id="273" r:id="rId5"/>
    <p:sldId id="267" r:id="rId6"/>
    <p:sldId id="268" r:id="rId7"/>
    <p:sldId id="269" r:id="rId8"/>
    <p:sldId id="270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172" autoAdjust="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/" TargetMode="External"/><Relationship Id="rId2" Type="http://schemas.openxmlformats.org/officeDocument/2006/relationships/hyperlink" Target="http://tomasbata.com/biograph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63226927"/>
              </p:ext>
            </p:extLst>
          </p:nvPr>
        </p:nvGraphicFramePr>
        <p:xfrm>
          <a:off x="1665288" y="2414588"/>
          <a:ext cx="5813425" cy="384064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VY_62_INOVACE_6019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Tomáš Baťa 1. část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Zlatá 20.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léta v Československu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Dějepis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9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seznámil s politickými a hospodářskými poměry ve světě po skončení 1. světové války a se vznikem ČSR. Osvojil si učivo o totalitních režimech a měl by si uvědomit odlišnost demokratických poměrů za T. G. Masaryka a možnosti schopného a pilného jedince v tomto prostředí.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Pracuje se Slovníkem cizích slov a se Slovníkem spisovné češtiny.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učí vnímat rozmanitost projevů v kultuře, ve společnosti, v hospodářství státu a souvislosti národní a celoevropské kultury a zhodnotí postavení ČSR v evropských souvislostech.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24686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TOMÁŠ  BAŤA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509120"/>
            <a:ext cx="6400800" cy="18002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aneb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Tajemství úspěchu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5488" y="3405188"/>
            <a:ext cx="73025" cy="55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4250" y="1733550"/>
            <a:ext cx="2095500" cy="339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89713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Rodina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Matka</a:t>
            </a:r>
            <a:r>
              <a:rPr lang="cs-CZ" dirty="0" smtClean="0"/>
              <a:t> brzy zemřela.</a:t>
            </a:r>
          </a:p>
          <a:p>
            <a:r>
              <a:rPr lang="cs-CZ" b="1" dirty="0" smtClean="0"/>
              <a:t>Otec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Antonín</a:t>
            </a:r>
            <a:r>
              <a:rPr lang="cs-CZ" dirty="0" smtClean="0"/>
              <a:t> byl chudým ševcovským mistrem.</a:t>
            </a:r>
          </a:p>
          <a:p>
            <a:r>
              <a:rPr lang="cs-CZ" b="1" dirty="0" smtClean="0"/>
              <a:t>Dět</a:t>
            </a:r>
            <a:r>
              <a:rPr lang="cs-CZ" dirty="0" smtClean="0"/>
              <a:t>i: </a:t>
            </a:r>
            <a:r>
              <a:rPr lang="cs-CZ" dirty="0" smtClean="0">
                <a:solidFill>
                  <a:srgbClr val="00B050"/>
                </a:solidFill>
              </a:rPr>
              <a:t>Antonín</a:t>
            </a:r>
            <a:r>
              <a:rPr lang="cs-CZ" dirty="0" smtClean="0"/>
              <a:t> – zakladatel firmy/nejstarší/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 smtClean="0">
                <a:solidFill>
                  <a:srgbClr val="FF0000"/>
                </a:solidFill>
              </a:rPr>
              <a:t>Tomáš </a:t>
            </a:r>
            <a:r>
              <a:rPr lang="cs-CZ" dirty="0" smtClean="0"/>
              <a:t>– technický šéf s originálními</a:t>
            </a:r>
          </a:p>
          <a:p>
            <a:pPr marL="0" indent="0">
              <a:buNone/>
            </a:pPr>
            <a:r>
              <a:rPr lang="cs-CZ" dirty="0" smtClean="0"/>
              <a:t>                             nápady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rgbClr val="00B050"/>
                </a:solidFill>
              </a:rPr>
              <a:t>Anna</a:t>
            </a:r>
            <a:r>
              <a:rPr lang="cs-CZ" dirty="0" smtClean="0"/>
              <a:t> – hospodyně a účetní</a:t>
            </a:r>
          </a:p>
          <a:p>
            <a:pPr marL="0" indent="0" algn="ctr">
              <a:buNone/>
            </a:pPr>
            <a:r>
              <a:rPr lang="cs-CZ" b="1" dirty="0" smtClean="0"/>
              <a:t>TOUŽILI STÁT SE PODNIKATELI </a:t>
            </a:r>
          </a:p>
          <a:p>
            <a:pPr marL="0" indent="0" algn="ctr">
              <a:buNone/>
            </a:pPr>
            <a:r>
              <a:rPr lang="cs-CZ" b="1" dirty="0"/>
              <a:t> </a:t>
            </a:r>
            <a:r>
              <a:rPr lang="cs-CZ" b="1" dirty="0" smtClean="0"/>
              <a:t>         V UHERSKÉM HRADIŠTI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18300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Sourozenci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Anna, Antonín a Tomáš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4125" y="1988840"/>
            <a:ext cx="4095750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387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Vznik firmy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39511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První zařízení</a:t>
            </a:r>
            <a:r>
              <a:rPr lang="cs-CZ" dirty="0" smtClean="0"/>
              <a:t>: ševcovská kopyta, materiál a nářadí z otcovy dílny v malém domku na náměstí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První pokus </a:t>
            </a:r>
            <a:r>
              <a:rPr lang="cs-CZ" dirty="0" smtClean="0"/>
              <a:t>o podnikání v Hradišti </a:t>
            </a:r>
            <a:r>
              <a:rPr lang="cs-CZ" b="1" dirty="0" smtClean="0"/>
              <a:t>se nezdařil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Ve Zlíně </a:t>
            </a:r>
            <a:r>
              <a:rPr lang="cs-CZ" dirty="0" smtClean="0"/>
              <a:t>dostali </a:t>
            </a:r>
            <a:r>
              <a:rPr lang="cs-CZ" b="1" dirty="0" smtClean="0"/>
              <a:t>souhlas k zahájení výroby obuvi.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1895 se Tomáš ujal vedení firmy.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8110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Tomášovy(v té době neobvyklé) nápady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Pravidelná pracovní doba </a:t>
            </a:r>
            <a:r>
              <a:rPr lang="cs-CZ" dirty="0" smtClean="0"/>
              <a:t>v dílně od 6 do 18 hodin</a:t>
            </a:r>
          </a:p>
          <a:p>
            <a:r>
              <a:rPr lang="cs-CZ" dirty="0" smtClean="0"/>
              <a:t>Jedna </a:t>
            </a:r>
            <a:r>
              <a:rPr lang="cs-CZ" b="1" dirty="0" smtClean="0"/>
              <a:t>hodina přestávka na jídlo</a:t>
            </a:r>
          </a:p>
          <a:p>
            <a:r>
              <a:rPr lang="cs-CZ" dirty="0" smtClean="0"/>
              <a:t>Každý týden </a:t>
            </a:r>
            <a:r>
              <a:rPr lang="cs-CZ" b="1" dirty="0" smtClean="0"/>
              <a:t>výplata</a:t>
            </a:r>
          </a:p>
          <a:p>
            <a:r>
              <a:rPr lang="cs-CZ" b="1" dirty="0" smtClean="0"/>
              <a:t>Úspora</a:t>
            </a:r>
            <a:r>
              <a:rPr lang="cs-CZ" dirty="0" smtClean="0"/>
              <a:t> materiálu</a:t>
            </a:r>
          </a:p>
          <a:p>
            <a:r>
              <a:rPr lang="cs-CZ" b="1" dirty="0" smtClean="0"/>
              <a:t>Sériová výroba</a:t>
            </a:r>
          </a:p>
          <a:p>
            <a:r>
              <a:rPr lang="cs-CZ" dirty="0" smtClean="0"/>
              <a:t>Zjednodušení </a:t>
            </a:r>
            <a:r>
              <a:rPr lang="cs-CZ" b="1" dirty="0" smtClean="0"/>
              <a:t>pracovních postupů</a:t>
            </a:r>
          </a:p>
          <a:p>
            <a:r>
              <a:rPr lang="cs-CZ" dirty="0" smtClean="0"/>
              <a:t>Vyrábět </a:t>
            </a:r>
            <a:r>
              <a:rPr lang="cs-CZ" b="1" dirty="0" smtClean="0"/>
              <a:t>polotovary pro ševce</a:t>
            </a:r>
          </a:p>
          <a:p>
            <a:r>
              <a:rPr lang="cs-CZ" dirty="0" smtClean="0"/>
              <a:t>Materiál </a:t>
            </a:r>
            <a:r>
              <a:rPr lang="cs-CZ" b="1" dirty="0" smtClean="0"/>
              <a:t>kupovat na úvěr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873395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Úkoly pro práci se slovníky: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    Vyhledej význam těchto slov a slovních spojení:</a:t>
            </a:r>
          </a:p>
          <a:p>
            <a:r>
              <a:rPr lang="cs-CZ" dirty="0"/>
              <a:t> </a:t>
            </a:r>
            <a:r>
              <a:rPr lang="cs-CZ" dirty="0" smtClean="0"/>
              <a:t> sériová výroba</a:t>
            </a:r>
          </a:p>
          <a:p>
            <a:r>
              <a:rPr lang="cs-CZ" dirty="0"/>
              <a:t> </a:t>
            </a:r>
            <a:r>
              <a:rPr lang="cs-CZ" dirty="0" smtClean="0"/>
              <a:t> polotovar</a:t>
            </a:r>
          </a:p>
          <a:p>
            <a:r>
              <a:rPr lang="cs-CZ" dirty="0"/>
              <a:t> </a:t>
            </a:r>
            <a:r>
              <a:rPr lang="cs-CZ" dirty="0" smtClean="0"/>
              <a:t> nakupovat na úvěr</a:t>
            </a:r>
          </a:p>
          <a:p>
            <a:r>
              <a:rPr lang="cs-CZ" dirty="0"/>
              <a:t> </a:t>
            </a:r>
            <a:r>
              <a:rPr lang="cs-CZ" dirty="0" smtClean="0"/>
              <a:t> pasívum</a:t>
            </a:r>
          </a:p>
          <a:p>
            <a:r>
              <a:rPr lang="cs-CZ" dirty="0"/>
              <a:t> </a:t>
            </a:r>
            <a:r>
              <a:rPr lang="cs-CZ" dirty="0" smtClean="0"/>
              <a:t> aktivum</a:t>
            </a:r>
          </a:p>
          <a:p>
            <a:r>
              <a:rPr lang="cs-CZ" dirty="0"/>
              <a:t> </a:t>
            </a:r>
            <a:r>
              <a:rPr lang="cs-CZ" dirty="0" smtClean="0"/>
              <a:t> věřitel</a:t>
            </a:r>
          </a:p>
          <a:p>
            <a:r>
              <a:rPr lang="cs-CZ" dirty="0" smtClean="0"/>
              <a:t>  směnka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4743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Správné odpovědi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Vyrábí se </a:t>
            </a:r>
            <a:r>
              <a:rPr lang="cs-CZ" b="1" dirty="0" smtClean="0"/>
              <a:t>více výrobků téhož či podobného </a:t>
            </a:r>
            <a:r>
              <a:rPr lang="cs-CZ" b="1" dirty="0" smtClean="0"/>
              <a:t>druhu </a:t>
            </a:r>
            <a:r>
              <a:rPr lang="cs-CZ" dirty="0" smtClean="0"/>
              <a:t>(</a:t>
            </a:r>
            <a:r>
              <a:rPr lang="cs-CZ" sz="2400" dirty="0" smtClean="0"/>
              <a:t>sériová výroba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Zčásti upravený výrobek</a:t>
            </a:r>
            <a:r>
              <a:rPr lang="cs-CZ" dirty="0" smtClean="0"/>
              <a:t>(</a:t>
            </a:r>
            <a:r>
              <a:rPr lang="cs-CZ" sz="2400" dirty="0" smtClean="0"/>
              <a:t>polotovar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Půjčka</a:t>
            </a:r>
            <a:r>
              <a:rPr lang="cs-CZ" dirty="0" smtClean="0"/>
              <a:t>(</a:t>
            </a:r>
            <a:r>
              <a:rPr lang="cs-CZ" sz="2400" dirty="0" smtClean="0"/>
              <a:t>úvěr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Soubor dluhů a závazků</a:t>
            </a:r>
            <a:r>
              <a:rPr lang="cs-CZ" dirty="0" smtClean="0"/>
              <a:t>; prostředky, které firmě nepatří, ale má je v dlouhodobém užívání(</a:t>
            </a:r>
            <a:r>
              <a:rPr lang="cs-CZ" sz="2400" dirty="0" smtClean="0"/>
              <a:t>pasívum</a:t>
            </a:r>
            <a:r>
              <a:rPr lang="cs-CZ" dirty="0" smtClean="0"/>
              <a:t>)</a:t>
            </a:r>
          </a:p>
          <a:p>
            <a:r>
              <a:rPr lang="cs-CZ" dirty="0" smtClean="0"/>
              <a:t>Soubor toho, co někdo vlastní; </a:t>
            </a:r>
            <a:r>
              <a:rPr lang="cs-CZ" b="1" dirty="0" smtClean="0"/>
              <a:t>hmotné a peněžní prostředky</a:t>
            </a:r>
            <a:r>
              <a:rPr lang="cs-CZ" dirty="0" smtClean="0"/>
              <a:t> a pohledávky(</a:t>
            </a:r>
            <a:r>
              <a:rPr lang="cs-CZ" sz="2400" dirty="0" smtClean="0"/>
              <a:t>aktivum</a:t>
            </a:r>
            <a:r>
              <a:rPr lang="cs-CZ" dirty="0" smtClean="0"/>
              <a:t>)</a:t>
            </a:r>
          </a:p>
          <a:p>
            <a:r>
              <a:rPr lang="cs-CZ" dirty="0" smtClean="0"/>
              <a:t>Kdo jinému </a:t>
            </a:r>
            <a:r>
              <a:rPr lang="cs-CZ" b="1" dirty="0" smtClean="0"/>
              <a:t>půjčuje </a:t>
            </a:r>
            <a:r>
              <a:rPr lang="cs-CZ" b="1" dirty="0" smtClean="0"/>
              <a:t>peníz</a:t>
            </a:r>
            <a:r>
              <a:rPr lang="cs-CZ" dirty="0" smtClean="0"/>
              <a:t>e(</a:t>
            </a:r>
            <a:r>
              <a:rPr lang="cs-CZ" sz="2400" dirty="0" smtClean="0"/>
              <a:t>věřitel</a:t>
            </a:r>
            <a:r>
              <a:rPr lang="cs-CZ" dirty="0" smtClean="0"/>
              <a:t>)</a:t>
            </a:r>
            <a:endParaRPr lang="cs-CZ" dirty="0" smtClean="0"/>
          </a:p>
          <a:p>
            <a:r>
              <a:rPr lang="cs-CZ" dirty="0" smtClean="0"/>
              <a:t>Cenný papír představující </a:t>
            </a:r>
            <a:r>
              <a:rPr lang="cs-CZ" b="1" dirty="0" smtClean="0"/>
              <a:t>závazek zaplatit věřiteli </a:t>
            </a:r>
            <a:r>
              <a:rPr lang="cs-CZ" dirty="0" smtClean="0"/>
              <a:t>určitou peněžní částku(</a:t>
            </a:r>
            <a:r>
              <a:rPr lang="cs-CZ" sz="2400" dirty="0" smtClean="0"/>
              <a:t>směnka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322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http://tomasbata.com/biography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hlinkClick r:id="rId3"/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hlinkClick r:id="rId3"/>
            </a:endParaRP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http://cs.wikipedia.org/wiki/Tomas_Bata</a:t>
            </a: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hlinkClick r:id="rId3"/>
            </a:endParaRPr>
          </a:p>
          <a:p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SEDLMEYROVÁ,Milena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 .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Dějepis formou ukázek z krásné literatury.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1.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vydání Olomouc: FIN, 1995, ISBN 80_85572-68-0.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0069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637</TotalTime>
  <Words>393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TOMÁŠ  BAŤA</vt:lpstr>
      <vt:lpstr>Rodina</vt:lpstr>
      <vt:lpstr>Sourozenci Anna, Antonín a Tomáš</vt:lpstr>
      <vt:lpstr>Vznik firmy</vt:lpstr>
      <vt:lpstr>Tomášovy(v té době neobvyklé) nápady </vt:lpstr>
      <vt:lpstr>Úkoly pro práci se slovníky: </vt:lpstr>
      <vt:lpstr>Správné odpovědi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U1</cp:lastModifiedBy>
  <cp:revision>74</cp:revision>
  <dcterms:created xsi:type="dcterms:W3CDTF">2011-11-10T09:46:05Z</dcterms:created>
  <dcterms:modified xsi:type="dcterms:W3CDTF">2012-06-02T19:44:42Z</dcterms:modified>
</cp:coreProperties>
</file>