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76" r:id="rId5"/>
    <p:sldId id="280" r:id="rId6"/>
    <p:sldId id="259" r:id="rId7"/>
    <p:sldId id="277" r:id="rId8"/>
    <p:sldId id="260" r:id="rId9"/>
    <p:sldId id="262" r:id="rId10"/>
    <p:sldId id="278" r:id="rId11"/>
    <p:sldId id="264" r:id="rId12"/>
    <p:sldId id="279" r:id="rId13"/>
    <p:sldId id="265" r:id="rId14"/>
    <p:sldId id="268" r:id="rId15"/>
    <p:sldId id="266" r:id="rId16"/>
    <p:sldId id="270" r:id="rId17"/>
    <p:sldId id="281" r:id="rId18"/>
    <p:sldId id="271" r:id="rId19"/>
    <p:sldId id="272" r:id="rId20"/>
    <p:sldId id="273" r:id="rId21"/>
    <p:sldId id="274" r:id="rId22"/>
    <p:sldId id="275" r:id="rId23"/>
    <p:sldId id="258" r:id="rId24"/>
    <p:sldId id="267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31" autoAdjust="0"/>
    <p:restoredTop sz="94660"/>
  </p:normalViewPr>
  <p:slideViewPr>
    <p:cSldViewPr>
      <p:cViewPr>
        <p:scale>
          <a:sx n="90" d="100"/>
          <a:sy n="90" d="100"/>
        </p:scale>
        <p:origin x="96" y="4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1EFDDC-324D-45D5-B37B-715D0B740370}" type="doc">
      <dgm:prSet loTypeId="urn:microsoft.com/office/officeart/2005/8/layout/pyramid2" loCatId="list" qsTypeId="urn:microsoft.com/office/officeart/2005/8/quickstyle/simple1" qsCatId="simple" csTypeId="urn:microsoft.com/office/officeart/2005/8/colors/accent2_4" csCatId="accent2" phldr="1"/>
      <dgm:spPr/>
    </dgm:pt>
    <dgm:pt modelId="{A52F356E-5B2E-4A17-80B9-0493CEDD29ED}">
      <dgm:prSet phldrT="[Text]"/>
      <dgm:spPr/>
      <dgm:t>
        <a:bodyPr/>
        <a:lstStyle/>
        <a:p>
          <a:r>
            <a:rPr lang="cs-CZ" dirty="0" smtClean="0"/>
            <a:t>OVOCE</a:t>
          </a:r>
          <a:endParaRPr lang="cs-CZ" dirty="0"/>
        </a:p>
      </dgm:t>
    </dgm:pt>
    <dgm:pt modelId="{BDB29B3B-2AB2-4516-8F0D-4436B872F88B}" type="parTrans" cxnId="{C683D4CB-22E7-4D6F-8F99-E3573C084D7F}">
      <dgm:prSet/>
      <dgm:spPr/>
      <dgm:t>
        <a:bodyPr/>
        <a:lstStyle/>
        <a:p>
          <a:endParaRPr lang="cs-CZ"/>
        </a:p>
      </dgm:t>
    </dgm:pt>
    <dgm:pt modelId="{638BAFC2-4E44-45D8-87E6-19A98B3AD33B}" type="sibTrans" cxnId="{C683D4CB-22E7-4D6F-8F99-E3573C084D7F}">
      <dgm:prSet/>
      <dgm:spPr/>
      <dgm:t>
        <a:bodyPr/>
        <a:lstStyle/>
        <a:p>
          <a:endParaRPr lang="cs-CZ"/>
        </a:p>
      </dgm:t>
    </dgm:pt>
    <dgm:pt modelId="{B2319874-D382-4629-B8D2-AEEEEB4C2D0F}">
      <dgm:prSet phldrT="[Text]"/>
      <dgm:spPr/>
      <dgm:t>
        <a:bodyPr/>
        <a:lstStyle/>
        <a:p>
          <a:r>
            <a:rPr lang="cs-CZ" dirty="0" smtClean="0"/>
            <a:t>KOŘENÍ</a:t>
          </a:r>
          <a:endParaRPr lang="cs-CZ" dirty="0"/>
        </a:p>
      </dgm:t>
    </dgm:pt>
    <dgm:pt modelId="{40F38A4E-E859-47A6-A98E-DCA8FAAEF202}" type="parTrans" cxnId="{9653053D-021B-4520-9AC4-3943AB658ABB}">
      <dgm:prSet/>
      <dgm:spPr/>
      <dgm:t>
        <a:bodyPr/>
        <a:lstStyle/>
        <a:p>
          <a:endParaRPr lang="cs-CZ"/>
        </a:p>
      </dgm:t>
    </dgm:pt>
    <dgm:pt modelId="{80A9BBEF-6D3C-4CA3-810B-D6754C5881A1}" type="sibTrans" cxnId="{9653053D-021B-4520-9AC4-3943AB658ABB}">
      <dgm:prSet/>
      <dgm:spPr/>
      <dgm:t>
        <a:bodyPr/>
        <a:lstStyle/>
        <a:p>
          <a:endParaRPr lang="cs-CZ"/>
        </a:p>
      </dgm:t>
    </dgm:pt>
    <dgm:pt modelId="{BA1578DC-8ED8-411B-B6CE-E3401A947575}">
      <dgm:prSet phldrT="[Text]"/>
      <dgm:spPr/>
      <dgm:t>
        <a:bodyPr/>
        <a:lstStyle/>
        <a:p>
          <a:r>
            <a:rPr lang="cs-CZ" dirty="0" smtClean="0"/>
            <a:t>NÁPOJE</a:t>
          </a:r>
          <a:endParaRPr lang="cs-CZ" dirty="0"/>
        </a:p>
      </dgm:t>
    </dgm:pt>
    <dgm:pt modelId="{4D9FF406-25EC-4E75-9692-B051814D0E21}" type="parTrans" cxnId="{7A97AA3E-1FEF-4BE6-8237-DF7C96565834}">
      <dgm:prSet/>
      <dgm:spPr/>
      <dgm:t>
        <a:bodyPr/>
        <a:lstStyle/>
        <a:p>
          <a:endParaRPr lang="cs-CZ"/>
        </a:p>
      </dgm:t>
    </dgm:pt>
    <dgm:pt modelId="{C8FC3CD5-8ADD-4765-B488-2DCC51DDCB96}" type="sibTrans" cxnId="{7A97AA3E-1FEF-4BE6-8237-DF7C96565834}">
      <dgm:prSet/>
      <dgm:spPr/>
      <dgm:t>
        <a:bodyPr/>
        <a:lstStyle/>
        <a:p>
          <a:endParaRPr lang="cs-CZ"/>
        </a:p>
      </dgm:t>
    </dgm:pt>
    <dgm:pt modelId="{3D924FD4-293C-4B7E-8556-D3D82FA4E792}" type="pres">
      <dgm:prSet presAssocID="{D21EFDDC-324D-45D5-B37B-715D0B740370}" presName="compositeShape" presStyleCnt="0">
        <dgm:presLayoutVars>
          <dgm:dir/>
          <dgm:resizeHandles/>
        </dgm:presLayoutVars>
      </dgm:prSet>
      <dgm:spPr/>
    </dgm:pt>
    <dgm:pt modelId="{7EC07D07-4BB3-49E3-95A8-0EE48670D01D}" type="pres">
      <dgm:prSet presAssocID="{D21EFDDC-324D-45D5-B37B-715D0B740370}" presName="pyramid" presStyleLbl="node1" presStyleIdx="0" presStyleCnt="1" custLinFactNeighborX="224" custLinFactNeighborY="-959"/>
      <dgm:spPr/>
    </dgm:pt>
    <dgm:pt modelId="{A23B6D77-EC94-4910-8735-ED623E7D65DB}" type="pres">
      <dgm:prSet presAssocID="{D21EFDDC-324D-45D5-B37B-715D0B740370}" presName="theList" presStyleCnt="0"/>
      <dgm:spPr/>
    </dgm:pt>
    <dgm:pt modelId="{3A939F67-497D-45CF-A85F-C7FEDFCD660F}" type="pres">
      <dgm:prSet presAssocID="{A52F356E-5B2E-4A17-80B9-0493CEDD29ED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AB9BF6-7A61-4221-BD49-24A20D536217}" type="pres">
      <dgm:prSet presAssocID="{A52F356E-5B2E-4A17-80B9-0493CEDD29ED}" presName="aSpace" presStyleCnt="0"/>
      <dgm:spPr/>
    </dgm:pt>
    <dgm:pt modelId="{0D66D69F-6CE6-41F5-9CCC-56E10B5E2CAE}" type="pres">
      <dgm:prSet presAssocID="{B2319874-D382-4629-B8D2-AEEEEB4C2D0F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D84462-85FB-4940-BC67-ACFC9395A69D}" type="pres">
      <dgm:prSet presAssocID="{B2319874-D382-4629-B8D2-AEEEEB4C2D0F}" presName="aSpace" presStyleCnt="0"/>
      <dgm:spPr/>
    </dgm:pt>
    <dgm:pt modelId="{22AE29E8-6DB9-485F-877F-19461417A4FA}" type="pres">
      <dgm:prSet presAssocID="{BA1578DC-8ED8-411B-B6CE-E3401A947575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15E6FB-C510-4A25-8544-F1317BCFFAF0}" type="pres">
      <dgm:prSet presAssocID="{BA1578DC-8ED8-411B-B6CE-E3401A947575}" presName="aSpace" presStyleCnt="0"/>
      <dgm:spPr/>
    </dgm:pt>
  </dgm:ptLst>
  <dgm:cxnLst>
    <dgm:cxn modelId="{6EBFCF32-FAE4-4E89-9858-7B502EB6F287}" type="presOf" srcId="{D21EFDDC-324D-45D5-B37B-715D0B740370}" destId="{3D924FD4-293C-4B7E-8556-D3D82FA4E792}" srcOrd="0" destOrd="0" presId="urn:microsoft.com/office/officeart/2005/8/layout/pyramid2"/>
    <dgm:cxn modelId="{7A97AA3E-1FEF-4BE6-8237-DF7C96565834}" srcId="{D21EFDDC-324D-45D5-B37B-715D0B740370}" destId="{BA1578DC-8ED8-411B-B6CE-E3401A947575}" srcOrd="2" destOrd="0" parTransId="{4D9FF406-25EC-4E75-9692-B051814D0E21}" sibTransId="{C8FC3CD5-8ADD-4765-B488-2DCC51DDCB96}"/>
    <dgm:cxn modelId="{C683D4CB-22E7-4D6F-8F99-E3573C084D7F}" srcId="{D21EFDDC-324D-45D5-B37B-715D0B740370}" destId="{A52F356E-5B2E-4A17-80B9-0493CEDD29ED}" srcOrd="0" destOrd="0" parTransId="{BDB29B3B-2AB2-4516-8F0D-4436B872F88B}" sibTransId="{638BAFC2-4E44-45D8-87E6-19A98B3AD33B}"/>
    <dgm:cxn modelId="{3501D0FF-5B27-45DB-B44D-1554CF48C1CE}" type="presOf" srcId="{A52F356E-5B2E-4A17-80B9-0493CEDD29ED}" destId="{3A939F67-497D-45CF-A85F-C7FEDFCD660F}" srcOrd="0" destOrd="0" presId="urn:microsoft.com/office/officeart/2005/8/layout/pyramid2"/>
    <dgm:cxn modelId="{6ADC302F-CBFE-4F22-9EAB-82F630BF968A}" type="presOf" srcId="{BA1578DC-8ED8-411B-B6CE-E3401A947575}" destId="{22AE29E8-6DB9-485F-877F-19461417A4FA}" srcOrd="0" destOrd="0" presId="urn:microsoft.com/office/officeart/2005/8/layout/pyramid2"/>
    <dgm:cxn modelId="{9653053D-021B-4520-9AC4-3943AB658ABB}" srcId="{D21EFDDC-324D-45D5-B37B-715D0B740370}" destId="{B2319874-D382-4629-B8D2-AEEEEB4C2D0F}" srcOrd="1" destOrd="0" parTransId="{40F38A4E-E859-47A6-A98E-DCA8FAAEF202}" sibTransId="{80A9BBEF-6D3C-4CA3-810B-D6754C5881A1}"/>
    <dgm:cxn modelId="{F589A619-014F-4626-BF9A-4A34BFD7E59C}" type="presOf" srcId="{B2319874-D382-4629-B8D2-AEEEEB4C2D0F}" destId="{0D66D69F-6CE6-41F5-9CCC-56E10B5E2CAE}" srcOrd="0" destOrd="0" presId="urn:microsoft.com/office/officeart/2005/8/layout/pyramid2"/>
    <dgm:cxn modelId="{F1296369-1F16-4AE9-BCE7-99DC63F427FF}" type="presParOf" srcId="{3D924FD4-293C-4B7E-8556-D3D82FA4E792}" destId="{7EC07D07-4BB3-49E3-95A8-0EE48670D01D}" srcOrd="0" destOrd="0" presId="urn:microsoft.com/office/officeart/2005/8/layout/pyramid2"/>
    <dgm:cxn modelId="{18FA5605-C988-4C75-9045-6CF1F7B8FC64}" type="presParOf" srcId="{3D924FD4-293C-4B7E-8556-D3D82FA4E792}" destId="{A23B6D77-EC94-4910-8735-ED623E7D65DB}" srcOrd="1" destOrd="0" presId="urn:microsoft.com/office/officeart/2005/8/layout/pyramid2"/>
    <dgm:cxn modelId="{D965BE11-25CE-4E90-A5E0-4ADAB98B15C8}" type="presParOf" srcId="{A23B6D77-EC94-4910-8735-ED623E7D65DB}" destId="{3A939F67-497D-45CF-A85F-C7FEDFCD660F}" srcOrd="0" destOrd="0" presId="urn:microsoft.com/office/officeart/2005/8/layout/pyramid2"/>
    <dgm:cxn modelId="{1603F3A3-FCEE-4D34-926A-23CD3BCEBE25}" type="presParOf" srcId="{A23B6D77-EC94-4910-8735-ED623E7D65DB}" destId="{A3AB9BF6-7A61-4221-BD49-24A20D536217}" srcOrd="1" destOrd="0" presId="urn:microsoft.com/office/officeart/2005/8/layout/pyramid2"/>
    <dgm:cxn modelId="{FACC44FE-C5C8-4F24-8CFF-9EB253CFA69D}" type="presParOf" srcId="{A23B6D77-EC94-4910-8735-ED623E7D65DB}" destId="{0D66D69F-6CE6-41F5-9CCC-56E10B5E2CAE}" srcOrd="2" destOrd="0" presId="urn:microsoft.com/office/officeart/2005/8/layout/pyramid2"/>
    <dgm:cxn modelId="{302E0F3C-1DD0-4043-9768-3A329BA97A53}" type="presParOf" srcId="{A23B6D77-EC94-4910-8735-ED623E7D65DB}" destId="{51D84462-85FB-4940-BC67-ACFC9395A69D}" srcOrd="3" destOrd="0" presId="urn:microsoft.com/office/officeart/2005/8/layout/pyramid2"/>
    <dgm:cxn modelId="{C007F8AC-BAB6-4014-B839-75268BCA9964}" type="presParOf" srcId="{A23B6D77-EC94-4910-8735-ED623E7D65DB}" destId="{22AE29E8-6DB9-485F-877F-19461417A4FA}" srcOrd="4" destOrd="0" presId="urn:microsoft.com/office/officeart/2005/8/layout/pyramid2"/>
    <dgm:cxn modelId="{2013A623-2F62-4806-A96C-E0DC9505AE8A}" type="presParOf" srcId="{A23B6D77-EC94-4910-8735-ED623E7D65DB}" destId="{8215E6FB-C510-4A25-8544-F1317BCFFAF0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3DDF77-7A7D-42C6-99FB-C204CE0F326B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D71683E4-FEEE-45DB-8BDD-FA8D67351228}">
      <dgm:prSet phldrT="[Text]"/>
      <dgm:spPr/>
      <dgm:t>
        <a:bodyPr/>
        <a:lstStyle/>
        <a:p>
          <a:r>
            <a:rPr lang="cs-CZ" dirty="0" smtClean="0"/>
            <a:t>POMERANČ</a:t>
          </a:r>
          <a:endParaRPr lang="cs-CZ" dirty="0"/>
        </a:p>
      </dgm:t>
    </dgm:pt>
    <dgm:pt modelId="{1BD085D8-0BED-48AD-B7D3-4D0C2D2E0E25}" type="parTrans" cxnId="{0894E1D8-CA73-447E-9185-4C433A1BEF10}">
      <dgm:prSet/>
      <dgm:spPr/>
      <dgm:t>
        <a:bodyPr/>
        <a:lstStyle/>
        <a:p>
          <a:endParaRPr lang="cs-CZ"/>
        </a:p>
      </dgm:t>
    </dgm:pt>
    <dgm:pt modelId="{92C243BB-B2BF-4E28-954C-2599ADD67258}" type="sibTrans" cxnId="{0894E1D8-CA73-447E-9185-4C433A1BEF10}">
      <dgm:prSet/>
      <dgm:spPr/>
      <dgm:t>
        <a:bodyPr/>
        <a:lstStyle/>
        <a:p>
          <a:endParaRPr lang="cs-CZ"/>
        </a:p>
      </dgm:t>
    </dgm:pt>
    <dgm:pt modelId="{8483F3D4-835F-4804-B9FC-D85B4ADFA7F8}">
      <dgm:prSet phldrT="[Text]"/>
      <dgm:spPr/>
      <dgm:t>
        <a:bodyPr/>
        <a:lstStyle/>
        <a:p>
          <a:r>
            <a:rPr lang="cs-CZ" dirty="0" smtClean="0"/>
            <a:t>CITRÓN</a:t>
          </a:r>
          <a:endParaRPr lang="cs-CZ" dirty="0"/>
        </a:p>
      </dgm:t>
    </dgm:pt>
    <dgm:pt modelId="{1CC0AC48-5284-4DC5-A075-35267C15D4F8}" type="parTrans" cxnId="{CFF0AE77-8710-4AC6-AA70-8D0468B60F9F}">
      <dgm:prSet/>
      <dgm:spPr/>
      <dgm:t>
        <a:bodyPr/>
        <a:lstStyle/>
        <a:p>
          <a:endParaRPr lang="cs-CZ"/>
        </a:p>
      </dgm:t>
    </dgm:pt>
    <dgm:pt modelId="{313D17FD-F8F4-4663-9B07-1BB5ADD25162}" type="sibTrans" cxnId="{CFF0AE77-8710-4AC6-AA70-8D0468B60F9F}">
      <dgm:prSet/>
      <dgm:spPr/>
      <dgm:t>
        <a:bodyPr/>
        <a:lstStyle/>
        <a:p>
          <a:endParaRPr lang="cs-CZ"/>
        </a:p>
      </dgm:t>
    </dgm:pt>
    <dgm:pt modelId="{BA38E4B3-8866-4C48-A101-17E0200E0C8B}">
      <dgm:prSet phldrT="[Text]"/>
      <dgm:spPr/>
      <dgm:t>
        <a:bodyPr/>
        <a:lstStyle/>
        <a:p>
          <a:r>
            <a:rPr lang="cs-CZ" dirty="0" smtClean="0"/>
            <a:t>GREP</a:t>
          </a:r>
          <a:endParaRPr lang="cs-CZ" dirty="0"/>
        </a:p>
      </dgm:t>
    </dgm:pt>
    <dgm:pt modelId="{DF64DD44-8EA1-4054-85D3-50AA3849D0B8}" type="parTrans" cxnId="{E0C4C763-9837-4FAC-9BF9-3D1B2E80A3BB}">
      <dgm:prSet/>
      <dgm:spPr/>
      <dgm:t>
        <a:bodyPr/>
        <a:lstStyle/>
        <a:p>
          <a:endParaRPr lang="cs-CZ"/>
        </a:p>
      </dgm:t>
    </dgm:pt>
    <dgm:pt modelId="{6B323498-C765-4E26-A001-37F112D8FC25}" type="sibTrans" cxnId="{E0C4C763-9837-4FAC-9BF9-3D1B2E80A3BB}">
      <dgm:prSet/>
      <dgm:spPr/>
      <dgm:t>
        <a:bodyPr/>
        <a:lstStyle/>
        <a:p>
          <a:endParaRPr lang="cs-CZ"/>
        </a:p>
      </dgm:t>
    </dgm:pt>
    <dgm:pt modelId="{2FA0D98A-7880-4C86-88FB-9E9F9335170A}">
      <dgm:prSet phldrT="[Text]"/>
      <dgm:spPr/>
      <dgm:t>
        <a:bodyPr/>
        <a:lstStyle/>
        <a:p>
          <a:r>
            <a:rPr lang="cs-CZ" dirty="0" smtClean="0"/>
            <a:t>POMELO</a:t>
          </a:r>
          <a:endParaRPr lang="cs-CZ" dirty="0"/>
        </a:p>
      </dgm:t>
    </dgm:pt>
    <dgm:pt modelId="{C4354217-984D-4188-8530-A9041826D32A}" type="parTrans" cxnId="{6BEB034A-A802-4362-A494-7DB75393E001}">
      <dgm:prSet/>
      <dgm:spPr/>
      <dgm:t>
        <a:bodyPr/>
        <a:lstStyle/>
        <a:p>
          <a:endParaRPr lang="cs-CZ"/>
        </a:p>
      </dgm:t>
    </dgm:pt>
    <dgm:pt modelId="{3D04D349-8398-47BD-AB4E-103D4F7DF5AE}" type="sibTrans" cxnId="{6BEB034A-A802-4362-A494-7DB75393E001}">
      <dgm:prSet/>
      <dgm:spPr/>
      <dgm:t>
        <a:bodyPr/>
        <a:lstStyle/>
        <a:p>
          <a:endParaRPr lang="cs-CZ"/>
        </a:p>
      </dgm:t>
    </dgm:pt>
    <dgm:pt modelId="{AE90EAF8-5E51-49EE-962C-B4E6BEC66B0F}">
      <dgm:prSet phldrT="[Text]"/>
      <dgm:spPr/>
      <dgm:t>
        <a:bodyPr/>
        <a:lstStyle/>
        <a:p>
          <a:r>
            <a:rPr lang="cs-CZ" dirty="0" smtClean="0"/>
            <a:t>MANDARINKA</a:t>
          </a:r>
          <a:endParaRPr lang="cs-CZ" dirty="0"/>
        </a:p>
      </dgm:t>
    </dgm:pt>
    <dgm:pt modelId="{A1D92F25-2DD2-483E-B21D-B5033136FEAE}" type="parTrans" cxnId="{D9A51114-A646-4B5C-8FE6-E4C6D69FFECA}">
      <dgm:prSet/>
      <dgm:spPr/>
      <dgm:t>
        <a:bodyPr/>
        <a:lstStyle/>
        <a:p>
          <a:endParaRPr lang="cs-CZ"/>
        </a:p>
      </dgm:t>
    </dgm:pt>
    <dgm:pt modelId="{B7B9D787-B5FD-420D-8EB7-A5BE45401206}" type="sibTrans" cxnId="{D9A51114-A646-4B5C-8FE6-E4C6D69FFECA}">
      <dgm:prSet/>
      <dgm:spPr/>
      <dgm:t>
        <a:bodyPr/>
        <a:lstStyle/>
        <a:p>
          <a:endParaRPr lang="cs-CZ"/>
        </a:p>
      </dgm:t>
    </dgm:pt>
    <dgm:pt modelId="{7035F4BF-855A-4D3B-8EBC-1EEC88BC194C}" type="pres">
      <dgm:prSet presAssocID="{7E3DDF77-7A7D-42C6-99FB-C204CE0F326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8AB430A-5A55-4503-88B8-147A14EC8AB2}" type="pres">
      <dgm:prSet presAssocID="{D71683E4-FEEE-45DB-8BDD-FA8D67351228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3A8DF4-C976-4C91-A0CE-DA506CF118BA}" type="pres">
      <dgm:prSet presAssocID="{92C243BB-B2BF-4E28-954C-2599ADD67258}" presName="sibTrans" presStyleCnt="0"/>
      <dgm:spPr/>
    </dgm:pt>
    <dgm:pt modelId="{B213F5A5-799D-4E4D-A122-2A680D4E10D3}" type="pres">
      <dgm:prSet presAssocID="{8483F3D4-835F-4804-B9FC-D85B4ADFA7F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872945-B7B9-4A87-B0DA-D325A183F561}" type="pres">
      <dgm:prSet presAssocID="{313D17FD-F8F4-4663-9B07-1BB5ADD25162}" presName="sibTrans" presStyleCnt="0"/>
      <dgm:spPr/>
    </dgm:pt>
    <dgm:pt modelId="{859DCBBC-D5E4-41FC-91CD-78C9A2FA1C1E}" type="pres">
      <dgm:prSet presAssocID="{BA38E4B3-8866-4C48-A101-17E0200E0C8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ACEF94-806D-4789-A0E0-3711E0C2D73A}" type="pres">
      <dgm:prSet presAssocID="{6B323498-C765-4E26-A001-37F112D8FC25}" presName="sibTrans" presStyleCnt="0"/>
      <dgm:spPr/>
    </dgm:pt>
    <dgm:pt modelId="{6BF63A55-CBE2-4DCE-8C75-09BE3D9BC7C4}" type="pres">
      <dgm:prSet presAssocID="{2FA0D98A-7880-4C86-88FB-9E9F9335170A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C7691F-5212-4DD5-BCEC-85E8C34D01FD}" type="pres">
      <dgm:prSet presAssocID="{3D04D349-8398-47BD-AB4E-103D4F7DF5AE}" presName="sibTrans" presStyleCnt="0"/>
      <dgm:spPr/>
    </dgm:pt>
    <dgm:pt modelId="{30362F33-433A-430F-9044-9A93A6824321}" type="pres">
      <dgm:prSet presAssocID="{AE90EAF8-5E51-49EE-962C-B4E6BEC66B0F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94E1D8-CA73-447E-9185-4C433A1BEF10}" srcId="{7E3DDF77-7A7D-42C6-99FB-C204CE0F326B}" destId="{D71683E4-FEEE-45DB-8BDD-FA8D67351228}" srcOrd="0" destOrd="0" parTransId="{1BD085D8-0BED-48AD-B7D3-4D0C2D2E0E25}" sibTransId="{92C243BB-B2BF-4E28-954C-2599ADD67258}"/>
    <dgm:cxn modelId="{6BEB034A-A802-4362-A494-7DB75393E001}" srcId="{7E3DDF77-7A7D-42C6-99FB-C204CE0F326B}" destId="{2FA0D98A-7880-4C86-88FB-9E9F9335170A}" srcOrd="3" destOrd="0" parTransId="{C4354217-984D-4188-8530-A9041826D32A}" sibTransId="{3D04D349-8398-47BD-AB4E-103D4F7DF5AE}"/>
    <dgm:cxn modelId="{810C3840-9808-4AE6-BB60-89CC3F10DB05}" type="presOf" srcId="{8483F3D4-835F-4804-B9FC-D85B4ADFA7F8}" destId="{B213F5A5-799D-4E4D-A122-2A680D4E10D3}" srcOrd="0" destOrd="0" presId="urn:microsoft.com/office/officeart/2005/8/layout/default"/>
    <dgm:cxn modelId="{D9A51114-A646-4B5C-8FE6-E4C6D69FFECA}" srcId="{7E3DDF77-7A7D-42C6-99FB-C204CE0F326B}" destId="{AE90EAF8-5E51-49EE-962C-B4E6BEC66B0F}" srcOrd="4" destOrd="0" parTransId="{A1D92F25-2DD2-483E-B21D-B5033136FEAE}" sibTransId="{B7B9D787-B5FD-420D-8EB7-A5BE45401206}"/>
    <dgm:cxn modelId="{2270BE42-7524-46FE-B0FA-1509D9B72560}" type="presOf" srcId="{7E3DDF77-7A7D-42C6-99FB-C204CE0F326B}" destId="{7035F4BF-855A-4D3B-8EBC-1EEC88BC194C}" srcOrd="0" destOrd="0" presId="urn:microsoft.com/office/officeart/2005/8/layout/default"/>
    <dgm:cxn modelId="{7704F6D4-2E6C-4D45-A37A-FFF9D556E2A8}" type="presOf" srcId="{AE90EAF8-5E51-49EE-962C-B4E6BEC66B0F}" destId="{30362F33-433A-430F-9044-9A93A6824321}" srcOrd="0" destOrd="0" presId="urn:microsoft.com/office/officeart/2005/8/layout/default"/>
    <dgm:cxn modelId="{AE899F17-6F19-417B-AF54-9C6F7E98D5A3}" type="presOf" srcId="{BA38E4B3-8866-4C48-A101-17E0200E0C8B}" destId="{859DCBBC-D5E4-41FC-91CD-78C9A2FA1C1E}" srcOrd="0" destOrd="0" presId="urn:microsoft.com/office/officeart/2005/8/layout/default"/>
    <dgm:cxn modelId="{15D9BFBD-7CD5-4221-A883-68BF3A91EC30}" type="presOf" srcId="{D71683E4-FEEE-45DB-8BDD-FA8D67351228}" destId="{68AB430A-5A55-4503-88B8-147A14EC8AB2}" srcOrd="0" destOrd="0" presId="urn:microsoft.com/office/officeart/2005/8/layout/default"/>
    <dgm:cxn modelId="{CFF0AE77-8710-4AC6-AA70-8D0468B60F9F}" srcId="{7E3DDF77-7A7D-42C6-99FB-C204CE0F326B}" destId="{8483F3D4-835F-4804-B9FC-D85B4ADFA7F8}" srcOrd="1" destOrd="0" parTransId="{1CC0AC48-5284-4DC5-A075-35267C15D4F8}" sibTransId="{313D17FD-F8F4-4663-9B07-1BB5ADD25162}"/>
    <dgm:cxn modelId="{4E7344D7-9861-4CC3-A5E5-061A1AE147CD}" type="presOf" srcId="{2FA0D98A-7880-4C86-88FB-9E9F9335170A}" destId="{6BF63A55-CBE2-4DCE-8C75-09BE3D9BC7C4}" srcOrd="0" destOrd="0" presId="urn:microsoft.com/office/officeart/2005/8/layout/default"/>
    <dgm:cxn modelId="{E0C4C763-9837-4FAC-9BF9-3D1B2E80A3BB}" srcId="{7E3DDF77-7A7D-42C6-99FB-C204CE0F326B}" destId="{BA38E4B3-8866-4C48-A101-17E0200E0C8B}" srcOrd="2" destOrd="0" parTransId="{DF64DD44-8EA1-4054-85D3-50AA3849D0B8}" sibTransId="{6B323498-C765-4E26-A001-37F112D8FC25}"/>
    <dgm:cxn modelId="{6B746AC5-BCA6-4CEB-A793-A5720C2E65FB}" type="presParOf" srcId="{7035F4BF-855A-4D3B-8EBC-1EEC88BC194C}" destId="{68AB430A-5A55-4503-88B8-147A14EC8AB2}" srcOrd="0" destOrd="0" presId="urn:microsoft.com/office/officeart/2005/8/layout/default"/>
    <dgm:cxn modelId="{5FC2BFD8-B6D6-42DE-9B1C-F6669BC80B56}" type="presParOf" srcId="{7035F4BF-855A-4D3B-8EBC-1EEC88BC194C}" destId="{3A3A8DF4-C976-4C91-A0CE-DA506CF118BA}" srcOrd="1" destOrd="0" presId="urn:microsoft.com/office/officeart/2005/8/layout/default"/>
    <dgm:cxn modelId="{54F0ABC8-C046-4563-B120-20ADA8F4CB4C}" type="presParOf" srcId="{7035F4BF-855A-4D3B-8EBC-1EEC88BC194C}" destId="{B213F5A5-799D-4E4D-A122-2A680D4E10D3}" srcOrd="2" destOrd="0" presId="urn:microsoft.com/office/officeart/2005/8/layout/default"/>
    <dgm:cxn modelId="{DD096007-C993-41D6-A7A6-14C30D8513B7}" type="presParOf" srcId="{7035F4BF-855A-4D3B-8EBC-1EEC88BC194C}" destId="{3A872945-B7B9-4A87-B0DA-D325A183F561}" srcOrd="3" destOrd="0" presId="urn:microsoft.com/office/officeart/2005/8/layout/default"/>
    <dgm:cxn modelId="{C8D806AA-B130-45CA-9CC2-CE47C69A6147}" type="presParOf" srcId="{7035F4BF-855A-4D3B-8EBC-1EEC88BC194C}" destId="{859DCBBC-D5E4-41FC-91CD-78C9A2FA1C1E}" srcOrd="4" destOrd="0" presId="urn:microsoft.com/office/officeart/2005/8/layout/default"/>
    <dgm:cxn modelId="{E81B7D32-4995-477F-A0BA-5F03A0DFA4A0}" type="presParOf" srcId="{7035F4BF-855A-4D3B-8EBC-1EEC88BC194C}" destId="{91ACEF94-806D-4789-A0E0-3711E0C2D73A}" srcOrd="5" destOrd="0" presId="urn:microsoft.com/office/officeart/2005/8/layout/default"/>
    <dgm:cxn modelId="{849A3CCB-02FF-4B41-BA14-7D8076DC10C1}" type="presParOf" srcId="{7035F4BF-855A-4D3B-8EBC-1EEC88BC194C}" destId="{6BF63A55-CBE2-4DCE-8C75-09BE3D9BC7C4}" srcOrd="6" destOrd="0" presId="urn:microsoft.com/office/officeart/2005/8/layout/default"/>
    <dgm:cxn modelId="{27A6C9D8-3C4D-43CE-9652-59A0AE7EB865}" type="presParOf" srcId="{7035F4BF-855A-4D3B-8EBC-1EEC88BC194C}" destId="{A3C7691F-5212-4DD5-BCEC-85E8C34D01FD}" srcOrd="7" destOrd="0" presId="urn:microsoft.com/office/officeart/2005/8/layout/default"/>
    <dgm:cxn modelId="{AB6A9CAA-7B39-4D7E-A9E4-5A3EA67DA6FD}" type="presParOf" srcId="{7035F4BF-855A-4D3B-8EBC-1EEC88BC194C}" destId="{30362F33-433A-430F-9044-9A93A682432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EC07D07-4BB3-49E3-95A8-0EE48670D01D}">
      <dsp:nvSpPr>
        <dsp:cNvPr id="0" name=""/>
        <dsp:cNvSpPr/>
      </dsp:nvSpPr>
      <dsp:spPr>
        <a:xfrm>
          <a:off x="1002727" y="0"/>
          <a:ext cx="5433467" cy="5433467"/>
        </a:xfrm>
        <a:prstGeom prst="triangle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939F67-497D-45CF-A85F-C7FEDFCD660F}">
      <dsp:nvSpPr>
        <dsp:cNvPr id="0" name=""/>
        <dsp:cNvSpPr/>
      </dsp:nvSpPr>
      <dsp:spPr>
        <a:xfrm>
          <a:off x="3707289" y="546265"/>
          <a:ext cx="3531753" cy="128620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OVOCE</a:t>
          </a:r>
          <a:endParaRPr lang="cs-CZ" sz="5400" kern="1200" dirty="0"/>
        </a:p>
      </dsp:txBody>
      <dsp:txXfrm>
        <a:off x="3707289" y="546265"/>
        <a:ext cx="3531753" cy="1286203"/>
      </dsp:txXfrm>
    </dsp:sp>
    <dsp:sp modelId="{0D66D69F-6CE6-41F5-9CCC-56E10B5E2CAE}">
      <dsp:nvSpPr>
        <dsp:cNvPr id="0" name=""/>
        <dsp:cNvSpPr/>
      </dsp:nvSpPr>
      <dsp:spPr>
        <a:xfrm>
          <a:off x="3707289" y="1993244"/>
          <a:ext cx="3531753" cy="128620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-298053"/>
              <a:satOff val="17697"/>
              <a:lumOff val="268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KOŘENÍ</a:t>
          </a:r>
          <a:endParaRPr lang="cs-CZ" sz="5400" kern="1200" dirty="0"/>
        </a:p>
      </dsp:txBody>
      <dsp:txXfrm>
        <a:off x="3707289" y="1993244"/>
        <a:ext cx="3531753" cy="1286203"/>
      </dsp:txXfrm>
    </dsp:sp>
    <dsp:sp modelId="{22AE29E8-6DB9-485F-877F-19461417A4FA}">
      <dsp:nvSpPr>
        <dsp:cNvPr id="0" name=""/>
        <dsp:cNvSpPr/>
      </dsp:nvSpPr>
      <dsp:spPr>
        <a:xfrm>
          <a:off x="3707289" y="3440222"/>
          <a:ext cx="3531753" cy="128620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-298053"/>
              <a:satOff val="17697"/>
              <a:lumOff val="268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NÁPOJE</a:t>
          </a:r>
          <a:endParaRPr lang="cs-CZ" sz="5400" kern="1200" dirty="0"/>
        </a:p>
      </dsp:txBody>
      <dsp:txXfrm>
        <a:off x="3707289" y="3440222"/>
        <a:ext cx="3531753" cy="128620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8AB430A-5A55-4503-88B8-147A14EC8AB2}">
      <dsp:nvSpPr>
        <dsp:cNvPr id="0" name=""/>
        <dsp:cNvSpPr/>
      </dsp:nvSpPr>
      <dsp:spPr>
        <a:xfrm>
          <a:off x="530" y="294419"/>
          <a:ext cx="2067780" cy="12406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POMERANČ</a:t>
          </a:r>
          <a:endParaRPr lang="cs-CZ" sz="2200" kern="1200" dirty="0"/>
        </a:p>
      </dsp:txBody>
      <dsp:txXfrm>
        <a:off x="530" y="294419"/>
        <a:ext cx="2067780" cy="1240668"/>
      </dsp:txXfrm>
    </dsp:sp>
    <dsp:sp modelId="{B213F5A5-799D-4E4D-A122-2A680D4E10D3}">
      <dsp:nvSpPr>
        <dsp:cNvPr id="0" name=""/>
        <dsp:cNvSpPr/>
      </dsp:nvSpPr>
      <dsp:spPr>
        <a:xfrm>
          <a:off x="2275089" y="294419"/>
          <a:ext cx="2067780" cy="1240668"/>
        </a:xfrm>
        <a:prstGeom prst="rect">
          <a:avLst/>
        </a:prstGeom>
        <a:solidFill>
          <a:schemeClr val="accent2">
            <a:hueOff val="209694"/>
            <a:satOff val="-1981"/>
            <a:lumOff val="-20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CITRÓN</a:t>
          </a:r>
          <a:endParaRPr lang="cs-CZ" sz="2200" kern="1200" dirty="0"/>
        </a:p>
      </dsp:txBody>
      <dsp:txXfrm>
        <a:off x="2275089" y="294419"/>
        <a:ext cx="2067780" cy="1240668"/>
      </dsp:txXfrm>
    </dsp:sp>
    <dsp:sp modelId="{859DCBBC-D5E4-41FC-91CD-78C9A2FA1C1E}">
      <dsp:nvSpPr>
        <dsp:cNvPr id="0" name=""/>
        <dsp:cNvSpPr/>
      </dsp:nvSpPr>
      <dsp:spPr>
        <a:xfrm>
          <a:off x="530" y="1741865"/>
          <a:ext cx="2067780" cy="1240668"/>
        </a:xfrm>
        <a:prstGeom prst="rect">
          <a:avLst/>
        </a:prstGeom>
        <a:solidFill>
          <a:schemeClr val="accent2">
            <a:hueOff val="419388"/>
            <a:satOff val="-3962"/>
            <a:lumOff val="-411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GREP</a:t>
          </a:r>
          <a:endParaRPr lang="cs-CZ" sz="2200" kern="1200" dirty="0"/>
        </a:p>
      </dsp:txBody>
      <dsp:txXfrm>
        <a:off x="530" y="1741865"/>
        <a:ext cx="2067780" cy="1240668"/>
      </dsp:txXfrm>
    </dsp:sp>
    <dsp:sp modelId="{6BF63A55-CBE2-4DCE-8C75-09BE3D9BC7C4}">
      <dsp:nvSpPr>
        <dsp:cNvPr id="0" name=""/>
        <dsp:cNvSpPr/>
      </dsp:nvSpPr>
      <dsp:spPr>
        <a:xfrm>
          <a:off x="2275089" y="1741865"/>
          <a:ext cx="2067780" cy="1240668"/>
        </a:xfrm>
        <a:prstGeom prst="rect">
          <a:avLst/>
        </a:prstGeom>
        <a:solidFill>
          <a:schemeClr val="accent2">
            <a:hueOff val="629082"/>
            <a:satOff val="-5942"/>
            <a:lumOff val="-61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POMELO</a:t>
          </a:r>
          <a:endParaRPr lang="cs-CZ" sz="2200" kern="1200" dirty="0"/>
        </a:p>
      </dsp:txBody>
      <dsp:txXfrm>
        <a:off x="2275089" y="1741865"/>
        <a:ext cx="2067780" cy="1240668"/>
      </dsp:txXfrm>
    </dsp:sp>
    <dsp:sp modelId="{30362F33-433A-430F-9044-9A93A6824321}">
      <dsp:nvSpPr>
        <dsp:cNvPr id="0" name=""/>
        <dsp:cNvSpPr/>
      </dsp:nvSpPr>
      <dsp:spPr>
        <a:xfrm>
          <a:off x="1137809" y="3189312"/>
          <a:ext cx="2067780" cy="1240668"/>
        </a:xfrm>
        <a:prstGeom prst="rect">
          <a:avLst/>
        </a:prstGeom>
        <a:solidFill>
          <a:schemeClr val="accent2">
            <a:hueOff val="838776"/>
            <a:satOff val="-7923"/>
            <a:lumOff val="-823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MANDARINKA</a:t>
          </a:r>
          <a:endParaRPr lang="cs-CZ" sz="2200" kern="1200" dirty="0"/>
        </a:p>
      </dsp:txBody>
      <dsp:txXfrm>
        <a:off x="1137809" y="3189312"/>
        <a:ext cx="2067780" cy="12406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21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image" Target="../media/image23.jpe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3" Type="http://schemas.openxmlformats.org/officeDocument/2006/relationships/image" Target="../media/image29.wmf"/><Relationship Id="rId7" Type="http://schemas.openxmlformats.org/officeDocument/2006/relationships/image" Target="../media/image33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wmf"/><Relationship Id="rId5" Type="http://schemas.openxmlformats.org/officeDocument/2006/relationships/image" Target="../media/image31.wmf"/><Relationship Id="rId10" Type="http://schemas.openxmlformats.org/officeDocument/2006/relationships/image" Target="../media/image36.wmf"/><Relationship Id="rId4" Type="http://schemas.openxmlformats.org/officeDocument/2006/relationships/image" Target="../media/image30.wmf"/><Relationship Id="rId9" Type="http://schemas.openxmlformats.org/officeDocument/2006/relationships/image" Target="../media/image3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wmf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wmf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0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wmf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3.wm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9/98/Mandarinky.JPG/258px-Mandarinky.JPG" TargetMode="External"/><Relationship Id="rId3" Type="http://schemas.openxmlformats.org/officeDocument/2006/relationships/hyperlink" Target="http://upload.wikimedia.org/wikipedia/commons/thumb/c/ca/Phoenix_dactylifera100_4209.JPG/258px-Phoenix_dactylifera100_4209.JPG" TargetMode="External"/><Relationship Id="rId7" Type="http://schemas.openxmlformats.org/officeDocument/2006/relationships/hyperlink" Target="http://cs.wikipedia.org/wiki/User:Lukhin" TargetMode="External"/><Relationship Id="rId2" Type="http://schemas.openxmlformats.org/officeDocument/2006/relationships/hyperlink" Target="http://commons.wikimedia.org/wiki/User:Mmcknight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e/e4/Luxor,_Banana_Island,_Banana_Tree,_Egypt,_Oct_2004.jpg/258px-Luxor,_Banana_Island,_Banana_Tree,_Egypt,_Oct_2004.jpg" TargetMode="External"/><Relationship Id="rId5" Type="http://schemas.openxmlformats.org/officeDocument/2006/relationships/hyperlink" Target="http://upload.wikimedia.org/wikipedia/commons/thumb/3/32/Cocos_nucifera_-_K%C3%B6hler%E2%80%93s_Medizinal-Pflanzen-187.jpg/250px-Cocos_nucifera_-_K%C3%B6hler%E2%80%93s_Medizinal-Pflanzen-187.jpg" TargetMode="External"/><Relationship Id="rId4" Type="http://schemas.openxmlformats.org/officeDocument/2006/relationships/hyperlink" Target="http://upload.wikimedia.org/wikipedia/commons/thumb/4/47/Coconut_natural_distribution.jpg/800px-Coconut_natural_distribution.jpg" TargetMode="External"/><Relationship Id="rId9" Type="http://schemas.openxmlformats.org/officeDocument/2006/relationships/hyperlink" Target="http://upload.wikimedia.org/wikipedia/commons/thumb/d/d6/Buddhahand.jpg/220px-Buddhahand.jpg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6/65/Pfeffer-Gew%C3%BCrz.jpg/220px-Pfeffer-Gew%C3%BCrz.jpg" TargetMode="External"/><Relationship Id="rId13" Type="http://schemas.openxmlformats.org/officeDocument/2006/relationships/hyperlink" Target="http://upload.wikimedia.org/wikipedia/commons/thumb/a/ac/Starr_070321-6121_Theobroma_cacao.jpg/250px-Starr_070321-6121_Theobroma_cacao.jpg" TargetMode="External"/><Relationship Id="rId3" Type="http://schemas.openxmlformats.org/officeDocument/2006/relationships/hyperlink" Target="http://upload.wikimedia.org/wikipedia/commons/thumb/a/af/Ficus_carica_01_by_Line1.jpg/258px-Ficus_carica_01_by_Line1.jpg" TargetMode="External"/><Relationship Id="rId7" Type="http://schemas.openxmlformats.org/officeDocument/2006/relationships/hyperlink" Target="http://de.wikipedia.org/wiki/User:Rainer_Zenz" TargetMode="External"/><Relationship Id="rId12" Type="http://schemas.openxmlformats.org/officeDocument/2006/relationships/hyperlink" Target="http://upload.wikimedia.org/wikipedia/commons/thumb/8/88/Starr_070308-5471_Coffea_arabica.jpg/450px-Starr_070308-5471_Coffea_arabica.jpg" TargetMode="External"/><Relationship Id="rId2" Type="http://schemas.openxmlformats.org/officeDocument/2006/relationships/hyperlink" Target="http://commons.wikimedia.org/wiki/User:Lin%C3%A91" TargetMode="External"/><Relationship Id="rId16" Type="http://schemas.openxmlformats.org/officeDocument/2006/relationships/hyperlink" Target="http://upload.wikimedia.org/wikipedia/commons/thumb/d/d7/Feld_mit_reifer_Baumwolle.jpeg/800px-Feld_mit_reifer_Baumwolle.jpe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9/98/Fig_interior.jpg/220px-Fig_interior.jpg" TargetMode="External"/><Relationship Id="rId11" Type="http://schemas.openxmlformats.org/officeDocument/2006/relationships/hyperlink" Target="http://www.hear.org/starr/" TargetMode="External"/><Relationship Id="rId5" Type="http://schemas.openxmlformats.org/officeDocument/2006/relationships/hyperlink" Target="http://commons.wikimedia.org/wiki/User:Shadle" TargetMode="External"/><Relationship Id="rId15" Type="http://schemas.openxmlformats.org/officeDocument/2006/relationships/hyperlink" Target="http://upload.wikimedia.org/wikipedia/commons/thumb/9/94/Olive_tree.jpg/800px-Olive_tree.jpg" TargetMode="External"/><Relationship Id="rId10" Type="http://schemas.openxmlformats.org/officeDocument/2006/relationships/hyperlink" Target="http://cs.wikipedia.org/wiki/Soubor:Flower_of_camellia_sinensis.jpg" TargetMode="External"/><Relationship Id="rId4" Type="http://schemas.openxmlformats.org/officeDocument/2006/relationships/hyperlink" Target="http://upload.wikimedia.org/wikipedia/commons/thumb/0/04/Fig.jpg/220px-Fig.jpg" TargetMode="External"/><Relationship Id="rId9" Type="http://schemas.openxmlformats.org/officeDocument/2006/relationships/hyperlink" Target="http://upload.wikimedia.org/wikipedia/commons/thumb/4/47/Teeblaetter.jpg/250px-Teeblaetter.jpg" TargetMode="External"/><Relationship Id="rId14" Type="http://schemas.openxmlformats.org/officeDocument/2006/relationships/hyperlink" Target="http://commons.wikimedia.org/wiki/User:Jo%C3%A3o_Correi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930400"/>
          </a:xfrm>
        </p:spPr>
        <p:txBody>
          <a:bodyPr/>
          <a:lstStyle/>
          <a:p>
            <a:pPr algn="l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/>
              <a:t>Název projektu: „Učíme lépe a moderněji“ </a:t>
            </a:r>
            <a:br>
              <a:rPr lang="cs-CZ" sz="1200" smtClean="0"/>
            </a:br>
            <a:r>
              <a:rPr lang="cs-CZ" sz="1200" smtClean="0"/>
              <a:t>OP VK 1.4 </a:t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2349500"/>
            <a:ext cx="8229600" cy="39592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Název </a:t>
            </a:r>
            <a:r>
              <a:rPr lang="cs-CZ" sz="900" dirty="0" err="1" smtClean="0"/>
              <a:t>DUMu</a:t>
            </a:r>
            <a:r>
              <a:rPr lang="cs-CZ" sz="900" dirty="0" smtClean="0"/>
              <a:t>: VY_52_INOVACE_ 23_ 2_CIZOKRAJNÉ ROSTLINY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Číslo skupiny: 1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Autor:Mgr. Jana </a:t>
            </a:r>
            <a:r>
              <a:rPr lang="cs-CZ" sz="900" dirty="0" err="1" smtClean="0"/>
              <a:t>Střížková</a:t>
            </a: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Vzdělávací oblast/Předmět/Téma: ČLOVĚK A PŘÍRODA / PŘÍRODOPIS / BOTANIKA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Druh učebního materiálu: PREZENTACE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Metodický list:	ne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 marL="446088" indent="-446088"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Anotace: Pomocí prezentace  seznámení s vybranými  druhy cizokrajných rostlin, jejich původem a významem pro člověka. 		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Ověřeno ve třídě</a:t>
            </a:r>
            <a:r>
              <a:rPr lang="cs-CZ" sz="900" smtClean="0"/>
              <a:t>: 7.B</a:t>
            </a: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Datum ověření: 30. 5. 2012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ve výuce a provedl(a) o tom zápis do TK.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zveřejňováno, používáno, upravováno a uchováváno.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800" dirty="0" smtClean="0"/>
              <a:t>Datum:	 30. 5. 2012		Podpis: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700" dirty="0" smtClean="0"/>
              <a:t> 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700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CIZOKRAJNÉ ROSTLINY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BOTANIKA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692696"/>
          <a:ext cx="8229600" cy="5433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C07D07-4BB3-49E3-95A8-0EE48670D0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7EC07D07-4BB3-49E3-95A8-0EE48670D0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7EC07D07-4BB3-49E3-95A8-0EE48670D0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A939F67-497D-45CF-A85F-C7FEDFCD66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3A939F67-497D-45CF-A85F-C7FEDFCD66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3A939F67-497D-45CF-A85F-C7FEDFCD66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D66D69F-6CE6-41F5-9CCC-56E10B5E2C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0D66D69F-6CE6-41F5-9CCC-56E10B5E2C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0D66D69F-6CE6-41F5-9CCC-56E10B5E2C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AE29E8-6DB9-485F-877F-19461417A4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22AE29E8-6DB9-485F-877F-19461417A4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22AE29E8-6DB9-485F-877F-19461417A4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9600" dirty="0" smtClean="0"/>
          </a:p>
          <a:p>
            <a:pPr algn="ctr">
              <a:buNone/>
            </a:pPr>
            <a:r>
              <a:rPr lang="cs-CZ" sz="9600" dirty="0" smtClean="0"/>
              <a:t>OVOCE</a:t>
            </a:r>
            <a:endParaRPr lang="cs-CZ" sz="9600" dirty="0"/>
          </a:p>
        </p:txBody>
      </p:sp>
      <p:pic>
        <p:nvPicPr>
          <p:cNvPr id="4" name="Picture 5" descr="C:\Documents and Settings\User\Local Settings\Temporary Internet Files\Content.IE5\H08RWZT3\MC90043691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2420888"/>
            <a:ext cx="1714500" cy="1714500"/>
          </a:xfrm>
          <a:prstGeom prst="rect">
            <a:avLst/>
          </a:prstGeom>
          <a:noFill/>
        </p:spPr>
      </p:pic>
      <p:pic>
        <p:nvPicPr>
          <p:cNvPr id="5" name="Picture 2" descr="C:\Documents and Settings\User\Local Settings\Temporary Internet Files\Content.IE5\QNNDW2MD\MP9001442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76672"/>
            <a:ext cx="1728192" cy="2645191"/>
          </a:xfrm>
          <a:prstGeom prst="rect">
            <a:avLst/>
          </a:prstGeom>
          <a:noFill/>
        </p:spPr>
      </p:pic>
      <p:pic>
        <p:nvPicPr>
          <p:cNvPr id="8194" name="Picture 2" descr="C:\Documents and Settings\User\Local Settings\Temporary Internet Files\Content.IE5\8CX47FTU\MP9004243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4437112"/>
            <a:ext cx="2204864" cy="2204864"/>
          </a:xfrm>
          <a:prstGeom prst="rect">
            <a:avLst/>
          </a:prstGeom>
          <a:noFill/>
        </p:spPr>
      </p:pic>
      <p:pic>
        <p:nvPicPr>
          <p:cNvPr id="8195" name="Picture 3" descr="C:\Documents and Settings\User\Local Settings\Temporary Internet Files\Content.IE5\BI2D836D\MC90044171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9873114">
            <a:off x="6047201" y="7656"/>
            <a:ext cx="2322235" cy="2322235"/>
          </a:xfrm>
          <a:prstGeom prst="rect">
            <a:avLst/>
          </a:prstGeom>
          <a:noFill/>
        </p:spPr>
      </p:pic>
      <p:pic>
        <p:nvPicPr>
          <p:cNvPr id="8196" name="Picture 4" descr="C:\Documents and Settings\User\Local Settings\Temporary Internet Files\Content.IE5\8CX47FTU\MC90044172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620688"/>
            <a:ext cx="1731640" cy="1731640"/>
          </a:xfrm>
          <a:prstGeom prst="rect">
            <a:avLst/>
          </a:prstGeom>
          <a:noFill/>
        </p:spPr>
      </p:pic>
      <p:pic>
        <p:nvPicPr>
          <p:cNvPr id="8197" name="Picture 5" descr="C:\Documents and Settings\User\Local Settings\Temporary Internet Files\Content.IE5\8CX47FTU\MC90024611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63888" y="4725144"/>
            <a:ext cx="2039860" cy="1489045"/>
          </a:xfrm>
          <a:prstGeom prst="rect">
            <a:avLst/>
          </a:prstGeom>
          <a:noFill/>
        </p:spPr>
      </p:pic>
      <p:pic>
        <p:nvPicPr>
          <p:cNvPr id="8198" name="Picture 6" descr="C:\Documents and Settings\User\Local Settings\Temporary Internet Files\Content.IE5\8CX47FTU\MP90038787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5536" y="4509120"/>
            <a:ext cx="2535421" cy="1808600"/>
          </a:xfrm>
          <a:prstGeom prst="rect">
            <a:avLst/>
          </a:prstGeom>
          <a:noFill/>
        </p:spPr>
      </p:pic>
      <p:sp>
        <p:nvSpPr>
          <p:cNvPr id="10" name="Obdélníkový popisek 9"/>
          <p:cNvSpPr/>
          <p:nvPr/>
        </p:nvSpPr>
        <p:spPr>
          <a:xfrm>
            <a:off x="2195736" y="260648"/>
            <a:ext cx="1224136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datle</a:t>
            </a:r>
            <a:endParaRPr lang="cs-CZ" dirty="0"/>
          </a:p>
        </p:txBody>
      </p:sp>
      <p:sp>
        <p:nvSpPr>
          <p:cNvPr id="11" name="Obdélníkový popisek 10"/>
          <p:cNvSpPr/>
          <p:nvPr/>
        </p:nvSpPr>
        <p:spPr>
          <a:xfrm>
            <a:off x="4427984" y="260648"/>
            <a:ext cx="1224136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pomeranč</a:t>
            </a:r>
            <a:endParaRPr lang="cs-CZ" dirty="0"/>
          </a:p>
        </p:txBody>
      </p:sp>
      <p:sp>
        <p:nvSpPr>
          <p:cNvPr id="12" name="Obdélníkový popisek 11"/>
          <p:cNvSpPr/>
          <p:nvPr/>
        </p:nvSpPr>
        <p:spPr>
          <a:xfrm>
            <a:off x="395536" y="3861048"/>
            <a:ext cx="2016224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Limeta a citrón</a:t>
            </a:r>
            <a:endParaRPr lang="cs-CZ" dirty="0"/>
          </a:p>
        </p:txBody>
      </p:sp>
      <p:sp>
        <p:nvSpPr>
          <p:cNvPr id="13" name="Obdélníkový popisek 12"/>
          <p:cNvSpPr/>
          <p:nvPr/>
        </p:nvSpPr>
        <p:spPr>
          <a:xfrm>
            <a:off x="7596336" y="548680"/>
            <a:ext cx="1224136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banán</a:t>
            </a:r>
            <a:endParaRPr lang="cs-CZ" dirty="0"/>
          </a:p>
        </p:txBody>
      </p:sp>
      <p:sp>
        <p:nvSpPr>
          <p:cNvPr id="14" name="Obdélníkový popisek 13"/>
          <p:cNvSpPr/>
          <p:nvPr/>
        </p:nvSpPr>
        <p:spPr>
          <a:xfrm>
            <a:off x="3563888" y="4005064"/>
            <a:ext cx="1872208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mandarinka</a:t>
            </a:r>
            <a:endParaRPr lang="cs-CZ" dirty="0"/>
          </a:p>
        </p:txBody>
      </p:sp>
      <p:sp>
        <p:nvSpPr>
          <p:cNvPr id="15" name="Obdélníkový popisek 14"/>
          <p:cNvSpPr/>
          <p:nvPr/>
        </p:nvSpPr>
        <p:spPr>
          <a:xfrm>
            <a:off x="7740352" y="2204864"/>
            <a:ext cx="1224136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grep</a:t>
            </a:r>
            <a:endParaRPr lang="cs-CZ" dirty="0"/>
          </a:p>
        </p:txBody>
      </p:sp>
      <p:sp>
        <p:nvSpPr>
          <p:cNvPr id="16" name="Obdélníkový popisek 15"/>
          <p:cNvSpPr/>
          <p:nvPr/>
        </p:nvSpPr>
        <p:spPr>
          <a:xfrm>
            <a:off x="7380312" y="4437112"/>
            <a:ext cx="1224136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kokos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Datlovník kanárský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dirty="0" smtClean="0"/>
              <a:t>Vždy zelená rostlina pouští a oáz.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Původem je z Kanárských ostrovů.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Dnes je běžně vysazován v celém Středozemí jako okrasný strom.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Plodem je peckovice.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Význam pro člověka: plody = datle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800px-Phoenix_dactylifera100_420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67744" y="1484784"/>
            <a:ext cx="6216692" cy="4662518"/>
          </a:xfrm>
        </p:spPr>
      </p:pic>
      <p:sp>
        <p:nvSpPr>
          <p:cNvPr id="5" name="TextovéPole 4"/>
          <p:cNvSpPr txBox="1"/>
          <p:nvPr/>
        </p:nvSpPr>
        <p:spPr>
          <a:xfrm>
            <a:off x="7668344" y="62373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pic>
        <p:nvPicPr>
          <p:cNvPr id="2050" name="Picture 2" descr="C:\Documents and Settings\User\Local Settings\Temporary Internet Files\Content.IE5\QNNDW2MD\MP9001442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90040"/>
            <a:ext cx="2736304" cy="41882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Kokosovník ořechoplodý</a:t>
            </a:r>
            <a:endParaRPr lang="cs-CZ" dirty="0"/>
          </a:p>
        </p:txBody>
      </p:sp>
      <p:pic>
        <p:nvPicPr>
          <p:cNvPr id="4" name="Zástupný symbol pro obsah 3" descr="220px-Coconut_natural_distribution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923928" y="3861048"/>
            <a:ext cx="2952328" cy="1838494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805064" y="1556792"/>
            <a:ext cx="5338936" cy="2116832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dirty="0" smtClean="0"/>
              <a:t>Roste v tropických oblastech.</a:t>
            </a:r>
          </a:p>
          <a:p>
            <a:pPr algn="ctr">
              <a:buNone/>
            </a:pPr>
            <a:r>
              <a:rPr lang="cs-CZ" dirty="0" smtClean="0"/>
              <a:t>Plodem je peckovice.</a:t>
            </a:r>
          </a:p>
          <a:p>
            <a:pPr algn="ctr">
              <a:buNone/>
            </a:pPr>
            <a:r>
              <a:rPr lang="cs-CZ" dirty="0" smtClean="0"/>
              <a:t>Uvnitř pecky se nachází kokos, který člověk suší a mele nebo konzumuje v čerstvém stavu.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pic>
        <p:nvPicPr>
          <p:cNvPr id="8" name="Zástupný symbol pro obsah 3" descr="250px-Cocos_nucifera_-_Köhler–s_Medizinal-Pflanzen-18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1484784"/>
            <a:ext cx="3312368" cy="4544569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699792" y="609329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2,3</a:t>
            </a:r>
            <a:endParaRPr lang="cs-CZ" dirty="0"/>
          </a:p>
        </p:txBody>
      </p:sp>
      <p:pic>
        <p:nvPicPr>
          <p:cNvPr id="11" name="Picture 2" descr="C:\Documents and Settings\User\Local Settings\Temporary Internet Files\Content.IE5\8CX47FTU\MP9004243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065275" y="4797152"/>
            <a:ext cx="1755195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Banánovník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16832"/>
            <a:ext cx="4038600" cy="4209331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Roste také v tropických oblastech. </a:t>
            </a:r>
          </a:p>
          <a:p>
            <a:r>
              <a:rPr lang="cs-CZ" dirty="0" smtClean="0"/>
              <a:t>Plody neobsahují semena.</a:t>
            </a:r>
          </a:p>
          <a:p>
            <a:r>
              <a:rPr lang="cs-CZ" dirty="0" smtClean="0"/>
              <a:t>Jak se tedy rozmnožují?</a:t>
            </a:r>
          </a:p>
          <a:p>
            <a:r>
              <a:rPr lang="cs-CZ" dirty="0" smtClean="0"/>
              <a:t>Rozmnožují se pouze vegetativně. </a:t>
            </a:r>
            <a:endParaRPr lang="cs-CZ" dirty="0"/>
          </a:p>
        </p:txBody>
      </p:sp>
      <p:pic>
        <p:nvPicPr>
          <p:cNvPr id="5" name="Zástupný symbol pro obsah 4" descr="258px-Luxor,_Banana_Island,_Banana_Tree,_Egypt,_Oct_200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1484784"/>
            <a:ext cx="3240360" cy="4734944"/>
          </a:xfrm>
        </p:spPr>
      </p:pic>
      <p:pic>
        <p:nvPicPr>
          <p:cNvPr id="4099" name="Picture 3" descr="C:\Documents and Settings\User\Local Settings\Temporary Internet Files\Content.IE5\H08RWZT3\MC90043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3419872" y="260648"/>
            <a:ext cx="1589821" cy="172504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668344" y="630932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980728"/>
            <a:ext cx="6048672" cy="1728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Banány obsahují vitamíny, minerální látky a vlákninu.</a:t>
            </a:r>
            <a:endParaRPr lang="cs-CZ" dirty="0"/>
          </a:p>
        </p:txBody>
      </p:sp>
      <p:pic>
        <p:nvPicPr>
          <p:cNvPr id="5122" name="Picture 2" descr="C:\Documents and Settings\User\Local Settings\Temporary Internet Files\Content.IE5\XEMMMLVB\MC900352066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124744"/>
            <a:ext cx="1783533" cy="1638677"/>
          </a:xfrm>
          <a:prstGeom prst="rect">
            <a:avLst/>
          </a:prstGeom>
          <a:noFill/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83568" y="3212976"/>
            <a:ext cx="7859216" cy="2625155"/>
          </a:xfrm>
        </p:spPr>
        <p:txBody>
          <a:bodyPr/>
          <a:lstStyle/>
          <a:p>
            <a:pPr algn="ctr"/>
            <a:r>
              <a:rPr lang="cs-CZ" dirty="0" smtClean="0"/>
              <a:t>Skoro ¾ světového vývozu banánů zajišťuje Latinská Amerika. </a:t>
            </a:r>
          </a:p>
          <a:p>
            <a:pPr algn="ctr">
              <a:buNone/>
            </a:pPr>
            <a:r>
              <a:rPr lang="cs-CZ" dirty="0" smtClean="0"/>
              <a:t>Mezi „banánové republiky“patří například: </a:t>
            </a:r>
            <a:r>
              <a:rPr lang="cs-CZ" dirty="0" err="1" smtClean="0"/>
              <a:t>Guetemala</a:t>
            </a:r>
            <a:r>
              <a:rPr lang="cs-CZ" dirty="0" smtClean="0"/>
              <a:t>, Honduras, Kostarika, Nikaragua … </a:t>
            </a:r>
            <a:endParaRPr lang="cs-CZ" dirty="0"/>
          </a:p>
        </p:txBody>
      </p:sp>
      <p:pic>
        <p:nvPicPr>
          <p:cNvPr id="5124" name="Picture 4" descr="C:\Documents and Settings\User\Local Settings\Temporary Internet Files\Content.IE5\8CX47FTU\MC9004259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5229200"/>
            <a:ext cx="1835150" cy="1200150"/>
          </a:xfrm>
          <a:prstGeom prst="rect">
            <a:avLst/>
          </a:prstGeom>
          <a:noFill/>
        </p:spPr>
      </p:pic>
      <p:pic>
        <p:nvPicPr>
          <p:cNvPr id="5125" name="Picture 5" descr="C:\Documents and Settings\User\Local Settings\Temporary Internet Files\Content.IE5\8CX47FTU\MC9004259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5229200"/>
            <a:ext cx="1835150" cy="1200150"/>
          </a:xfrm>
          <a:prstGeom prst="rect">
            <a:avLst/>
          </a:prstGeom>
          <a:noFill/>
        </p:spPr>
      </p:pic>
      <p:pic>
        <p:nvPicPr>
          <p:cNvPr id="5126" name="Picture 6" descr="C:\Documents and Settings\User\Local Settings\Temporary Internet Files\Content.IE5\8CX47FTU\MC9004259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5373216"/>
            <a:ext cx="1835150" cy="12001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Citroníky a příbuzné rostliny nazýváme CITRUSY. </a:t>
            </a:r>
            <a:endParaRPr lang="cs-CZ" dirty="0"/>
          </a:p>
        </p:txBody>
      </p:sp>
      <p:pic>
        <p:nvPicPr>
          <p:cNvPr id="4" name="Zástupný symbol pro obsah 3" descr="258px-Mandarinky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556792"/>
            <a:ext cx="3135689" cy="2357843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827584" y="4293096"/>
            <a:ext cx="4902696" cy="20490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Domovem je Východní Asie.</a:t>
            </a:r>
          </a:p>
          <a:p>
            <a:pPr>
              <a:buNone/>
            </a:pPr>
            <a:r>
              <a:rPr lang="cs-CZ" dirty="0" smtClean="0"/>
              <a:t>Dnes jsou citrusy rozšířeny po celém Středomoří v mnoha odrůdách..</a:t>
            </a:r>
            <a:endParaRPr lang="cs-CZ" dirty="0"/>
          </a:p>
        </p:txBody>
      </p:sp>
      <p:pic>
        <p:nvPicPr>
          <p:cNvPr id="6146" name="Picture 2" descr="C:\Documents and Settings\User\Local Settings\Temporary Internet Files\Content.IE5\DCG9WUW0\MC9004079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2204864"/>
            <a:ext cx="2230151" cy="1584176"/>
          </a:xfrm>
          <a:prstGeom prst="rect">
            <a:avLst/>
          </a:prstGeom>
          <a:noFill/>
        </p:spPr>
      </p:pic>
      <p:pic>
        <p:nvPicPr>
          <p:cNvPr id="6148" name="Picture 4" descr="C:\Documents and Settings\User\Local Settings\Temporary Internet Files\Content.IE5\8CX47FTU\MP90014447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2924944"/>
            <a:ext cx="2298192" cy="3657600"/>
          </a:xfrm>
          <a:prstGeom prst="rect">
            <a:avLst/>
          </a:prstGeom>
          <a:noFill/>
        </p:spPr>
      </p:pic>
      <p:pic>
        <p:nvPicPr>
          <p:cNvPr id="6149" name="Picture 5" descr="C:\Documents and Settings\User\Local Settings\Temporary Internet Files\Content.IE5\H08RWZT3\MC900436914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908720"/>
            <a:ext cx="1714500" cy="17145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95536" y="393305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Hospodářský význam: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556792"/>
            <a:ext cx="4038600" cy="45365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Plodem jsou nepravá bobule, které obsahují vitamíny A,B, C a minerální látky.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 květů se lisuje olej, který se využívá v kosmetice. 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343400" cy="472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171" name="Picture 3" descr="C:\Documents and Settings\User\Local Settings\Temporary Internet Files\Content.IE5\3YD0CJ5H\MC90019356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5445224"/>
            <a:ext cx="1759729" cy="1003773"/>
          </a:xfrm>
          <a:prstGeom prst="rect">
            <a:avLst/>
          </a:prstGeom>
          <a:noFill/>
        </p:spPr>
      </p:pic>
      <p:pic>
        <p:nvPicPr>
          <p:cNvPr id="7176" name="Picture 8" descr="C:\Documents and Settings\User\Local Settings\Temporary Internet Files\Content.IE5\DCG9WUW0\MC900436894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27984" y="1196752"/>
            <a:ext cx="1066428" cy="1066428"/>
          </a:xfrm>
          <a:prstGeom prst="rect">
            <a:avLst/>
          </a:prstGeom>
          <a:noFill/>
        </p:spPr>
      </p:pic>
      <p:pic>
        <p:nvPicPr>
          <p:cNvPr id="7177" name="Picture 9" descr="C:\Documents and Settings\User\Local Settings\Temporary Internet Files\Content.IE5\WGIQHGSR\MC900436914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499992" y="3933056"/>
            <a:ext cx="994420" cy="994420"/>
          </a:xfrm>
          <a:prstGeom prst="rect">
            <a:avLst/>
          </a:prstGeom>
          <a:noFill/>
        </p:spPr>
      </p:pic>
      <p:pic>
        <p:nvPicPr>
          <p:cNvPr id="7179" name="Picture 11" descr="C:\Documents and Settings\User\Local Settings\Temporary Internet Files\Content.IE5\3YD0CJ5H\MP900403416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242098">
            <a:off x="6764817" y="653266"/>
            <a:ext cx="2065297" cy="13763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400px-Buddhahand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620688"/>
            <a:ext cx="3888432" cy="5832647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364088" y="1484784"/>
            <a:ext cx="3240360" cy="3993307"/>
          </a:xfrm>
        </p:spPr>
        <p:txBody>
          <a:bodyPr/>
          <a:lstStyle/>
          <a:p>
            <a:pPr algn="ctr"/>
            <a:r>
              <a:rPr lang="cs-CZ" dirty="0" smtClean="0"/>
              <a:t>BUDHOVA RUKA -  jeden z nejvzácnějších okrasných citrusů.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Plody mají citrusovou vůni.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68344" y="62373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tento plod?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4038600" cy="2553147"/>
          </a:xfrm>
        </p:spPr>
        <p:txBody>
          <a:bodyPr/>
          <a:lstStyle/>
          <a:p>
            <a:r>
              <a:rPr lang="cs-CZ" dirty="0" smtClean="0"/>
              <a:t>Ano, je to FÍK.</a:t>
            </a:r>
          </a:p>
          <a:p>
            <a:r>
              <a:rPr lang="cs-CZ" dirty="0" smtClean="0"/>
              <a:t>Fíky jsou velmi sladké části dužnatého nepravého plodenství.</a:t>
            </a:r>
          </a:p>
          <a:p>
            <a:endParaRPr lang="cs-CZ" dirty="0"/>
          </a:p>
        </p:txBody>
      </p:sp>
      <p:pic>
        <p:nvPicPr>
          <p:cNvPr id="9" name="Zástupný symbol pro obsah 8" descr="220px-Fi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4008" y="2276872"/>
            <a:ext cx="3890959" cy="3024336"/>
          </a:xfrm>
        </p:spPr>
      </p:pic>
      <p:pic>
        <p:nvPicPr>
          <p:cNvPr id="6" name="Zástupný symbol pro obsah 6" descr="220px-Fig_interio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3861048"/>
            <a:ext cx="3384376" cy="253828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668344" y="623731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7,8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258px-Ficus_carica_01_by_Line1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196752"/>
            <a:ext cx="3960440" cy="5280587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860032" y="1052736"/>
            <a:ext cx="4038600" cy="51125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Původním domovem fíkovníku je jihovýchodní Asie, jižní Španělsko, možná i Balkán.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Od starověku byl však vysazován v celém Středozemí, někde dokonce i zplaněl.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68344" y="62373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/>
              <a:t>KOŘENÍ</a:t>
            </a:r>
            <a:endParaRPr lang="cs-CZ" sz="9600" dirty="0"/>
          </a:p>
        </p:txBody>
      </p:sp>
      <p:pic>
        <p:nvPicPr>
          <p:cNvPr id="9219" name="Picture 3" descr="C:\Documents and Settings\User\Local Settings\Temporary Internet Files\Content.IE5\8CX47FTU\MC9001230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2420888"/>
            <a:ext cx="1570681" cy="2060844"/>
          </a:xfrm>
          <a:prstGeom prst="rect">
            <a:avLst/>
          </a:prstGeom>
          <a:noFill/>
        </p:spPr>
      </p:pic>
      <p:pic>
        <p:nvPicPr>
          <p:cNvPr id="9220" name="Picture 4" descr="C:\Documents and Settings\User\Local Settings\Temporary Internet Files\Content.IE5\H08RWZT3\MC90001672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476672"/>
            <a:ext cx="1638300" cy="1641475"/>
          </a:xfrm>
          <a:prstGeom prst="rect">
            <a:avLst/>
          </a:prstGeom>
          <a:noFill/>
        </p:spPr>
      </p:pic>
      <p:pic>
        <p:nvPicPr>
          <p:cNvPr id="9222" name="Picture 6" descr="C:\Documents and Settings\User\Local Settings\Temporary Internet Files\Content.IE5\8CX47FTU\MC9003313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5157192"/>
            <a:ext cx="1369743" cy="1356011"/>
          </a:xfrm>
          <a:prstGeom prst="rect">
            <a:avLst/>
          </a:prstGeom>
          <a:noFill/>
        </p:spPr>
      </p:pic>
      <p:pic>
        <p:nvPicPr>
          <p:cNvPr id="9223" name="Picture 7" descr="C:\Documents and Settings\User\Local Settings\Temporary Internet Files\Content.IE5\QNNDW2MD\MC90033130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260648"/>
            <a:ext cx="1813711" cy="1309735"/>
          </a:xfrm>
          <a:prstGeom prst="rect">
            <a:avLst/>
          </a:prstGeom>
          <a:noFill/>
        </p:spPr>
      </p:pic>
      <p:pic>
        <p:nvPicPr>
          <p:cNvPr id="9225" name="Picture 9" descr="C:\Documents and Settings\User\Local Settings\Temporary Internet Files\Content.IE5\DCG9WUW0\MC90038879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2636912"/>
            <a:ext cx="1815084" cy="1815084"/>
          </a:xfrm>
          <a:prstGeom prst="rect">
            <a:avLst/>
          </a:prstGeom>
          <a:noFill/>
        </p:spPr>
      </p:pic>
      <p:pic>
        <p:nvPicPr>
          <p:cNvPr id="9227" name="Picture 11" descr="C:\Documents and Settings\User\Local Settings\Temporary Internet Files\Content.IE5\BI2D836D\MC90033130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4941168"/>
            <a:ext cx="1339658" cy="1279524"/>
          </a:xfrm>
          <a:prstGeom prst="rect">
            <a:avLst/>
          </a:prstGeom>
          <a:noFill/>
        </p:spPr>
      </p:pic>
      <p:pic>
        <p:nvPicPr>
          <p:cNvPr id="9228" name="Picture 12" descr="C:\Documents and Settings\User\Local Settings\Temporary Internet Files\Content.IE5\QNNDW2MD\MC90003012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24128" y="3861048"/>
            <a:ext cx="957377" cy="1694383"/>
          </a:xfrm>
          <a:prstGeom prst="rect">
            <a:avLst/>
          </a:prstGeom>
          <a:noFill/>
        </p:spPr>
      </p:pic>
      <p:pic>
        <p:nvPicPr>
          <p:cNvPr id="16" name="Zástupný symbol pro obsah 8" descr="220px-Pfeffer-Gewürz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39552" y="692696"/>
            <a:ext cx="1710690" cy="1189707"/>
          </a:xfrm>
          <a:prstGeom prst="rect">
            <a:avLst/>
          </a:prstGeom>
        </p:spPr>
      </p:pic>
      <p:sp>
        <p:nvSpPr>
          <p:cNvPr id="20" name="Zaoblený obdélníkový popisek 19"/>
          <p:cNvSpPr/>
          <p:nvPr/>
        </p:nvSpPr>
        <p:spPr>
          <a:xfrm>
            <a:off x="2123728" y="404664"/>
            <a:ext cx="1008112" cy="4320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PEPŘ</a:t>
            </a:r>
            <a:endParaRPr lang="cs-CZ" dirty="0"/>
          </a:p>
        </p:txBody>
      </p:sp>
      <p:sp>
        <p:nvSpPr>
          <p:cNvPr id="21" name="Zaoblený obdélníkový popisek 20"/>
          <p:cNvSpPr/>
          <p:nvPr/>
        </p:nvSpPr>
        <p:spPr>
          <a:xfrm>
            <a:off x="7740352" y="476672"/>
            <a:ext cx="1296144" cy="4320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SKOŘICE</a:t>
            </a:r>
            <a:endParaRPr lang="cs-CZ" dirty="0"/>
          </a:p>
        </p:txBody>
      </p:sp>
      <p:sp>
        <p:nvSpPr>
          <p:cNvPr id="22" name="Zaoblený obdélníkový popisek 21"/>
          <p:cNvSpPr/>
          <p:nvPr/>
        </p:nvSpPr>
        <p:spPr>
          <a:xfrm>
            <a:off x="395536" y="2420888"/>
            <a:ext cx="1656184" cy="4320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ZÁZVOR</a:t>
            </a:r>
            <a:endParaRPr lang="cs-CZ" dirty="0"/>
          </a:p>
        </p:txBody>
      </p:sp>
      <p:sp>
        <p:nvSpPr>
          <p:cNvPr id="23" name="Zaoblený obdélníkový popisek 22"/>
          <p:cNvSpPr/>
          <p:nvPr/>
        </p:nvSpPr>
        <p:spPr>
          <a:xfrm>
            <a:off x="3419872" y="3717032"/>
            <a:ext cx="1008112" cy="4320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CHILLI</a:t>
            </a:r>
            <a:endParaRPr lang="cs-CZ" dirty="0"/>
          </a:p>
        </p:txBody>
      </p:sp>
      <p:sp>
        <p:nvSpPr>
          <p:cNvPr id="24" name="Zaoblený obdélníkový popisek 23"/>
          <p:cNvSpPr/>
          <p:nvPr/>
        </p:nvSpPr>
        <p:spPr>
          <a:xfrm>
            <a:off x="5292080" y="3284984"/>
            <a:ext cx="1728192" cy="4320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MAJORÁNKA</a:t>
            </a:r>
            <a:endParaRPr lang="cs-CZ" dirty="0"/>
          </a:p>
        </p:txBody>
      </p:sp>
      <p:sp>
        <p:nvSpPr>
          <p:cNvPr id="25" name="Zaoblený obdélníkový popisek 24"/>
          <p:cNvSpPr/>
          <p:nvPr/>
        </p:nvSpPr>
        <p:spPr>
          <a:xfrm>
            <a:off x="7596336" y="4509120"/>
            <a:ext cx="1008112" cy="4320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ANÝZ</a:t>
            </a:r>
            <a:endParaRPr lang="cs-CZ" dirty="0"/>
          </a:p>
        </p:txBody>
      </p:sp>
      <p:sp>
        <p:nvSpPr>
          <p:cNvPr id="26" name="Zaoblený obdélníkový popisek 25"/>
          <p:cNvSpPr/>
          <p:nvPr/>
        </p:nvSpPr>
        <p:spPr>
          <a:xfrm>
            <a:off x="7380312" y="2276872"/>
            <a:ext cx="1440160" cy="4320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JALOVEC</a:t>
            </a:r>
            <a:endParaRPr lang="cs-CZ" dirty="0"/>
          </a:p>
        </p:txBody>
      </p:sp>
      <p:sp>
        <p:nvSpPr>
          <p:cNvPr id="27" name="Zaoblený obdélníkový popisek 26"/>
          <p:cNvSpPr/>
          <p:nvPr/>
        </p:nvSpPr>
        <p:spPr>
          <a:xfrm>
            <a:off x="1403648" y="4509120"/>
            <a:ext cx="1728192" cy="72008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BOBKOVÝ LIST</a:t>
            </a:r>
            <a:endParaRPr lang="cs-CZ" dirty="0"/>
          </a:p>
        </p:txBody>
      </p:sp>
      <p:sp>
        <p:nvSpPr>
          <p:cNvPr id="28" name="Zaoblený obdélníkový popisek 27"/>
          <p:cNvSpPr/>
          <p:nvPr/>
        </p:nvSpPr>
        <p:spPr>
          <a:xfrm>
            <a:off x="5436096" y="188640"/>
            <a:ext cx="1512168" cy="42366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BAZALKA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23528" y="198884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  <p:pic>
        <p:nvPicPr>
          <p:cNvPr id="9232" name="Picture 16" descr="C:\Documents and Settings\User\Local Settings\Temporary Internet Files\Content.IE5\8CX47FTU\MC90035867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707904" y="4293096"/>
            <a:ext cx="1296144" cy="21470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9600" dirty="0" smtClean="0"/>
          </a:p>
          <a:p>
            <a:pPr algn="ctr">
              <a:buNone/>
            </a:pPr>
            <a:endParaRPr lang="cs-CZ" sz="9600" dirty="0" smtClean="0"/>
          </a:p>
          <a:p>
            <a:pPr algn="ctr">
              <a:buNone/>
            </a:pPr>
            <a:r>
              <a:rPr lang="cs-CZ" sz="9600" dirty="0" smtClean="0"/>
              <a:t>NÁPOJE</a:t>
            </a:r>
            <a:endParaRPr lang="cs-CZ" sz="9600" dirty="0"/>
          </a:p>
        </p:txBody>
      </p:sp>
      <p:pic>
        <p:nvPicPr>
          <p:cNvPr id="14339" name="Picture 3" descr="C:\Documents and Settings\User\Local Settings\Temporary Internet Files\Content.IE5\BI2D836D\MP9004014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04736" y="4221088"/>
            <a:ext cx="1939264" cy="2424672"/>
          </a:xfrm>
          <a:prstGeom prst="rect">
            <a:avLst/>
          </a:prstGeom>
          <a:noFill/>
        </p:spPr>
      </p:pic>
      <p:pic>
        <p:nvPicPr>
          <p:cNvPr id="14340" name="Picture 4" descr="C:\Documents and Settings\User\Local Settings\Temporary Internet Files\Content.IE5\QNNDW2MD\MP90042239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548680"/>
            <a:ext cx="1782708" cy="2672758"/>
          </a:xfrm>
          <a:prstGeom prst="rect">
            <a:avLst/>
          </a:prstGeom>
          <a:noFill/>
        </p:spPr>
      </p:pic>
      <p:pic>
        <p:nvPicPr>
          <p:cNvPr id="14341" name="Picture 5" descr="C:\Documents and Settings\User\Local Settings\Temporary Internet Files\Content.IE5\QNNDW2MD\MP90043874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356992"/>
            <a:ext cx="1923678" cy="2564904"/>
          </a:xfrm>
          <a:prstGeom prst="rect">
            <a:avLst/>
          </a:prstGeom>
          <a:noFill/>
        </p:spPr>
      </p:pic>
      <p:pic>
        <p:nvPicPr>
          <p:cNvPr id="14344" name="Picture 8" descr="C:\Documents and Settings\User\Local Settings\Temporary Internet Files\Content.IE5\8CX47FTU\MP90043102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620688"/>
            <a:ext cx="2092311" cy="2088232"/>
          </a:xfrm>
          <a:prstGeom prst="rect">
            <a:avLst/>
          </a:prstGeom>
          <a:noFill/>
        </p:spPr>
      </p:pic>
      <p:pic>
        <p:nvPicPr>
          <p:cNvPr id="14345" name="Picture 9" descr="C:\Documents and Settings\User\Local Settings\Temporary Internet Files\Content.IE5\WGIQHGSR\MC90041045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476672"/>
            <a:ext cx="2127564" cy="3443335"/>
          </a:xfrm>
          <a:prstGeom prst="rect">
            <a:avLst/>
          </a:prstGeom>
          <a:noFill/>
        </p:spPr>
      </p:pic>
      <p:sp>
        <p:nvSpPr>
          <p:cNvPr id="8" name="Obdélníkový popisek 7"/>
          <p:cNvSpPr/>
          <p:nvPr/>
        </p:nvSpPr>
        <p:spPr>
          <a:xfrm>
            <a:off x="2555776" y="2348880"/>
            <a:ext cx="1296144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kakao</a:t>
            </a:r>
            <a:endParaRPr lang="cs-CZ" dirty="0"/>
          </a:p>
        </p:txBody>
      </p:sp>
      <p:sp>
        <p:nvSpPr>
          <p:cNvPr id="9" name="Obdélníkový popisek 8"/>
          <p:cNvSpPr/>
          <p:nvPr/>
        </p:nvSpPr>
        <p:spPr>
          <a:xfrm>
            <a:off x="4283968" y="332656"/>
            <a:ext cx="1296144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oliva</a:t>
            </a:r>
            <a:endParaRPr lang="cs-CZ" dirty="0"/>
          </a:p>
        </p:txBody>
      </p:sp>
      <p:sp>
        <p:nvSpPr>
          <p:cNvPr id="10" name="Obdélníkový popisek 9"/>
          <p:cNvSpPr/>
          <p:nvPr/>
        </p:nvSpPr>
        <p:spPr>
          <a:xfrm>
            <a:off x="6372200" y="2060848"/>
            <a:ext cx="1296144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káva</a:t>
            </a:r>
            <a:endParaRPr lang="cs-CZ" dirty="0"/>
          </a:p>
        </p:txBody>
      </p:sp>
      <p:sp>
        <p:nvSpPr>
          <p:cNvPr id="11" name="Obdélníkový popisek 10"/>
          <p:cNvSpPr/>
          <p:nvPr/>
        </p:nvSpPr>
        <p:spPr>
          <a:xfrm>
            <a:off x="7092280" y="3573016"/>
            <a:ext cx="1296144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čaj</a:t>
            </a:r>
            <a:endParaRPr lang="cs-CZ" dirty="0"/>
          </a:p>
        </p:txBody>
      </p:sp>
      <p:sp>
        <p:nvSpPr>
          <p:cNvPr id="12" name="Obdélníkový popisek 11"/>
          <p:cNvSpPr/>
          <p:nvPr/>
        </p:nvSpPr>
        <p:spPr>
          <a:xfrm>
            <a:off x="1979712" y="5229200"/>
            <a:ext cx="1296144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káva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ČAJOVNÍK ČÍNSKÝ</a:t>
            </a:r>
            <a:endParaRPr lang="cs-CZ" dirty="0"/>
          </a:p>
        </p:txBody>
      </p:sp>
      <p:pic>
        <p:nvPicPr>
          <p:cNvPr id="5" name="Zástupný symbol pro obsah 4" descr="250px-Teeblaetter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628800"/>
            <a:ext cx="4193167" cy="2868126"/>
          </a:xfrm>
        </p:spPr>
      </p:pic>
      <p:pic>
        <p:nvPicPr>
          <p:cNvPr id="6" name="Zástupný symbol pro obsah 5" descr="220px-Flower_of_camellia_sinensis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652120" y="4077072"/>
            <a:ext cx="2520280" cy="1684005"/>
          </a:xfrm>
        </p:spPr>
      </p:pic>
      <p:sp>
        <p:nvSpPr>
          <p:cNvPr id="8" name="TextovéPole 7"/>
          <p:cNvSpPr txBox="1"/>
          <p:nvPr/>
        </p:nvSpPr>
        <p:spPr>
          <a:xfrm>
            <a:off x="611560" y="4581128"/>
            <a:ext cx="4283968" cy="2276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PŮVOD: JIHOVÝCHODNÍ  ASIE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DNES SE PĚSTUJE  V TROPICKÝCH A SUBTROPICKÝCH OBLASTECH V RŮZNÝCH NADMOŘSKÝCH VÝŠKÁCH.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1700808"/>
            <a:ext cx="34563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KEŘ NEBO STROM</a:t>
            </a:r>
          </a:p>
          <a:p>
            <a:r>
              <a:rPr lang="cs-CZ" sz="2000" dirty="0" smtClean="0"/>
              <a:t> </a:t>
            </a:r>
          </a:p>
          <a:p>
            <a:r>
              <a:rPr lang="cs-CZ" sz="2000" dirty="0" smtClean="0"/>
              <a:t>VYUŽITÍ:  </a:t>
            </a:r>
          </a:p>
          <a:p>
            <a:r>
              <a:rPr lang="cs-CZ" sz="2000" dirty="0" smtClean="0"/>
              <a:t>LISTY SE SUŠÍ -&gt; ZELENÝ ČAJ</a:t>
            </a:r>
          </a:p>
          <a:p>
            <a:r>
              <a:rPr lang="cs-CZ" sz="2000" dirty="0" smtClean="0"/>
              <a:t>LISTY SE DÁL UPRAVUJÍ -&gt; ČERNÝ ČAJ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24328" y="623731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11,12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Kávovník arabský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1148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Původ: severovýchodní Afrika</a:t>
            </a:r>
          </a:p>
          <a:p>
            <a:endParaRPr lang="cs-CZ" dirty="0" smtClean="0"/>
          </a:p>
          <a:p>
            <a:r>
              <a:rPr lang="cs-CZ" dirty="0" smtClean="0"/>
              <a:t>Plodem je peckovice.</a:t>
            </a:r>
          </a:p>
          <a:p>
            <a:endParaRPr lang="cs-CZ" dirty="0" smtClean="0"/>
          </a:p>
          <a:p>
            <a:r>
              <a:rPr lang="cs-CZ" dirty="0" smtClean="0"/>
              <a:t>V peckovici jsou dvě semena, která se  vylupují a praží.</a:t>
            </a:r>
          </a:p>
          <a:p>
            <a:endParaRPr lang="cs-CZ" dirty="0" smtClean="0"/>
          </a:p>
          <a:p>
            <a:r>
              <a:rPr lang="cs-CZ" dirty="0" smtClean="0"/>
              <a:t>Pražená kávová zrna se melou a vzniká KÁVA</a:t>
            </a:r>
            <a:endParaRPr lang="cs-CZ" dirty="0"/>
          </a:p>
        </p:txBody>
      </p:sp>
      <p:pic>
        <p:nvPicPr>
          <p:cNvPr id="5" name="Zástupný symbol pro obsah 4" descr="450px-Starr_070308-5471_Coffea_arabic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48250" y="1600200"/>
            <a:ext cx="3543300" cy="4724400"/>
          </a:xfrm>
        </p:spPr>
      </p:pic>
      <p:pic>
        <p:nvPicPr>
          <p:cNvPr id="12290" name="Picture 2" descr="C:\Documents and Settings\User\Local Settings\Temporary Internet Files\Content.IE5\H08RWZT3\MC9002932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0"/>
            <a:ext cx="1191288" cy="134920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740352" y="638132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Kakaovník pravý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2133600"/>
            <a:ext cx="4191000" cy="4724400"/>
          </a:xfrm>
        </p:spPr>
        <p:txBody>
          <a:bodyPr/>
          <a:lstStyle/>
          <a:p>
            <a:r>
              <a:rPr lang="cs-CZ" dirty="0" smtClean="0"/>
              <a:t>Plodem je tobolka.</a:t>
            </a:r>
          </a:p>
          <a:p>
            <a:r>
              <a:rPr lang="cs-CZ" dirty="0" smtClean="0"/>
              <a:t>V tobolce jsou uložena semena (kakaové boby).</a:t>
            </a:r>
          </a:p>
          <a:p>
            <a:r>
              <a:rPr lang="cs-CZ" dirty="0" smtClean="0"/>
              <a:t>Po usušení se semena rozemelou na prášek.</a:t>
            </a:r>
          </a:p>
          <a:p>
            <a:r>
              <a:rPr lang="cs-CZ" dirty="0" smtClean="0"/>
              <a:t>Využití: potravinářství př. výroba čokolády</a:t>
            </a:r>
          </a:p>
          <a:p>
            <a:endParaRPr lang="cs-CZ" dirty="0"/>
          </a:p>
        </p:txBody>
      </p:sp>
      <p:pic>
        <p:nvPicPr>
          <p:cNvPr id="5" name="Zástupný symbol pro obsah 4" descr="250px-Starr_070321-6121_Theobroma_cacao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32400" y="1847850"/>
            <a:ext cx="3175000" cy="4229100"/>
          </a:xfrm>
        </p:spPr>
      </p:pic>
      <p:pic>
        <p:nvPicPr>
          <p:cNvPr id="10242" name="Picture 2" descr="C:\Documents and Settings\User\Local Settings\Temporary Internet Files\Content.IE5\DCG9WUW0\MC9002902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260648"/>
            <a:ext cx="1806166" cy="201590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Olivovník evropský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Plodem je peckovice.</a:t>
            </a:r>
          </a:p>
          <a:p>
            <a:endParaRPr lang="cs-CZ" dirty="0" smtClean="0"/>
          </a:p>
          <a:p>
            <a:r>
              <a:rPr lang="cs-CZ" dirty="0" smtClean="0"/>
              <a:t>Peckovice mají velký obsah oleje.</a:t>
            </a:r>
          </a:p>
          <a:p>
            <a:endParaRPr lang="cs-CZ" dirty="0" smtClean="0"/>
          </a:p>
          <a:p>
            <a:r>
              <a:rPr lang="cs-CZ" dirty="0" smtClean="0"/>
              <a:t>Využití: potravinářství, kosmetika, farmakologický průmysl</a:t>
            </a:r>
            <a:endParaRPr lang="cs-CZ" dirty="0"/>
          </a:p>
        </p:txBody>
      </p:sp>
      <p:pic>
        <p:nvPicPr>
          <p:cNvPr id="5" name="Zástupný symbol pro obsah 4" descr="800px-Olive_tre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0" y="3789040"/>
            <a:ext cx="4038600" cy="2877503"/>
          </a:xfrm>
        </p:spPr>
      </p:pic>
      <p:pic>
        <p:nvPicPr>
          <p:cNvPr id="11267" name="Picture 3" descr="C:\Documents and Settings\User\Local Settings\Temporary Internet Files\Content.IE5\WGIQHGSR\MP9004332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548680"/>
            <a:ext cx="2192572" cy="3284984"/>
          </a:xfrm>
          <a:prstGeom prst="rect">
            <a:avLst/>
          </a:prstGeom>
          <a:noFill/>
        </p:spPr>
      </p:pic>
      <p:pic>
        <p:nvPicPr>
          <p:cNvPr id="11268" name="Picture 4" descr="C:\Documents and Settings\User\Local Settings\Temporary Internet Files\Content.IE5\8CX47FTU\MC9003397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1700808"/>
            <a:ext cx="1480918" cy="144016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131840" y="609329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Bavlník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340768"/>
            <a:ext cx="6912768" cy="1800200"/>
          </a:xfrm>
        </p:spPr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r>
              <a:rPr lang="cs-CZ" sz="3800" dirty="0" smtClean="0"/>
              <a:t>Rozšíření: tropy a subtropy</a:t>
            </a:r>
          </a:p>
          <a:p>
            <a:r>
              <a:rPr lang="cs-CZ" sz="3800" dirty="0" smtClean="0"/>
              <a:t>Ze semen se vyrábí textilní vlákno.  </a:t>
            </a:r>
          </a:p>
          <a:p>
            <a:r>
              <a:rPr lang="cs-CZ" sz="3800" dirty="0" smtClean="0"/>
              <a:t>Využití: textilní průmysl, lékařství  (surová vata)</a:t>
            </a:r>
            <a:endParaRPr lang="cs-CZ" sz="3800" dirty="0"/>
          </a:p>
        </p:txBody>
      </p:sp>
      <p:pic>
        <p:nvPicPr>
          <p:cNvPr id="5" name="Zástupný symbol pro obsah 4" descr="800px-Feld_mit_reifer_Baumwolle.jpe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979712" y="3212976"/>
            <a:ext cx="5089320" cy="3409845"/>
          </a:xfrm>
        </p:spPr>
      </p:pic>
      <p:pic>
        <p:nvPicPr>
          <p:cNvPr id="13314" name="Picture 2" descr="C:\Documents and Settings\User\Local Settings\Temporary Internet Files\Content.IE5\QNNDW2MD\MC9003538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0"/>
            <a:ext cx="1512168" cy="1412153"/>
          </a:xfrm>
          <a:prstGeom prst="rect">
            <a:avLst/>
          </a:prstGeom>
          <a:noFill/>
        </p:spPr>
      </p:pic>
      <p:pic>
        <p:nvPicPr>
          <p:cNvPr id="13315" name="Picture 3" descr="C:\Documents and Settings\User\Local Settings\Temporary Internet Files\Content.IE5\WGIQHGSR\MC90025093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260648"/>
            <a:ext cx="2448272" cy="214705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668344" y="623731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200" dirty="0" smtClean="0"/>
              <a:t>Není-li uvedeno jinak vlastní práce autora.</a:t>
            </a:r>
          </a:p>
          <a:p>
            <a:pPr>
              <a:buNone/>
            </a:pPr>
            <a:r>
              <a:rPr lang="cs-CZ" sz="1200" dirty="0" smtClean="0">
                <a:latin typeface="Arial" charset="0"/>
              </a:rPr>
              <a:t>/cit. 2012-05-24/. Dostupný pod licencí public </a:t>
            </a:r>
            <a:r>
              <a:rPr lang="cs-CZ" sz="1200" dirty="0" err="1" smtClean="0">
                <a:latin typeface="Arial" charset="0"/>
              </a:rPr>
              <a:t>domain</a:t>
            </a:r>
            <a:r>
              <a:rPr lang="cs-CZ" sz="1200" dirty="0" smtClean="0">
                <a:latin typeface="Arial" charset="0"/>
              </a:rPr>
              <a:t> na WWW:</a:t>
            </a:r>
            <a:endParaRPr lang="cs-CZ" sz="1200" dirty="0" smtClean="0"/>
          </a:p>
          <a:p>
            <a:r>
              <a:rPr lang="cs-CZ" sz="1200" dirty="0" smtClean="0"/>
              <a:t>Datlovník - </a:t>
            </a:r>
            <a:r>
              <a:rPr lang="cs-CZ" sz="1200" dirty="0" smtClean="0">
                <a:hlinkClick r:id="rId2"/>
              </a:rPr>
              <a:t>http://commons.wikimedia.org/wiki/User:Mmcknight4</a:t>
            </a:r>
            <a:r>
              <a:rPr lang="cs-CZ" sz="1200" dirty="0" smtClean="0"/>
              <a:t>,  </a:t>
            </a:r>
            <a:r>
              <a:rPr lang="cs-CZ" sz="1200" dirty="0" smtClean="0">
                <a:hlinkClick r:id="rId3"/>
              </a:rPr>
              <a:t>http://upload.wikimedia.org/wikipedia/commons/thumb/c/ca/Phoenix_dactylifera100_4209.JPG/258px-Phoenix_dactylifera100_4209.JPG</a:t>
            </a:r>
            <a:r>
              <a:rPr lang="cs-CZ" sz="1200" dirty="0" smtClean="0"/>
              <a:t> obr. 1</a:t>
            </a:r>
          </a:p>
          <a:p>
            <a:endParaRPr lang="cs-CZ" sz="1200" dirty="0" smtClean="0"/>
          </a:p>
          <a:p>
            <a:r>
              <a:rPr lang="cs-CZ" sz="1200" dirty="0" smtClean="0"/>
              <a:t>Mapa - </a:t>
            </a:r>
            <a:r>
              <a:rPr lang="cs-CZ" sz="1200" dirty="0" err="1" smtClean="0"/>
              <a:t>Niklas</a:t>
            </a:r>
            <a:r>
              <a:rPr lang="cs-CZ" sz="1200" dirty="0" smtClean="0"/>
              <a:t> </a:t>
            </a:r>
            <a:r>
              <a:rPr lang="cs-CZ" sz="1200" dirty="0" err="1" smtClean="0"/>
              <a:t>Jonsson</a:t>
            </a:r>
            <a:r>
              <a:rPr lang="cs-CZ" sz="1200" dirty="0" smtClean="0"/>
              <a:t>, </a:t>
            </a:r>
            <a:r>
              <a:rPr lang="cs-CZ" sz="1200" dirty="0" smtClean="0">
                <a:hlinkClick r:id="rId4"/>
              </a:rPr>
              <a:t>http://upload.wikimedia.org/wikipedia/commons/thumb/4/47/Coconut_natural_distribution.jpg/800px-Coconut_natural_distribution.jpg</a:t>
            </a:r>
            <a:r>
              <a:rPr lang="cs-CZ" sz="1200" dirty="0" smtClean="0"/>
              <a:t> obr. 2</a:t>
            </a:r>
          </a:p>
          <a:p>
            <a:endParaRPr lang="cs-CZ" sz="1200" dirty="0" smtClean="0"/>
          </a:p>
          <a:p>
            <a:r>
              <a:rPr lang="cs-CZ" sz="1200" dirty="0" smtClean="0"/>
              <a:t>Kokosovník - </a:t>
            </a:r>
            <a:r>
              <a:rPr lang="de-DE" sz="1200" dirty="0" smtClean="0"/>
              <a:t>Franz Eugen Köhler, </a:t>
            </a:r>
            <a:r>
              <a:rPr lang="de-DE" sz="1200" i="1" dirty="0" err="1" smtClean="0"/>
              <a:t>Köhler's</a:t>
            </a:r>
            <a:r>
              <a:rPr lang="de-DE" sz="1200" i="1" dirty="0" smtClean="0"/>
              <a:t> </a:t>
            </a:r>
            <a:r>
              <a:rPr lang="de-DE" sz="1200" i="1" dirty="0" err="1" smtClean="0"/>
              <a:t>Medizinal</a:t>
            </a:r>
            <a:r>
              <a:rPr lang="de-DE" sz="1200" i="1" dirty="0" smtClean="0"/>
              <a:t>-Pflanzen</a:t>
            </a:r>
            <a:r>
              <a:rPr lang="cs-CZ" sz="1200" i="1" dirty="0" smtClean="0"/>
              <a:t>, volné dílo, </a:t>
            </a:r>
            <a:r>
              <a:rPr lang="cs-CZ" sz="1200" i="1" dirty="0" smtClean="0">
                <a:hlinkClick r:id="rId5"/>
              </a:rPr>
              <a:t>http://upload.wikimedia.org/wikipedia/commons/thumb/3/32/Cocos_nucifera_-_K%C3%B6hler%E2%80%93s_Medizinal-Pflanzen-187.jpg/250px-Cocos_nucifera_-_K%C3%B6hler%E2%80%93s_Medizinal-Pflanzen-187.jpg</a:t>
            </a:r>
            <a:r>
              <a:rPr lang="cs-CZ" sz="1200" i="1" dirty="0" smtClean="0"/>
              <a:t>  obr. 3</a:t>
            </a:r>
          </a:p>
          <a:p>
            <a:endParaRPr lang="cs-CZ" sz="1200" i="1" dirty="0" smtClean="0"/>
          </a:p>
          <a:p>
            <a:r>
              <a:rPr lang="cs-CZ" sz="1200" i="1" dirty="0" smtClean="0"/>
              <a:t>Banánovník – autor neuveden - </a:t>
            </a:r>
            <a:r>
              <a:rPr lang="cs-CZ" sz="1200" i="1" dirty="0" smtClean="0">
                <a:hlinkClick r:id="rId6"/>
              </a:rPr>
              <a:t>http://upload.wikimedia.org/wikipedia/commons/thumb/e/e4/Luxor%2C_Banana_Island%2C_Banana_Tree%2C_Egypt%2C_Oct_2004.jpg/258px-Luxor%2C_Banana_Island%2C_Banana_Tree%2C_Egypt%2C_Oct_2004.jpg</a:t>
            </a:r>
            <a:r>
              <a:rPr lang="cs-CZ" sz="1200" i="1" dirty="0" smtClean="0"/>
              <a:t> obr. 4</a:t>
            </a:r>
          </a:p>
          <a:p>
            <a:endParaRPr lang="cs-CZ" sz="1200" i="1" dirty="0" smtClean="0"/>
          </a:p>
          <a:p>
            <a:r>
              <a:rPr lang="cs-CZ" sz="1200" i="1" dirty="0" smtClean="0"/>
              <a:t>mandarinka - </a:t>
            </a:r>
            <a:r>
              <a:rPr lang="cs-CZ" sz="1200" i="1" dirty="0" smtClean="0">
                <a:hlinkClick r:id="rId7"/>
              </a:rPr>
              <a:t>http://cs.wikipedia.org/wiki/User:Lukhin</a:t>
            </a:r>
            <a:r>
              <a:rPr lang="cs-CZ" sz="1200" i="1" dirty="0" smtClean="0"/>
              <a:t>, </a:t>
            </a:r>
            <a:r>
              <a:rPr lang="cs-CZ" sz="1200" i="1" dirty="0" smtClean="0">
                <a:hlinkClick r:id="rId8"/>
              </a:rPr>
              <a:t>http://upload.wikimedia.org/wikipedia/commons/thumb/9/98/Mandarinky.JPG/258px-Mandarinky.JPG</a:t>
            </a:r>
            <a:r>
              <a:rPr lang="cs-CZ" sz="1200" i="1" dirty="0" smtClean="0"/>
              <a:t> obr. 5</a:t>
            </a:r>
          </a:p>
          <a:p>
            <a:endParaRPr lang="cs-CZ" sz="1200" i="1" dirty="0" smtClean="0"/>
          </a:p>
          <a:p>
            <a:r>
              <a:rPr lang="cs-CZ" sz="1200" i="1" dirty="0" err="1" smtClean="0"/>
              <a:t>Budhova</a:t>
            </a:r>
            <a:r>
              <a:rPr lang="cs-CZ" sz="1200" i="1" dirty="0" smtClean="0"/>
              <a:t> ruka   </a:t>
            </a:r>
            <a:r>
              <a:rPr lang="cs-CZ" sz="1200" dirty="0" err="1" smtClean="0"/>
              <a:t>wonderferret</a:t>
            </a:r>
            <a:r>
              <a:rPr lang="cs-CZ" sz="1200" dirty="0" smtClean="0"/>
              <a:t>, </a:t>
            </a:r>
            <a:r>
              <a:rPr lang="cs-CZ" sz="1200" i="1" dirty="0" smtClean="0">
                <a:hlinkClick r:id="rId9"/>
              </a:rPr>
              <a:t>http://upload.wikimedia.org/wikipedia/commons/thumb/d/d6/Buddhahand.jpg/220px-Buddhahand.jpg</a:t>
            </a:r>
            <a:r>
              <a:rPr lang="cs-CZ" sz="1200" i="1" dirty="0" smtClean="0"/>
              <a:t>  obr. 6</a:t>
            </a:r>
          </a:p>
          <a:p>
            <a:endParaRPr lang="cs-CZ" sz="1200" i="1" dirty="0" smtClean="0"/>
          </a:p>
          <a:p>
            <a:endParaRPr lang="cs-CZ" sz="1200" i="1" dirty="0" smtClean="0"/>
          </a:p>
          <a:p>
            <a:endParaRPr lang="cs-CZ" sz="1200" i="1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200" dirty="0" smtClean="0"/>
              <a:t>Fíkovník smokvoň -  </a:t>
            </a:r>
            <a:r>
              <a:rPr lang="cs-CZ" sz="1200" dirty="0" smtClean="0">
                <a:hlinkClick r:id="rId2"/>
              </a:rPr>
              <a:t>http://commons.wikimedia.org/wiki/User:Lin%C3%A91</a:t>
            </a:r>
            <a:r>
              <a:rPr lang="cs-CZ" sz="1200" dirty="0" smtClean="0"/>
              <a:t>, </a:t>
            </a:r>
            <a:r>
              <a:rPr lang="cs-CZ" sz="1200" dirty="0" smtClean="0">
                <a:hlinkClick r:id="rId3"/>
              </a:rPr>
              <a:t>http://upload.wikimedia.org/wikipedia/commons/thumb/a/af/Ficus_carica_01_by_Line1.jpg/258px-Ficus_carica_01_by_Line1.jpg</a:t>
            </a:r>
            <a:r>
              <a:rPr lang="cs-CZ" sz="1200" dirty="0" smtClean="0"/>
              <a:t> obr. 7</a:t>
            </a:r>
          </a:p>
          <a:p>
            <a:r>
              <a:rPr lang="cs-CZ" sz="1200" dirty="0" smtClean="0"/>
              <a:t>Plod fíkovníku autor neuveden, </a:t>
            </a:r>
            <a:r>
              <a:rPr lang="cs-CZ" sz="1200" dirty="0" smtClean="0">
                <a:hlinkClick r:id="rId4"/>
              </a:rPr>
              <a:t>http://upload.wikimedia.org/wikipedia/commons/thumb/0/04/Fig.jpg/220px-Fig.jpg</a:t>
            </a:r>
            <a:r>
              <a:rPr lang="cs-CZ" sz="1200" dirty="0" smtClean="0"/>
              <a:t> obr. 8</a:t>
            </a:r>
          </a:p>
          <a:p>
            <a:r>
              <a:rPr lang="cs-CZ" sz="1200" dirty="0" smtClean="0"/>
              <a:t>Rozříznutý plod fíkovníku  </a:t>
            </a:r>
            <a:r>
              <a:rPr lang="cs-CZ" sz="1200" dirty="0" smtClean="0">
                <a:hlinkClick r:id="rId5"/>
              </a:rPr>
              <a:t>http://commons.wikimedia.org/wiki/User:Shadle</a:t>
            </a:r>
            <a:r>
              <a:rPr lang="cs-CZ" sz="1200" dirty="0" smtClean="0"/>
              <a:t>, </a:t>
            </a:r>
            <a:r>
              <a:rPr lang="cs-CZ" sz="1200" dirty="0" smtClean="0">
                <a:hlinkClick r:id="rId6"/>
              </a:rPr>
              <a:t>http://upload.wikimedia.org/wikipedia/commons/thumb/9/98/Fig_interior.jpg/220px-Fig_interior.jpg</a:t>
            </a:r>
            <a:r>
              <a:rPr lang="cs-CZ" sz="1200" dirty="0" smtClean="0"/>
              <a:t>  obr.9</a:t>
            </a:r>
          </a:p>
          <a:p>
            <a:r>
              <a:rPr lang="cs-CZ" sz="1200" dirty="0" smtClean="0"/>
              <a:t>Pepř -  </a:t>
            </a:r>
            <a:r>
              <a:rPr lang="cs-CZ" sz="1200" dirty="0" smtClean="0">
                <a:hlinkClick r:id="rId7"/>
              </a:rPr>
              <a:t>http://de.</a:t>
            </a:r>
            <a:r>
              <a:rPr lang="cs-CZ" sz="1200" dirty="0" err="1" smtClean="0">
                <a:hlinkClick r:id="rId7"/>
              </a:rPr>
              <a:t>wikipedia.org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wiki</a:t>
            </a:r>
            <a:r>
              <a:rPr lang="cs-CZ" sz="1200" dirty="0" smtClean="0">
                <a:hlinkClick r:id="rId7"/>
              </a:rPr>
              <a:t>/User:</a:t>
            </a:r>
            <a:r>
              <a:rPr lang="cs-CZ" sz="1200" dirty="0" err="1" smtClean="0">
                <a:hlinkClick r:id="rId7"/>
              </a:rPr>
              <a:t>Rainer</a:t>
            </a:r>
            <a:r>
              <a:rPr lang="cs-CZ" sz="1200" dirty="0" smtClean="0">
                <a:hlinkClick r:id="rId7"/>
              </a:rPr>
              <a:t>_</a:t>
            </a:r>
            <a:r>
              <a:rPr lang="cs-CZ" sz="1200" dirty="0" err="1" smtClean="0">
                <a:hlinkClick r:id="rId7"/>
              </a:rPr>
              <a:t>Zenz</a:t>
            </a:r>
            <a:r>
              <a:rPr lang="cs-CZ" sz="1200" dirty="0" smtClean="0"/>
              <a:t>, </a:t>
            </a:r>
            <a:r>
              <a:rPr lang="cs-CZ" sz="1200" dirty="0" smtClean="0">
                <a:hlinkClick r:id="rId8"/>
              </a:rPr>
              <a:t>http://upload.wikimedia.org/wikipedia/commons/thumb/6/65/Pfeffer-Gew%C3%BCrz.jpg/220px-Pfeffer-Gew%C3%BCrz.jpg</a:t>
            </a:r>
            <a:r>
              <a:rPr lang="cs-CZ" sz="1200" dirty="0" smtClean="0"/>
              <a:t> obr.10</a:t>
            </a:r>
          </a:p>
          <a:p>
            <a:r>
              <a:rPr lang="cs-CZ" sz="1200" dirty="0" smtClean="0"/>
              <a:t>Čajovník -http://de.</a:t>
            </a:r>
            <a:r>
              <a:rPr lang="cs-CZ" sz="1200" dirty="0" err="1" smtClean="0"/>
              <a:t>wikipedia.org</a:t>
            </a:r>
            <a:r>
              <a:rPr lang="cs-CZ" sz="1200" dirty="0" smtClean="0"/>
              <a:t>/</a:t>
            </a:r>
            <a:r>
              <a:rPr lang="cs-CZ" sz="1200" dirty="0" err="1" smtClean="0"/>
              <a:t>wiki</a:t>
            </a:r>
            <a:r>
              <a:rPr lang="cs-CZ" sz="1200" dirty="0" smtClean="0"/>
              <a:t>/User:</a:t>
            </a:r>
            <a:r>
              <a:rPr lang="cs-CZ" sz="1200" dirty="0" err="1" smtClean="0"/>
              <a:t>Burgkirsch</a:t>
            </a:r>
            <a:r>
              <a:rPr lang="cs-CZ" sz="1200" dirty="0" smtClean="0"/>
              <a:t>,  </a:t>
            </a:r>
            <a:r>
              <a:rPr lang="cs-CZ" sz="1200" dirty="0" smtClean="0">
                <a:hlinkClick r:id="rId9"/>
              </a:rPr>
              <a:t>http://upload.wikimedia.org/wikipedia/commons/thumb/4/47/Teeblaetter.jpg/250px-Teeblaetter.jpg</a:t>
            </a:r>
            <a:r>
              <a:rPr lang="cs-CZ" sz="1200" dirty="0" smtClean="0"/>
              <a:t>  obr.11</a:t>
            </a:r>
          </a:p>
          <a:p>
            <a:r>
              <a:rPr lang="cs-CZ" sz="1200" dirty="0" smtClean="0"/>
              <a:t>Květ čajovníku-  Jakub </a:t>
            </a:r>
            <a:r>
              <a:rPr lang="cs-CZ" sz="1200" dirty="0" err="1" smtClean="0"/>
              <a:t>Serych</a:t>
            </a:r>
            <a:r>
              <a:rPr lang="cs-CZ" sz="1200" dirty="0" smtClean="0"/>
              <a:t>, </a:t>
            </a:r>
            <a:r>
              <a:rPr lang="cs-CZ" sz="1200" dirty="0" smtClean="0">
                <a:hlinkClick r:id="rId10"/>
              </a:rPr>
              <a:t>http://cs.wikipedia.org/wiki/Soubor:Flower_of_camellia_sinensis.jpg</a:t>
            </a:r>
            <a:r>
              <a:rPr lang="cs-CZ" sz="1200" dirty="0" smtClean="0"/>
              <a:t> obr.12</a:t>
            </a:r>
          </a:p>
          <a:p>
            <a:r>
              <a:rPr lang="cs-CZ" sz="1200" dirty="0" smtClean="0"/>
              <a:t>Kávovník - </a:t>
            </a:r>
            <a:r>
              <a:rPr lang="cs-CZ" sz="1200" dirty="0" smtClean="0">
                <a:hlinkClick r:id="rId11"/>
              </a:rPr>
              <a:t>http://www.</a:t>
            </a:r>
            <a:r>
              <a:rPr lang="cs-CZ" sz="1200" dirty="0" err="1" smtClean="0">
                <a:hlinkClick r:id="rId11"/>
              </a:rPr>
              <a:t>hear.org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starr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smtClean="0"/>
              <a:t>, </a:t>
            </a:r>
            <a:r>
              <a:rPr lang="cs-CZ" sz="1200" dirty="0" smtClean="0">
                <a:hlinkClick r:id="rId12"/>
              </a:rPr>
              <a:t>http://upload.wikimedia.org/wikipedia/commons/thumb/8/88/Starr_070308-5471_Coffea_arabica.jpg/450px-Starr_070308-5471_Coffea_arabica.jpg</a:t>
            </a:r>
            <a:r>
              <a:rPr lang="cs-CZ" sz="1200" dirty="0" smtClean="0"/>
              <a:t> obr.13</a:t>
            </a:r>
          </a:p>
          <a:p>
            <a:r>
              <a:rPr lang="cs-CZ" sz="1200" dirty="0" smtClean="0"/>
              <a:t>Kakaovník pravý - </a:t>
            </a:r>
            <a:r>
              <a:rPr lang="cs-CZ" sz="1200" dirty="0" smtClean="0">
                <a:hlinkClick r:id="rId11"/>
              </a:rPr>
              <a:t>http://www.</a:t>
            </a:r>
            <a:r>
              <a:rPr lang="cs-CZ" sz="1200" dirty="0" err="1" smtClean="0">
                <a:hlinkClick r:id="rId11"/>
              </a:rPr>
              <a:t>hear.org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starr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smtClean="0"/>
              <a:t>,  </a:t>
            </a:r>
            <a:r>
              <a:rPr lang="cs-CZ" sz="1200" dirty="0" smtClean="0">
                <a:hlinkClick r:id="rId13"/>
              </a:rPr>
              <a:t>http://upload.wikimedia.org/wikipedia/commons/thumb/a/ac/Starr_070321-6121_Theobroma_cacao.jpg/250px-Starr_070321-6121_Theobroma_cacao.jpg</a:t>
            </a:r>
            <a:r>
              <a:rPr lang="cs-CZ" sz="1200" dirty="0" smtClean="0"/>
              <a:t> obr. 14</a:t>
            </a:r>
          </a:p>
          <a:p>
            <a:r>
              <a:rPr lang="cs-CZ" sz="1200" dirty="0" smtClean="0"/>
              <a:t>Olivovník - </a:t>
            </a:r>
            <a:r>
              <a:rPr lang="cs-CZ" sz="1200" dirty="0" smtClean="0">
                <a:hlinkClick r:id="rId14"/>
              </a:rPr>
              <a:t>http://commons.wikimedia.org/wiki/User:Jo%C3%A3o_Correia</a:t>
            </a:r>
            <a:r>
              <a:rPr lang="cs-CZ" sz="1200" dirty="0" smtClean="0"/>
              <a:t>, </a:t>
            </a:r>
            <a:r>
              <a:rPr lang="cs-CZ" sz="1200" dirty="0" smtClean="0">
                <a:hlinkClick r:id="rId15"/>
              </a:rPr>
              <a:t>http://upload.wikimedia.org/wikipedia/commons/thumb/9/94/Olive_tree.jpg/800px-Olive_tree.jpg</a:t>
            </a:r>
            <a:r>
              <a:rPr lang="cs-CZ" sz="1200" dirty="0" smtClean="0"/>
              <a:t>, obr.15</a:t>
            </a:r>
          </a:p>
          <a:p>
            <a:r>
              <a:rPr lang="cs-CZ" sz="1200" dirty="0" smtClean="0"/>
              <a:t>Bavlník David Nance, </a:t>
            </a:r>
            <a:r>
              <a:rPr lang="cs-CZ" sz="1200" dirty="0" smtClean="0">
                <a:hlinkClick r:id="rId16"/>
              </a:rPr>
              <a:t>http://upload.wikimedia.org/wikipedia/commons/thumb/d/d7/Feld_mit_reifer_Baumwolle.jpeg/800px-Feld_mit_reifer_Baumwolle.jpeg</a:t>
            </a:r>
            <a:r>
              <a:rPr lang="cs-CZ" sz="1200" dirty="0" smtClean="0"/>
              <a:t> obr.16</a:t>
            </a:r>
          </a:p>
          <a:p>
            <a:endParaRPr lang="cs-CZ" sz="1200" dirty="0" smtClean="0"/>
          </a:p>
          <a:p>
            <a:pPr>
              <a:lnSpc>
                <a:spcPct val="90000"/>
              </a:lnSpc>
            </a:pPr>
            <a:r>
              <a:rPr lang="cs-CZ" sz="1200" dirty="0" smtClean="0">
                <a:latin typeface="Arial" charset="0"/>
              </a:rPr>
              <a:t>Ostatní obrázky jsou dostupné pod licencí Microsoft Office 2007 na Office.</a:t>
            </a:r>
            <a:r>
              <a:rPr lang="cs-CZ" sz="1200" dirty="0" err="1" smtClean="0">
                <a:latin typeface="Arial" charset="0"/>
              </a:rPr>
              <a:t>com</a:t>
            </a:r>
            <a:endParaRPr lang="cs-CZ" sz="1200" dirty="0" smtClean="0"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cs-CZ" sz="1200" dirty="0" err="1" smtClean="0">
                <a:latin typeface="Arial" charset="0"/>
              </a:rPr>
              <a:t>Čabradová</a:t>
            </a:r>
            <a:r>
              <a:rPr lang="cs-CZ" sz="1200" dirty="0" smtClean="0">
                <a:latin typeface="Arial" charset="0"/>
              </a:rPr>
              <a:t>,V. a kol.,Přírodopis pro </a:t>
            </a:r>
            <a:r>
              <a:rPr lang="cs-CZ" sz="1200" dirty="0" smtClean="0">
                <a:latin typeface="Arial" charset="0"/>
              </a:rPr>
              <a:t>7.ročník, FRAUS, </a:t>
            </a:r>
            <a:r>
              <a:rPr lang="cs-CZ" sz="1200" dirty="0" smtClean="0">
                <a:latin typeface="Arial" charset="0"/>
              </a:rPr>
              <a:t>Plzeň, 2005 </a:t>
            </a:r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272</TotalTime>
  <Words>718</Words>
  <Application>Microsoft Office PowerPoint</Application>
  <PresentationFormat>Předvádění na obrazovce (4:3)</PresentationFormat>
  <Paragraphs>187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Cesta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CIZOKRAJNÉ ROSTLINY</vt:lpstr>
      <vt:lpstr>Snímek 3</vt:lpstr>
      <vt:lpstr>Snímek 4</vt:lpstr>
      <vt:lpstr>Datlovník kanárský </vt:lpstr>
      <vt:lpstr>Snímek 6</vt:lpstr>
      <vt:lpstr>Kokosovník ořechoplodý</vt:lpstr>
      <vt:lpstr>Banánovník </vt:lpstr>
      <vt:lpstr>Banány obsahují vitamíny, minerální látky a vlákninu.</vt:lpstr>
      <vt:lpstr>Citroníky a příbuzné rostliny nazýváme CITRUSY. </vt:lpstr>
      <vt:lpstr>Hospodářský význam:</vt:lpstr>
      <vt:lpstr>Snímek 12</vt:lpstr>
      <vt:lpstr>Poznáš tento plod? </vt:lpstr>
      <vt:lpstr>Snímek 14</vt:lpstr>
      <vt:lpstr>Snímek 15</vt:lpstr>
      <vt:lpstr>Snímek 16</vt:lpstr>
      <vt:lpstr>ČAJOVNÍK ČÍNSKÝ</vt:lpstr>
      <vt:lpstr>Kávovník arabský</vt:lpstr>
      <vt:lpstr>Kakaovník pravý</vt:lpstr>
      <vt:lpstr>Olivovník evropský</vt:lpstr>
      <vt:lpstr>Bavlník 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Roman Marschner</dc:creator>
  <cp:lastModifiedBy>PC-PRIRODOPIS</cp:lastModifiedBy>
  <cp:revision>33</cp:revision>
  <dcterms:created xsi:type="dcterms:W3CDTF">2012-05-24T06:57:51Z</dcterms:created>
  <dcterms:modified xsi:type="dcterms:W3CDTF">2012-05-31T08:14:11Z</dcterms:modified>
</cp:coreProperties>
</file>