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63" r:id="rId2"/>
    <p:sldId id="264" r:id="rId3"/>
    <p:sldId id="265" r:id="rId4"/>
    <p:sldId id="256" r:id="rId5"/>
    <p:sldId id="257" r:id="rId6"/>
    <p:sldId id="258" r:id="rId7"/>
    <p:sldId id="266" r:id="rId8"/>
    <p:sldId id="267" r:id="rId9"/>
    <p:sldId id="261" r:id="rId10"/>
    <p:sldId id="268" r:id="rId11"/>
    <p:sldId id="26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24064C-AEEC-4D44-BFA7-A7C14E4DD4C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76A4FF-1B57-4BE0-B686-8869D78AC1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081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DUM zveřejněn na: http://dumy.</a:t>
            </a:r>
            <a:r>
              <a:rPr lang="cs-CZ" b="1" dirty="0" err="1" smtClean="0"/>
              <a:t>cz</a:t>
            </a:r>
            <a:r>
              <a:rPr lang="cs-CZ" b="1" dirty="0" smtClean="0"/>
              <a:t>/</a:t>
            </a:r>
            <a:r>
              <a:rPr lang="cs-CZ" b="1" dirty="0" err="1" smtClean="0"/>
              <a:t>materialy</a:t>
            </a:r>
            <a:r>
              <a:rPr lang="cs-CZ" b="1" dirty="0" smtClean="0"/>
              <a:t>/</a:t>
            </a:r>
            <a:r>
              <a:rPr lang="cs-CZ" b="1" dirty="0" err="1" smtClean="0"/>
              <a:t>prehled</a:t>
            </a:r>
            <a:r>
              <a:rPr lang="cs-CZ" b="1" smtClean="0"/>
              <a:t> </a:t>
            </a:r>
            <a:endParaRPr lang="cs-CZ" smtClean="0"/>
          </a:p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76A4FF-1B57-4BE0-B686-8869D78AC1B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nemeckagramatika.wz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VY_32_INOVACE_11_34_Německý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jazyk_věty jednoduché_souvětí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Prezentace je určena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gramatiky,  tvoření vět a souvětí – II. stupeň ZŠ.</a:t>
            </a:r>
            <a:endParaRPr lang="cs-CZ" sz="24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416824" cy="105156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83880" cy="4187952"/>
          </a:xfrm>
        </p:spPr>
        <p:txBody>
          <a:bodyPr>
            <a:normAutofit fontScale="92500"/>
          </a:bodyPr>
          <a:lstStyle/>
          <a:p>
            <a:pPr>
              <a:buNone/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n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ěmčina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45500" cy="432119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</a:t>
            </a:r>
          </a:p>
          <a:p>
            <a:pPr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souvětí souřadné a souvětí podřadné; minulý čas – préteritum, perfektum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 ověřen dne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13.4.2012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pic>
        <p:nvPicPr>
          <p:cNvPr id="4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164288" y="4437112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láček 6"/>
          <p:cNvSpPr/>
          <p:nvPr/>
        </p:nvSpPr>
        <p:spPr>
          <a:xfrm>
            <a:off x="899592" y="4509120"/>
            <a:ext cx="4464496" cy="1224136"/>
          </a:xfrm>
          <a:prstGeom prst="cloudCallout">
            <a:avLst>
              <a:gd name="adj1" fmla="val 93130"/>
              <a:gd name="adj2" fmla="val 1381"/>
            </a:avLst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bg1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věty v souvětí. Pozor, věty jsou v minulém čase!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5877272"/>
            <a:ext cx="138112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1556792"/>
            <a:ext cx="8136904" cy="919401"/>
          </a:xfrm>
          <a:prstGeom prst="roundRect">
            <a:avLst/>
          </a:prstGeom>
          <a:solidFill>
            <a:srgbClr val="0066FF"/>
          </a:solidFill>
          <a:effectLst>
            <a:glow rad="228600">
              <a:schemeClr val="accent3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Spojte následující věty spojkou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„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deshalb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trotzdem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und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, oder,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aber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sondern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denn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TimesNewRomanPS-BoldMT"/>
              </a:rPr>
              <a:t>“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3717032"/>
            <a:ext cx="3384376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 (přímý pořádek slov)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Plus 6"/>
          <p:cNvSpPr/>
          <p:nvPr/>
        </p:nvSpPr>
        <p:spPr>
          <a:xfrm>
            <a:off x="4211960" y="3789040"/>
            <a:ext cx="504056" cy="648072"/>
          </a:xfrm>
          <a:prstGeom prst="math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364088" y="3717032"/>
            <a:ext cx="3384376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 (přímý pořádek slov)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64088" y="5157192"/>
            <a:ext cx="3384376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 (nepřímý pořádek slov)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5229200"/>
            <a:ext cx="3384376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 (přímý pořádek slov)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Plus 10"/>
          <p:cNvSpPr/>
          <p:nvPr/>
        </p:nvSpPr>
        <p:spPr>
          <a:xfrm>
            <a:off x="4211960" y="5301208"/>
            <a:ext cx="504056" cy="648072"/>
          </a:xfrm>
          <a:prstGeom prst="math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274912"/>
          </a:xfrm>
        </p:spPr>
        <p:txBody>
          <a:bodyPr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ist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liest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ein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Buch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waren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in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einem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Restaurant.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unterhielten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uns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dort gut.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machte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Einkäufe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auf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der Post.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sind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besuchen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unseren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  <a:r>
              <a:rPr lang="cs-CZ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Onkel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warteten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auf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bis 6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Uhr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kam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24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400" dirty="0" smtClean="0">
              <a:latin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620688"/>
            <a:ext cx="7048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612844"/>
            <a:ext cx="8568952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ist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und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liest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ein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Buch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2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waren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in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einem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Restaurant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und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unterhielten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uns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dort gut.</a:t>
            </a:r>
            <a:endParaRPr lang="cs-CZ" sz="2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machte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Einkäufe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oder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auf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der Post.</a:t>
            </a:r>
            <a:endParaRPr lang="cs-CZ" sz="2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sind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oder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besuchen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unseren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Onkel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2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Wir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warteten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auf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bis 6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Uhr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aber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 kam </a:t>
            </a:r>
            <a:r>
              <a:rPr lang="cs-CZ" sz="28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2800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2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</p:txBody>
      </p:sp>
      <p:pic>
        <p:nvPicPr>
          <p:cNvPr id="3" name="Picture 5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8384" y="908720"/>
            <a:ext cx="57182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láček 3"/>
          <p:cNvSpPr/>
          <p:nvPr/>
        </p:nvSpPr>
        <p:spPr>
          <a:xfrm>
            <a:off x="6156176" y="692696"/>
            <a:ext cx="1584176" cy="648072"/>
          </a:xfrm>
          <a:prstGeom prst="cloudCallout">
            <a:avLst>
              <a:gd name="adj1" fmla="val 65820"/>
              <a:gd name="adj2" fmla="val 24097"/>
            </a:avLst>
          </a:prstGeom>
          <a:solidFill>
            <a:schemeClr val="tx2">
              <a:lumMod val="25000"/>
              <a:lumOff val="75000"/>
            </a:schemeClr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7030A0"/>
                </a:solidFill>
              </a:rPr>
              <a:t>kontrola</a:t>
            </a:r>
            <a:endParaRPr lang="cs-CZ" sz="1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842864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versprach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seine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Hilfe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half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0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krank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nur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müde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0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interessierten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sich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für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Kunst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interessierten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sich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für</a:t>
            </a:r>
            <a:r>
              <a:rPr lang="cs-CZ" sz="3000" dirty="0" smtClean="0">
                <a:latin typeface="Arial" pitchFamily="34" charset="0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Geschichte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sz="3000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0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Das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Hemd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groß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kaufte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 es </a:t>
            </a:r>
            <a:r>
              <a:rPr lang="cs-CZ" sz="3000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3000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cs-CZ" sz="3000" dirty="0" smtClean="0">
              <a:latin typeface="Arial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fuhr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nach Kadaň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meiner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Oma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 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 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sz="3000" dirty="0" err="1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sz="3000" dirty="0" smtClean="0">
                <a:solidFill>
                  <a:srgbClr val="0000FF"/>
                </a:solidFill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3000" dirty="0" smtClean="0">
              <a:latin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156176" y="5013176"/>
            <a:ext cx="701402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versprach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seine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Hilfe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aber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half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  <a:endParaRPr lang="cs-CZ" dirty="0" smtClean="0">
              <a:latin typeface="Arial" pitchFamily="34" charset="0"/>
            </a:endParaRP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krank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sondern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nur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müde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pitchFamily="34" charset="0"/>
            </a:endParaRP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interessierten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für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Kunst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sondern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für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Geschichte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pitchFamily="34" charset="0"/>
            </a:endParaRP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Das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Hemd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groß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deshalb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kaufte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es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Arial" pitchFamily="34" charset="0"/>
              <a:ea typeface="Times New Roman" pitchFamily="18" charset="0"/>
              <a:cs typeface="TimesNewRomanPSMT"/>
            </a:endParaRP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Ich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fuhr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nach Kadaň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meiner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Oma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,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aber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war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nicht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zu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Hause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514350" indent="-51435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869160"/>
            <a:ext cx="57182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láček 4"/>
          <p:cNvSpPr/>
          <p:nvPr/>
        </p:nvSpPr>
        <p:spPr>
          <a:xfrm>
            <a:off x="5796136" y="4581128"/>
            <a:ext cx="1584176" cy="648072"/>
          </a:xfrm>
          <a:prstGeom prst="cloudCallout">
            <a:avLst>
              <a:gd name="adj1" fmla="val 65820"/>
              <a:gd name="adj2" fmla="val 24097"/>
            </a:avLst>
          </a:prstGeom>
          <a:solidFill>
            <a:schemeClr val="tx2">
              <a:lumMod val="25000"/>
              <a:lumOff val="75000"/>
            </a:schemeClr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7030A0"/>
                </a:solidFill>
              </a:rPr>
              <a:t>kontrola</a:t>
            </a:r>
            <a:endParaRPr lang="cs-CZ" sz="1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980728"/>
            <a:ext cx="8136904" cy="1328023"/>
          </a:xfrm>
          <a:prstGeom prst="roundRect">
            <a:avLst/>
          </a:prstGeom>
          <a:solidFill>
            <a:srgbClr val="0066FF"/>
          </a:solidFill>
          <a:effectLst>
            <a:glow rad="228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Spojte věty na následující straně spojkou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„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</a:rPr>
              <a:t>dass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</a:rPr>
              <a:t>wenn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-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</a:rPr>
              <a:t>als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Arial" pitchFamily="34" charset="0"/>
              </a:rPr>
              <a:t>weil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</a:rPr>
              <a:t>“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2708920"/>
            <a:ext cx="3456384" cy="50405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VĚTA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436096" y="2708920"/>
            <a:ext cx="3168352" cy="50405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VEDLEJŠÍ VĚTA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Plus 8"/>
          <p:cNvSpPr/>
          <p:nvPr/>
        </p:nvSpPr>
        <p:spPr>
          <a:xfrm>
            <a:off x="4499992" y="2636912"/>
            <a:ext cx="504056" cy="648072"/>
          </a:xfrm>
          <a:prstGeom prst="math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67544" y="4581128"/>
            <a:ext cx="1728192" cy="892121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spojka,</a:t>
            </a: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spojovací výraz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39752" y="4581128"/>
            <a:ext cx="1152128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>
                <a:solidFill>
                  <a:schemeClr val="tx1"/>
                </a:solidFill>
              </a:rPr>
              <a:t>podmět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3563888" y="4581128"/>
            <a:ext cx="1800200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>
                <a:solidFill>
                  <a:schemeClr val="tx1"/>
                </a:solidFill>
              </a:rPr>
              <a:t>ostatní větné členy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436096" y="4581128"/>
            <a:ext cx="1368152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>
                <a:solidFill>
                  <a:schemeClr val="tx1"/>
                </a:solidFill>
              </a:rPr>
              <a:t>(infinitiv)</a:t>
            </a:r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4572000" y="3284984"/>
            <a:ext cx="1440160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6876256" y="4581128"/>
            <a:ext cx="1872208" cy="86409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65500" dist="38100" dir="5400000" rotWithShape="0">
              <a:srgbClr val="000000">
                <a:alpha val="40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určitý tvar </a:t>
            </a:r>
            <a:r>
              <a:rPr lang="cs-CZ" sz="1400" b="1" dirty="0">
                <a:solidFill>
                  <a:schemeClr val="tx1"/>
                </a:solidFill>
              </a:rPr>
              <a:t>slovesa</a:t>
            </a: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45544" cy="4187952"/>
          </a:xfrm>
        </p:spPr>
        <p:txBody>
          <a:bodyPr>
            <a:normAutofit fontScale="85000" lnSpcReduction="2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versprach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zeigt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alle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Fotos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vom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  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Urlaub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entschuldigte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sich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bei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dafür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Er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hatte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fünf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Minuten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 </a:t>
            </a:r>
            <a:r>
              <a:rPr lang="cs-CZ" dirty="0" err="1" smtClean="0">
                <a:latin typeface="Arial" pitchFamily="34" charset="0"/>
                <a:ea typeface="Times New Roman" pitchFamily="18" charset="0"/>
                <a:cs typeface="TimesNewRomanPSMT"/>
              </a:rPr>
              <a:t>Verspätung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TimesNewRomanPSMT"/>
              </a:rPr>
              <a:t>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dirty="0" smtClean="0"/>
              <a:t>Der Vater </a:t>
            </a:r>
            <a:r>
              <a:rPr lang="cs-CZ" dirty="0" err="1" smtClean="0"/>
              <a:t>verließ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fragte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jedesmal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half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gerne</a:t>
            </a:r>
            <a:r>
              <a:rPr lang="cs-CZ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krank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183880" cy="4187952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versprach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Fotos</a:t>
            </a:r>
            <a:r>
              <a:rPr lang="cs-CZ" dirty="0" smtClean="0"/>
              <a:t>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 </a:t>
            </a:r>
            <a:r>
              <a:rPr lang="cs-CZ" dirty="0" err="1" smtClean="0"/>
              <a:t>zeigt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entschuldigte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dafür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 </a:t>
            </a:r>
            <a:r>
              <a:rPr lang="cs-CZ" dirty="0" err="1" smtClean="0"/>
              <a:t>Verspätung</a:t>
            </a:r>
            <a:r>
              <a:rPr lang="cs-CZ" dirty="0" smtClean="0"/>
              <a:t> </a:t>
            </a:r>
            <a:r>
              <a:rPr lang="cs-CZ" dirty="0" err="1" smtClean="0"/>
              <a:t>hatte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Der Vater </a:t>
            </a:r>
            <a:r>
              <a:rPr lang="cs-CZ" dirty="0" err="1" smtClean="0"/>
              <a:t>verließ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,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Jedesmal</a:t>
            </a:r>
            <a:r>
              <a:rPr lang="cs-CZ" dirty="0" smtClean="0"/>
              <a:t>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fragte</a:t>
            </a:r>
            <a:r>
              <a:rPr lang="cs-CZ" dirty="0" smtClean="0"/>
              <a:t>, half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gerne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krank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6156176" y="692696"/>
            <a:ext cx="1584176" cy="648072"/>
          </a:xfrm>
          <a:prstGeom prst="cloudCallout">
            <a:avLst>
              <a:gd name="adj1" fmla="val 76992"/>
              <a:gd name="adj2" fmla="val -7763"/>
            </a:avLst>
          </a:prstGeom>
          <a:solidFill>
            <a:schemeClr val="tx2">
              <a:lumMod val="25000"/>
              <a:lumOff val="75000"/>
            </a:schemeClr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7030A0"/>
                </a:solidFill>
              </a:rPr>
              <a:t>kontrola</a:t>
            </a:r>
            <a:endParaRPr lang="cs-CZ" sz="1400" b="1" dirty="0">
              <a:solidFill>
                <a:srgbClr val="7030A0"/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764704"/>
            <a:ext cx="57182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4"/>
          </p:cNvPr>
          <p:cNvSpPr/>
          <p:nvPr/>
        </p:nvSpPr>
        <p:spPr>
          <a:xfrm>
            <a:off x="2627784" y="2636912"/>
            <a:ext cx="4320480" cy="1584176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 německé gramatiky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95</TotalTime>
  <Words>634</Words>
  <Application>Microsoft Office PowerPoint</Application>
  <PresentationFormat>Předvádění na obrazovce (4:3)</PresentationFormat>
  <Paragraphs>122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Použité zdroje:</vt:lpstr>
      <vt:lpstr>Práce s prezentací: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23</cp:revision>
  <dcterms:modified xsi:type="dcterms:W3CDTF">2012-06-11T13:02:01Z</dcterms:modified>
</cp:coreProperties>
</file>