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3" r:id="rId3"/>
    <p:sldId id="264" r:id="rId4"/>
    <p:sldId id="266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23" d="100"/>
          <a:sy n="123" d="100"/>
        </p:scale>
        <p:origin x="-128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D65B3E-E254-440B-86DC-D08F8C8FC410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E33EA9-4E6F-47A9-BA89-5A1024E8EE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3337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První strana, obsahuje logo školy,</a:t>
            </a:r>
            <a:r>
              <a:rPr lang="cs-CZ" baseline="0" dirty="0" smtClean="0"/>
              <a:t> název dumu a údaje dumu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E33EA9-4E6F-47A9-BA89-5A1024E8EEF2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15736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1695-8D87-4ED1-A1C9-B1A9C268541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20E6F-E298-488B-B531-D5F17248A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1695-8D87-4ED1-A1C9-B1A9C268541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20E6F-E298-488B-B531-D5F17248A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1695-8D87-4ED1-A1C9-B1A9C268541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20E6F-E298-488B-B531-D5F17248A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1695-8D87-4ED1-A1C9-B1A9C268541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20E6F-E298-488B-B531-D5F17248A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1695-8D87-4ED1-A1C9-B1A9C268541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20E6F-E298-488B-B531-D5F17248A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1695-8D87-4ED1-A1C9-B1A9C268541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20E6F-E298-488B-B531-D5F17248A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1695-8D87-4ED1-A1C9-B1A9C268541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20E6F-E298-488B-B531-D5F17248A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1695-8D87-4ED1-A1C9-B1A9C268541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20E6F-E298-488B-B531-D5F17248A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1695-8D87-4ED1-A1C9-B1A9C268541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20E6F-E298-488B-B531-D5F17248A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1695-8D87-4ED1-A1C9-B1A9C268541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20E6F-E298-488B-B531-D5F17248A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1695-8D87-4ED1-A1C9-B1A9C268541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20E6F-E298-488B-B531-D5F17248A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A11695-8D87-4ED1-A1C9-B1A9C268541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120E6F-E298-488B-B531-D5F17248A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3652" y="2060848"/>
            <a:ext cx="6400800" cy="2160240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Základní škola a mateřská škola Lázně Kynžvart</a:t>
            </a:r>
          </a:p>
          <a:p>
            <a:pPr algn="l"/>
            <a:r>
              <a:rPr lang="cs-CZ" sz="1800" dirty="0" smtClean="0"/>
              <a:t>Autor:</a:t>
            </a:r>
            <a:r>
              <a:rPr lang="cs-CZ" sz="1800" dirty="0"/>
              <a:t> </a:t>
            </a:r>
            <a:r>
              <a:rPr lang="cs-CZ" sz="1800" dirty="0" smtClean="0"/>
              <a:t>David Holubec	</a:t>
            </a:r>
            <a:br>
              <a:rPr lang="cs-CZ" sz="1800" dirty="0" smtClean="0"/>
            </a:br>
            <a:r>
              <a:rPr lang="cs-CZ" sz="1800" dirty="0" smtClean="0"/>
              <a:t>NÁZEV: </a:t>
            </a:r>
            <a:r>
              <a:rPr lang="cs-CZ" sz="1800" dirty="0" smtClean="0"/>
              <a:t>VY_32_INOVACE_06_INF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Vzdělávací oblast: informatika</a:t>
            </a:r>
            <a:br>
              <a:rPr lang="cs-CZ" sz="1800" dirty="0" smtClean="0"/>
            </a:br>
            <a:r>
              <a:rPr lang="cs-CZ" sz="1800" dirty="0" smtClean="0"/>
              <a:t>Ročník: </a:t>
            </a:r>
            <a:r>
              <a:rPr lang="cs-CZ" sz="1800" dirty="0" smtClean="0"/>
              <a:t>8</a:t>
            </a:r>
            <a:r>
              <a:rPr lang="cs-CZ" sz="1800" dirty="0" smtClean="0"/>
              <a:t>.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Číslo projektu: CZ.1.07/1.4.00/21.2181</a:t>
            </a:r>
            <a:br>
              <a:rPr lang="cs-CZ" sz="1800" dirty="0" smtClean="0"/>
            </a:br>
            <a:r>
              <a:rPr lang="cs-CZ" sz="1800" dirty="0" smtClean="0"/>
              <a:t>Datum vytvoření: </a:t>
            </a:r>
            <a:r>
              <a:rPr lang="cs-CZ" sz="1800" dirty="0" smtClean="0"/>
              <a:t>listopad 2011</a:t>
            </a:r>
            <a:endParaRPr lang="cs-CZ" sz="1800" dirty="0"/>
          </a:p>
        </p:txBody>
      </p:sp>
      <p:pic>
        <p:nvPicPr>
          <p:cNvPr id="1026" name="Picture 2" descr="logo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120636"/>
            <a:ext cx="1485900" cy="1379538"/>
          </a:xfrm>
          <a:prstGeom prst="rect">
            <a:avLst/>
          </a:prstGeom>
          <a:noFill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43174" y="5643578"/>
            <a:ext cx="4131278" cy="1000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2357422" y="571480"/>
            <a:ext cx="642942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MS </a:t>
            </a:r>
            <a:r>
              <a:rPr lang="cs-CZ" sz="48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Excel</a:t>
            </a:r>
            <a:endParaRPr lang="cs-CZ" sz="4800" b="1" cap="none" spc="300" dirty="0" smtClean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  <a:p>
            <a:pPr algn="ctr"/>
            <a:r>
              <a:rPr lang="cs-CZ" sz="2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PODMÍNĚNÉ FORMÁTOVÁNÍ</a:t>
            </a:r>
            <a:endParaRPr lang="cs-CZ" sz="2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Výseč 7"/>
          <p:cNvSpPr/>
          <p:nvPr/>
        </p:nvSpPr>
        <p:spPr>
          <a:xfrm rot="10800000">
            <a:off x="-2643238" y="-1768070"/>
            <a:ext cx="5134551" cy="3536139"/>
          </a:xfrm>
          <a:prstGeom prst="pie">
            <a:avLst>
              <a:gd name="adj1" fmla="val 10800000"/>
              <a:gd name="adj2" fmla="val 16200000"/>
            </a:avLst>
          </a:prstGeom>
          <a:solidFill>
            <a:schemeClr val="accent1">
              <a:alpha val="16000"/>
            </a:schemeClr>
          </a:solidFill>
          <a:ln>
            <a:gradFill>
              <a:gsLst>
                <a:gs pos="0">
                  <a:schemeClr val="accent6"/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Oblouk 11"/>
          <p:cNvSpPr/>
          <p:nvPr/>
        </p:nvSpPr>
        <p:spPr>
          <a:xfrm>
            <a:off x="428596" y="5572140"/>
            <a:ext cx="8001056" cy="785818"/>
          </a:xfrm>
          <a:prstGeom prst="arc">
            <a:avLst>
              <a:gd name="adj1" fmla="val 10916482"/>
              <a:gd name="adj2" fmla="val 21497348"/>
            </a:avLst>
          </a:prstGeom>
          <a:ln>
            <a:gradFill>
              <a:gsLst>
                <a:gs pos="0">
                  <a:schemeClr val="accent6"/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07961" y="4337352"/>
            <a:ext cx="553022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sz="1200" dirty="0"/>
              <a:t>STRUČNÝ POPIS </a:t>
            </a:r>
            <a:r>
              <a:rPr lang="cs-CZ" sz="1200" dirty="0" smtClean="0"/>
              <a:t>VYTVOŘENÍ PODMÍNKY PRO BUŇKU</a:t>
            </a:r>
            <a:r>
              <a:rPr lang="cs-CZ" sz="1200" dirty="0" smtClean="0"/>
              <a:t>, ŽÁCI SI NA ZÁVĚR VYZKOUŠÍ VYTOŘIT VLASTNÍ PODMÍNKU.</a:t>
            </a:r>
            <a:endParaRPr lang="cs-CZ" sz="1200" dirty="0"/>
          </a:p>
          <a:p>
            <a:endParaRPr lang="cs-CZ" dirty="0"/>
          </a:p>
        </p:txBody>
      </p:sp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5074" y="2214554"/>
            <a:ext cx="2333631" cy="23336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+mn-lt"/>
                <a:ea typeface="+mn-ea"/>
                <a:cs typeface="+mn-cs"/>
              </a:rPr>
              <a:t>Podmíněné formátování</a:t>
            </a:r>
            <a:endParaRPr lang="cs-CZ" sz="48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500175"/>
            <a:ext cx="821537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Dobře vypadající dokument je základem úspěchu, </a:t>
            </a:r>
            <a:r>
              <a:rPr lang="cs-CZ" sz="1600" dirty="0" smtClean="0"/>
              <a:t>někdy je vhodné pro přehlednost </a:t>
            </a:r>
            <a:r>
              <a:rPr lang="cs-CZ" sz="1600" dirty="0" smtClean="0"/>
              <a:t>v </a:t>
            </a:r>
            <a:r>
              <a:rPr lang="cs-CZ" sz="1600" dirty="0" err="1" smtClean="0"/>
              <a:t>Excelu</a:t>
            </a:r>
            <a:r>
              <a:rPr lang="cs-CZ" sz="1600" dirty="0" smtClean="0"/>
              <a:t> nastavit </a:t>
            </a:r>
            <a:r>
              <a:rPr lang="cs-CZ" sz="1600" dirty="0" smtClean="0"/>
              <a:t>podmíněný formát (tj. pokud bude obsah buňky dané podmínce vyhovovat, tak se její formátování změní dle nastavených </a:t>
            </a:r>
            <a:r>
              <a:rPr lang="cs-CZ" sz="1600" dirty="0" smtClean="0"/>
              <a:t>parametrů).</a:t>
            </a:r>
            <a:br>
              <a:rPr lang="cs-CZ" sz="1600" dirty="0" smtClean="0"/>
            </a:br>
            <a:endParaRPr lang="cs-CZ" sz="1600" dirty="0" smtClean="0"/>
          </a:p>
          <a:p>
            <a:r>
              <a:rPr lang="cs-CZ" sz="1600" dirty="0" smtClean="0"/>
              <a:t>Tohoto triku lze s výhodou použít u tabulek, kde se zapisují směny pracujících (ranní, odpolední, noční, volno) formát se změní automaticky. </a:t>
            </a:r>
            <a:r>
              <a:rPr lang="cs-CZ" sz="1600" dirty="0" smtClean="0"/>
              <a:t>Nebo pro zvýraznění výsledku v buňce. A </a:t>
            </a:r>
            <a:r>
              <a:rPr lang="cs-CZ" sz="1600" dirty="0" smtClean="0"/>
              <a:t>tabulka bude hned vypadat o poznání lépe, přehledněji a hlavně tato přehlednost se bude tvořit automaticky.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4876" y="3857628"/>
            <a:ext cx="37147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Oproti „ručním“ úpravám grafiky buněk, kterému říkáme formátování, si v 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</a:rPr>
              <a:t>Excelu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 můžeme nastavit tzv. podmínky, při kterých Excel zformátuje data obsažená v jednotlivých buňkách přesně podle toho, co nadefinujeme.</a:t>
            </a:r>
            <a:endParaRPr lang="cs-CZ" sz="16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3857628"/>
            <a:ext cx="2381250" cy="227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78207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Podmíněné formátování</a:t>
            </a:r>
            <a:endParaRPr lang="cs-CZ" sz="4800" b="1" spc="300" dirty="0" smtClean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500174"/>
            <a:ext cx="821537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Vyberte buňky, u kterých chcete přidat, změnit nebo odstranit podmíněné formátování</a:t>
            </a:r>
            <a:r>
              <a:rPr lang="cs-CZ" dirty="0" smtClean="0"/>
              <a:t>. V</a:t>
            </a:r>
            <a:r>
              <a:rPr lang="cs-CZ" dirty="0" smtClean="0"/>
              <a:t> nabídce Formát klepněte na příkaz Podmíněné formátování</a:t>
            </a:r>
            <a:r>
              <a:rPr lang="cs-CZ" dirty="0" smtClean="0"/>
              <a:t>.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Proveďte jeden z následujících kroků: </a:t>
            </a:r>
          </a:p>
          <a:p>
            <a:r>
              <a:rPr lang="cs-CZ" dirty="0" smtClean="0"/>
              <a:t>Přidání podmíněného formátování</a:t>
            </a:r>
          </a:p>
          <a:p>
            <a:r>
              <a:rPr lang="cs-CZ" dirty="0" smtClean="0"/>
              <a:t>Kopírování formátu do jiných buněk</a:t>
            </a:r>
          </a:p>
          <a:p>
            <a:r>
              <a:rPr lang="cs-CZ" dirty="0" smtClean="0"/>
              <a:t>Změna nebo odebrání podmíněného formátu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/>
          <a:srcRect l="9254" r="72005" b="77752"/>
          <a:stretch>
            <a:fillRect/>
          </a:stretch>
        </p:blipFill>
        <p:spPr bwMode="auto">
          <a:xfrm>
            <a:off x="6072198" y="2214554"/>
            <a:ext cx="2214578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8" name="Přímá spojovací šipka 17"/>
          <p:cNvCxnSpPr/>
          <p:nvPr/>
        </p:nvCxnSpPr>
        <p:spPr>
          <a:xfrm rot="16200000" flipH="1">
            <a:off x="4786314" y="2214554"/>
            <a:ext cx="1214446" cy="107157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072198" y="4071942"/>
            <a:ext cx="25003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Podmíněný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formát:</a:t>
            </a:r>
            <a:b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Formát, například stínování nebo barva písma, který je v aplikaci Excel automaticky použit u buněk, u kterých je splněna určená podmínka.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3643314"/>
            <a:ext cx="2828926" cy="87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14678" y="3929066"/>
            <a:ext cx="2503476" cy="24098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24" name="Přímá spojovací šipka 23"/>
          <p:cNvCxnSpPr/>
          <p:nvPr/>
        </p:nvCxnSpPr>
        <p:spPr>
          <a:xfrm>
            <a:off x="2500298" y="4143380"/>
            <a:ext cx="785818" cy="64294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71472" y="4929198"/>
            <a:ext cx="2428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Podmínkou může být</a:t>
            </a:r>
            <a:br>
              <a:rPr lang="cs-CZ" dirty="0" smtClean="0"/>
            </a:br>
            <a:r>
              <a:rPr lang="cs-CZ" dirty="0" smtClean="0"/>
              <a:t>hodnota buňky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207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Podmíněné formátování</a:t>
            </a:r>
            <a:endParaRPr lang="cs-CZ" sz="48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596" y="1357298"/>
            <a:ext cx="83582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Nastavení barev podle číselné hodnoty buňky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43636" y="2428868"/>
            <a:ext cx="23574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V podmínce vždy zadáme druh podmínky a formát (vzorek) pro její vyplnění pro danou podmínku.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1600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2214554"/>
            <a:ext cx="5305425" cy="337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78207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71538" y="3786190"/>
            <a:ext cx="6929486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2800" dirty="0" smtClean="0"/>
              <a:t>CITACE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/>
              <a:t>http://</a:t>
            </a:r>
            <a:r>
              <a:rPr lang="cs-CZ" dirty="0" smtClean="0"/>
              <a:t>office.microsoft.com/cs-cz/excel-help/pridani-zmena-nebo-odstraneni-podminenych-formatu-HP005199278.aspx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/>
              <a:t>http</a:t>
            </a:r>
            <a:r>
              <a:rPr lang="cs-CZ" dirty="0" smtClean="0"/>
              <a:t>://www.</a:t>
            </a:r>
            <a:r>
              <a:rPr lang="cs-CZ" dirty="0" err="1" smtClean="0"/>
              <a:t>financnik</a:t>
            </a:r>
            <a:r>
              <a:rPr lang="cs-CZ" dirty="0" smtClean="0"/>
              <a:t>.</a:t>
            </a:r>
            <a:r>
              <a:rPr lang="cs-CZ" dirty="0" err="1" smtClean="0"/>
              <a:t>cz</a:t>
            </a:r>
            <a:r>
              <a:rPr lang="cs-CZ" dirty="0" smtClean="0"/>
              <a:t>/komodity/</a:t>
            </a:r>
            <a:r>
              <a:rPr lang="cs-CZ" dirty="0" err="1" smtClean="0"/>
              <a:t>fin</a:t>
            </a:r>
            <a:r>
              <a:rPr lang="cs-CZ" dirty="0" smtClean="0"/>
              <a:t>_</a:t>
            </a:r>
            <a:r>
              <a:rPr lang="cs-CZ" dirty="0" err="1" smtClean="0"/>
              <a:t>home</a:t>
            </a:r>
            <a:r>
              <a:rPr lang="cs-CZ" dirty="0" smtClean="0"/>
              <a:t>/</a:t>
            </a:r>
            <a:r>
              <a:rPr lang="cs-CZ" dirty="0" err="1" smtClean="0"/>
              <a:t>excel</a:t>
            </a:r>
            <a:r>
              <a:rPr lang="cs-CZ" dirty="0" smtClean="0"/>
              <a:t>-</a:t>
            </a:r>
            <a:r>
              <a:rPr lang="cs-CZ" dirty="0" err="1" smtClean="0"/>
              <a:t>podminene</a:t>
            </a:r>
            <a:r>
              <a:rPr lang="cs-CZ" dirty="0" smtClean="0"/>
              <a:t>-</a:t>
            </a:r>
            <a:r>
              <a:rPr lang="cs-CZ" dirty="0" err="1" smtClean="0"/>
              <a:t>formatovani</a:t>
            </a:r>
            <a:r>
              <a:rPr lang="cs-CZ" dirty="0" smtClean="0"/>
              <a:t>.</a:t>
            </a:r>
            <a:r>
              <a:rPr lang="cs-CZ" dirty="0" err="1" smtClean="0"/>
              <a:t>html</a:t>
            </a:r>
            <a:endParaRPr lang="cs-CZ" dirty="0" smtClean="0"/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otisky </a:t>
            </a:r>
            <a:r>
              <a:rPr lang="cs-CZ" dirty="0" smtClean="0">
                <a:latin typeface="Calibri" pitchFamily="34" charset="0"/>
              </a:rPr>
              <a:t>obrazovky </a:t>
            </a:r>
            <a:r>
              <a:rPr lang="cs-CZ" dirty="0" err="1" smtClean="0">
                <a:latin typeface="Calibri" pitchFamily="34" charset="0"/>
              </a:rPr>
              <a:t>Win</a:t>
            </a:r>
            <a:r>
              <a:rPr lang="cs-CZ" dirty="0" smtClean="0">
                <a:latin typeface="Calibri" pitchFamily="34" charset="0"/>
              </a:rPr>
              <a:t> XP</a:t>
            </a:r>
          </a:p>
          <a:p>
            <a:pPr>
              <a:buFont typeface="Arial" charset="0"/>
              <a:buChar char="•"/>
            </a:pPr>
            <a:r>
              <a:rPr lang="cs-CZ" dirty="0" smtClean="0">
                <a:latin typeface="Calibri" pitchFamily="34" charset="0"/>
              </a:rPr>
              <a:t> Klipart MS Office</a:t>
            </a:r>
          </a:p>
          <a:p>
            <a:pPr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285852" y="1928802"/>
            <a:ext cx="5307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Vyzkoušejte nastavit podbarvení buňky podle hodnoty.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183</Words>
  <Application>Microsoft Office PowerPoint</Application>
  <PresentationFormat>Předvádění na obrazovce (4:3)</PresentationFormat>
  <Paragraphs>31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Podmíněné formátování</vt:lpstr>
      <vt:lpstr>Podmíněné formátování</vt:lpstr>
      <vt:lpstr>Podmíněné formátování</vt:lpstr>
      <vt:lpstr>Závěr</vt:lpstr>
    </vt:vector>
  </TitlesOfParts>
  <Company>Autoelectric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Holubec David</dc:creator>
  <cp:lastModifiedBy>admin</cp:lastModifiedBy>
  <cp:revision>83</cp:revision>
  <dcterms:created xsi:type="dcterms:W3CDTF">2011-11-09T06:30:51Z</dcterms:created>
  <dcterms:modified xsi:type="dcterms:W3CDTF">2012-04-19T01:49:55Z</dcterms:modified>
</cp:coreProperties>
</file>