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3" r:id="rId5"/>
    <p:sldId id="264" r:id="rId6"/>
    <p:sldId id="266" r:id="rId7"/>
    <p:sldId id="265" r:id="rId8"/>
    <p:sldId id="267" r:id="rId9"/>
    <p:sldId id="259"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C438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31EDD4-DBEF-4AC3-98DB-8ECAE816DD1B}" type="doc">
      <dgm:prSet loTypeId="urn:microsoft.com/office/officeart/2005/8/layout/hProcess10#2" loCatId="process" qsTypeId="urn:microsoft.com/office/officeart/2005/8/quickstyle/simple1" qsCatId="simple" csTypeId="urn:microsoft.com/office/officeart/2005/8/colors/accent1_2" csCatId="accent1" phldr="1"/>
      <dgm:spPr/>
      <dgm:t>
        <a:bodyPr/>
        <a:lstStyle/>
        <a:p>
          <a:endParaRPr lang="cs-CZ"/>
        </a:p>
      </dgm:t>
    </dgm:pt>
    <dgm:pt modelId="{83DBF14D-FA9D-4758-8010-68189D8396F8}">
      <dgm:prSet phldrT="[Text]"/>
      <dgm:spPr/>
      <dgm:t>
        <a:bodyPr/>
        <a:lstStyle/>
        <a:p>
          <a:r>
            <a:rPr lang="cs-CZ" b="1" dirty="0" smtClean="0">
              <a:solidFill>
                <a:srgbClr val="FF9900"/>
              </a:solidFill>
            </a:rPr>
            <a:t>Primární média</a:t>
          </a:r>
          <a:r>
            <a:rPr lang="cs-CZ" dirty="0" smtClean="0"/>
            <a:t> </a:t>
          </a:r>
          <a:endParaRPr lang="cs-CZ" dirty="0"/>
        </a:p>
      </dgm:t>
    </dgm:pt>
    <dgm:pt modelId="{992F0DD1-3C0B-4132-9C9A-E056E6BD86AC}" type="parTrans" cxnId="{3C7BE119-AA68-4CD5-8CE4-874675BC3E2C}">
      <dgm:prSet/>
      <dgm:spPr/>
      <dgm:t>
        <a:bodyPr/>
        <a:lstStyle/>
        <a:p>
          <a:endParaRPr lang="cs-CZ"/>
        </a:p>
      </dgm:t>
    </dgm:pt>
    <dgm:pt modelId="{2E346745-2792-4508-B8BE-777AA3A609E8}" type="sibTrans" cxnId="{3C7BE119-AA68-4CD5-8CE4-874675BC3E2C}">
      <dgm:prSet/>
      <dgm:spPr/>
      <dgm:t>
        <a:bodyPr/>
        <a:lstStyle/>
        <a:p>
          <a:endParaRPr lang="cs-CZ"/>
        </a:p>
      </dgm:t>
    </dgm:pt>
    <dgm:pt modelId="{CA8C60A2-9E19-4244-9121-64C9F45D2FBE}">
      <dgm:prSet phldrT="[Text]"/>
      <dgm:spPr/>
      <dgm:t>
        <a:bodyPr/>
        <a:lstStyle/>
        <a:p>
          <a:r>
            <a:rPr lang="cs-CZ" smtClean="0">
              <a:solidFill>
                <a:srgbClr val="FFFFFF"/>
              </a:solidFill>
            </a:rPr>
            <a:t>Pohyby těla, obličej, smích, pláč, zvuky, citoslovce</a:t>
          </a:r>
          <a:endParaRPr lang="cs-CZ" dirty="0"/>
        </a:p>
      </dgm:t>
    </dgm:pt>
    <dgm:pt modelId="{B236E5DE-D3D6-4235-8E3A-A0C19823CC2F}" type="parTrans" cxnId="{1E2426E9-E274-466A-98EC-456A1BC9CC0E}">
      <dgm:prSet/>
      <dgm:spPr/>
      <dgm:t>
        <a:bodyPr/>
        <a:lstStyle/>
        <a:p>
          <a:endParaRPr lang="cs-CZ"/>
        </a:p>
      </dgm:t>
    </dgm:pt>
    <dgm:pt modelId="{1D520E8C-7343-40D6-B98A-AAF8F1C192C3}" type="sibTrans" cxnId="{1E2426E9-E274-466A-98EC-456A1BC9CC0E}">
      <dgm:prSet/>
      <dgm:spPr/>
      <dgm:t>
        <a:bodyPr/>
        <a:lstStyle/>
        <a:p>
          <a:endParaRPr lang="cs-CZ"/>
        </a:p>
      </dgm:t>
    </dgm:pt>
    <dgm:pt modelId="{25F6C073-B962-4E8A-B317-CF224EC66847}">
      <dgm:prSet phldrT="[Text]"/>
      <dgm:spPr/>
      <dgm:t>
        <a:bodyPr/>
        <a:lstStyle/>
        <a:p>
          <a:r>
            <a:rPr lang="cs-CZ" b="1" dirty="0" smtClean="0">
              <a:solidFill>
                <a:srgbClr val="FF9900"/>
              </a:solidFill>
            </a:rPr>
            <a:t>Sekundární média</a:t>
          </a:r>
          <a:r>
            <a:rPr lang="cs-CZ" dirty="0" smtClean="0"/>
            <a:t> </a:t>
          </a:r>
          <a:endParaRPr lang="cs-CZ" dirty="0"/>
        </a:p>
      </dgm:t>
    </dgm:pt>
    <dgm:pt modelId="{B8F8DADD-EF02-4895-98B4-BB48508C92EF}" type="parTrans" cxnId="{64C97BE0-151C-4F36-99E8-708D6E3DD6F1}">
      <dgm:prSet/>
      <dgm:spPr/>
      <dgm:t>
        <a:bodyPr/>
        <a:lstStyle/>
        <a:p>
          <a:endParaRPr lang="cs-CZ"/>
        </a:p>
      </dgm:t>
    </dgm:pt>
    <dgm:pt modelId="{CCFE9173-340D-4EA1-B647-45456CD6CFAA}" type="sibTrans" cxnId="{64C97BE0-151C-4F36-99E8-708D6E3DD6F1}">
      <dgm:prSet/>
      <dgm:spPr/>
      <dgm:t>
        <a:bodyPr/>
        <a:lstStyle/>
        <a:p>
          <a:endParaRPr lang="cs-CZ"/>
        </a:p>
      </dgm:t>
    </dgm:pt>
    <dgm:pt modelId="{A1671891-2759-4103-8984-5759CD59BC82}">
      <dgm:prSet phldrT="[Text]"/>
      <dgm:spPr/>
      <dgm:t>
        <a:bodyPr/>
        <a:lstStyle/>
        <a:p>
          <a:r>
            <a:rPr lang="cs-CZ" dirty="0" smtClean="0">
              <a:solidFill>
                <a:srgbClr val="FFFFFF"/>
              </a:solidFill>
            </a:rPr>
            <a:t>Megafon, zvony, rukopisy, knihy, časopisy, plakáty</a:t>
          </a:r>
          <a:endParaRPr lang="cs-CZ" dirty="0"/>
        </a:p>
      </dgm:t>
    </dgm:pt>
    <dgm:pt modelId="{05A6CFDD-C3DC-420E-88F8-B5C768965B29}" type="parTrans" cxnId="{2825D399-6C21-4239-B14C-F5C37BA3E7D5}">
      <dgm:prSet/>
      <dgm:spPr/>
      <dgm:t>
        <a:bodyPr/>
        <a:lstStyle/>
        <a:p>
          <a:endParaRPr lang="cs-CZ"/>
        </a:p>
      </dgm:t>
    </dgm:pt>
    <dgm:pt modelId="{5484801C-7B1C-4667-BB52-318F03644CA2}" type="sibTrans" cxnId="{2825D399-6C21-4239-B14C-F5C37BA3E7D5}">
      <dgm:prSet/>
      <dgm:spPr/>
      <dgm:t>
        <a:bodyPr/>
        <a:lstStyle/>
        <a:p>
          <a:endParaRPr lang="cs-CZ"/>
        </a:p>
      </dgm:t>
    </dgm:pt>
    <dgm:pt modelId="{A4C8291E-AEC3-4720-8002-ADA2733345BC}">
      <dgm:prSet phldrT="[Text]" custT="1"/>
      <dgm:spPr/>
      <dgm:t>
        <a:bodyPr/>
        <a:lstStyle/>
        <a:p>
          <a:r>
            <a:rPr lang="cs-CZ" sz="2000" b="1" dirty="0" err="1" smtClean="0">
              <a:solidFill>
                <a:srgbClr val="FF9900"/>
              </a:solidFill>
            </a:rPr>
            <a:t>Terciální</a:t>
          </a:r>
          <a:r>
            <a:rPr lang="cs-CZ" sz="2000" b="1" dirty="0" smtClean="0">
              <a:solidFill>
                <a:srgbClr val="FF9900"/>
              </a:solidFill>
            </a:rPr>
            <a:t> media</a:t>
          </a:r>
          <a:r>
            <a:rPr lang="cs-CZ" sz="2000" dirty="0" smtClean="0"/>
            <a:t> </a:t>
          </a:r>
          <a:endParaRPr lang="cs-CZ" sz="2000" dirty="0"/>
        </a:p>
      </dgm:t>
    </dgm:pt>
    <dgm:pt modelId="{D62E4954-CA3C-4BD6-87A2-6DD01DB46E15}" type="parTrans" cxnId="{878DADD8-55A9-4F3A-9AB1-CC83BF029B39}">
      <dgm:prSet/>
      <dgm:spPr/>
      <dgm:t>
        <a:bodyPr/>
        <a:lstStyle/>
        <a:p>
          <a:endParaRPr lang="cs-CZ"/>
        </a:p>
      </dgm:t>
    </dgm:pt>
    <dgm:pt modelId="{FDBA1723-17FF-4887-ABDC-D44B9EE77004}" type="sibTrans" cxnId="{878DADD8-55A9-4F3A-9AB1-CC83BF029B39}">
      <dgm:prSet/>
      <dgm:spPr/>
      <dgm:t>
        <a:bodyPr/>
        <a:lstStyle/>
        <a:p>
          <a:endParaRPr lang="cs-CZ"/>
        </a:p>
      </dgm:t>
    </dgm:pt>
    <dgm:pt modelId="{2818C59A-D1A6-4968-9956-30ED49E64A5E}">
      <dgm:prSet phldrT="[Text]"/>
      <dgm:spPr/>
      <dgm:t>
        <a:bodyPr/>
        <a:lstStyle/>
        <a:p>
          <a:r>
            <a:rPr lang="cs-CZ" sz="1300" dirty="0" smtClean="0">
              <a:solidFill>
                <a:srgbClr val="FFFFFF"/>
              </a:solidFill>
            </a:rPr>
            <a:t>telefon, kabelový přenos</a:t>
          </a:r>
          <a:endParaRPr lang="cs-CZ" sz="1300" dirty="0"/>
        </a:p>
      </dgm:t>
    </dgm:pt>
    <dgm:pt modelId="{C9ACD60E-3153-407C-923C-1100FBAE1DAC}" type="parTrans" cxnId="{EDD78C0E-5205-4EE5-97BE-D5E0DE2EEE35}">
      <dgm:prSet/>
      <dgm:spPr/>
      <dgm:t>
        <a:bodyPr/>
        <a:lstStyle/>
        <a:p>
          <a:endParaRPr lang="cs-CZ"/>
        </a:p>
      </dgm:t>
    </dgm:pt>
    <dgm:pt modelId="{B7F8F1CA-EB79-43A3-BCBD-25CB3C73C539}" type="sibTrans" cxnId="{EDD78C0E-5205-4EE5-97BE-D5E0DE2EEE35}">
      <dgm:prSet/>
      <dgm:spPr/>
      <dgm:t>
        <a:bodyPr/>
        <a:lstStyle/>
        <a:p>
          <a:endParaRPr lang="cs-CZ"/>
        </a:p>
      </dgm:t>
    </dgm:pt>
    <dgm:pt modelId="{C465E6AC-EAB8-4854-937B-ECF049748769}">
      <dgm:prSet custT="1"/>
      <dgm:spPr/>
      <dgm:t>
        <a:bodyPr/>
        <a:lstStyle/>
        <a:p>
          <a:r>
            <a:rPr lang="cs-CZ" sz="1300" dirty="0" smtClean="0">
              <a:solidFill>
                <a:srgbClr val="FFFFFF"/>
              </a:solidFill>
            </a:rPr>
            <a:t>rozhlas, televize, video</a:t>
          </a:r>
          <a:br>
            <a:rPr lang="cs-CZ" sz="1300" dirty="0" smtClean="0">
              <a:solidFill>
                <a:srgbClr val="FFFFFF"/>
              </a:solidFill>
            </a:rPr>
          </a:br>
          <a:r>
            <a:rPr lang="cs-CZ" sz="1300" dirty="0" smtClean="0">
              <a:solidFill>
                <a:srgbClr val="FFFFFF"/>
              </a:solidFill>
            </a:rPr>
            <a:t/>
          </a:r>
          <a:br>
            <a:rPr lang="cs-CZ" sz="1300" dirty="0" smtClean="0">
              <a:solidFill>
                <a:srgbClr val="FFFFFF"/>
              </a:solidFill>
            </a:rPr>
          </a:br>
          <a:r>
            <a:rPr lang="cs-CZ" sz="1600" b="1" dirty="0" smtClean="0">
              <a:solidFill>
                <a:srgbClr val="FFFFFF"/>
              </a:solidFill>
            </a:rPr>
            <a:t>(Multimédia)</a:t>
          </a:r>
          <a:endParaRPr lang="cs-CZ" sz="1600" b="1" dirty="0">
            <a:solidFill>
              <a:srgbClr val="FFFFFF"/>
            </a:solidFill>
          </a:endParaRPr>
        </a:p>
      </dgm:t>
    </dgm:pt>
    <dgm:pt modelId="{1797892C-9603-4903-B801-E0983ACAAEF1}" type="parTrans" cxnId="{818386D5-14D0-4322-8DC3-661D1E06A553}">
      <dgm:prSet/>
      <dgm:spPr/>
      <dgm:t>
        <a:bodyPr/>
        <a:lstStyle/>
        <a:p>
          <a:endParaRPr lang="cs-CZ"/>
        </a:p>
      </dgm:t>
    </dgm:pt>
    <dgm:pt modelId="{52864B5E-7BCE-4C60-8AB7-2238F6119489}" type="sibTrans" cxnId="{818386D5-14D0-4322-8DC3-661D1E06A553}">
      <dgm:prSet/>
      <dgm:spPr/>
      <dgm:t>
        <a:bodyPr/>
        <a:lstStyle/>
        <a:p>
          <a:endParaRPr lang="cs-CZ"/>
        </a:p>
      </dgm:t>
    </dgm:pt>
    <dgm:pt modelId="{34D48B17-E180-4218-99ED-99F3A2E91716}">
      <dgm:prSet/>
      <dgm:spPr/>
      <dgm:t>
        <a:bodyPr/>
        <a:lstStyle/>
        <a:p>
          <a:r>
            <a:rPr lang="cs-CZ" sz="1300" dirty="0" smtClean="0">
              <a:solidFill>
                <a:srgbClr val="FFFFFF"/>
              </a:solidFill>
            </a:rPr>
            <a:t>CD, DVD, internet, virtuální realita</a:t>
          </a:r>
          <a:r>
            <a:rPr lang="cs-CZ" sz="1300" dirty="0" smtClean="0">
              <a:solidFill>
                <a:schemeClr val="accent1"/>
              </a:solidFill>
            </a:rPr>
            <a:t> </a:t>
          </a:r>
          <a:endParaRPr lang="cs-CZ" sz="1300" dirty="0">
            <a:solidFill>
              <a:schemeClr val="accent1"/>
            </a:solidFill>
          </a:endParaRPr>
        </a:p>
      </dgm:t>
    </dgm:pt>
    <dgm:pt modelId="{4F1A4906-4DC0-4508-BE2E-B222B9270E02}" type="parTrans" cxnId="{6B71CF42-6336-444C-92A0-68F369472D89}">
      <dgm:prSet/>
      <dgm:spPr/>
      <dgm:t>
        <a:bodyPr/>
        <a:lstStyle/>
        <a:p>
          <a:endParaRPr lang="cs-CZ"/>
        </a:p>
      </dgm:t>
    </dgm:pt>
    <dgm:pt modelId="{1445C531-466F-4E31-BBCE-CA11395A2834}" type="sibTrans" cxnId="{6B71CF42-6336-444C-92A0-68F369472D89}">
      <dgm:prSet/>
      <dgm:spPr/>
      <dgm:t>
        <a:bodyPr/>
        <a:lstStyle/>
        <a:p>
          <a:endParaRPr lang="cs-CZ"/>
        </a:p>
      </dgm:t>
    </dgm:pt>
    <dgm:pt modelId="{40AB3577-C528-48BF-AA4F-44740F6C678A}" type="pres">
      <dgm:prSet presAssocID="{4531EDD4-DBEF-4AC3-98DB-8ECAE816DD1B}" presName="Name0" presStyleCnt="0">
        <dgm:presLayoutVars>
          <dgm:dir/>
          <dgm:resizeHandles val="exact"/>
        </dgm:presLayoutVars>
      </dgm:prSet>
      <dgm:spPr/>
      <dgm:t>
        <a:bodyPr/>
        <a:lstStyle/>
        <a:p>
          <a:endParaRPr lang="cs-CZ"/>
        </a:p>
      </dgm:t>
    </dgm:pt>
    <dgm:pt modelId="{F7B0E88E-67DC-470A-A152-F97C002A2B2A}" type="pres">
      <dgm:prSet presAssocID="{83DBF14D-FA9D-4758-8010-68189D8396F8}" presName="composite" presStyleCnt="0"/>
      <dgm:spPr/>
    </dgm:pt>
    <dgm:pt modelId="{EADF05E8-0F58-4900-904B-7C9FDB4E2990}" type="pres">
      <dgm:prSet presAssocID="{83DBF14D-FA9D-4758-8010-68189D8396F8}" presName="imagSh" presStyleLbl="bgImgPlace1" presStyleIdx="0" presStyleCnt="3" custLinFactNeighborX="17307" custLinFactNeighborY="-34724"/>
      <dgm:spPr>
        <a:blipFill rotWithShape="0">
          <a:blip xmlns:r="http://schemas.openxmlformats.org/officeDocument/2006/relationships" r:embed="rId1"/>
          <a:stretch>
            <a:fillRect/>
          </a:stretch>
        </a:blipFill>
      </dgm:spPr>
      <dgm:t>
        <a:bodyPr/>
        <a:lstStyle/>
        <a:p>
          <a:endParaRPr lang="cs-CZ"/>
        </a:p>
      </dgm:t>
    </dgm:pt>
    <dgm:pt modelId="{19F28EF3-1CE5-4FE7-91C9-0EB5ADD481C8}" type="pres">
      <dgm:prSet presAssocID="{83DBF14D-FA9D-4758-8010-68189D8396F8}" presName="txNode" presStyleLbl="node1" presStyleIdx="0" presStyleCnt="3" custScaleX="130367">
        <dgm:presLayoutVars>
          <dgm:bulletEnabled val="1"/>
        </dgm:presLayoutVars>
      </dgm:prSet>
      <dgm:spPr/>
      <dgm:t>
        <a:bodyPr/>
        <a:lstStyle/>
        <a:p>
          <a:endParaRPr lang="cs-CZ"/>
        </a:p>
      </dgm:t>
    </dgm:pt>
    <dgm:pt modelId="{2BC4A832-BC18-4A3F-ADD2-E3261E937E47}" type="pres">
      <dgm:prSet presAssocID="{2E346745-2792-4508-B8BE-777AA3A609E8}" presName="sibTrans" presStyleLbl="sibTrans2D1" presStyleIdx="0" presStyleCnt="2"/>
      <dgm:spPr/>
      <dgm:t>
        <a:bodyPr/>
        <a:lstStyle/>
        <a:p>
          <a:endParaRPr lang="cs-CZ"/>
        </a:p>
      </dgm:t>
    </dgm:pt>
    <dgm:pt modelId="{7F4A923F-E0EB-48A1-A1C2-6DC8A6BBB797}" type="pres">
      <dgm:prSet presAssocID="{2E346745-2792-4508-B8BE-777AA3A609E8}" presName="connTx" presStyleLbl="sibTrans2D1" presStyleIdx="0" presStyleCnt="2"/>
      <dgm:spPr/>
      <dgm:t>
        <a:bodyPr/>
        <a:lstStyle/>
        <a:p>
          <a:endParaRPr lang="cs-CZ"/>
        </a:p>
      </dgm:t>
    </dgm:pt>
    <dgm:pt modelId="{A1478EA4-B7C0-4C2F-80D8-6DA9663A73CF}" type="pres">
      <dgm:prSet presAssocID="{25F6C073-B962-4E8A-B317-CF224EC66847}" presName="composite" presStyleCnt="0"/>
      <dgm:spPr/>
    </dgm:pt>
    <dgm:pt modelId="{42240E4C-A310-4D5B-9EBC-38B815CEF3D4}" type="pres">
      <dgm:prSet presAssocID="{25F6C073-B962-4E8A-B317-CF224EC66847}" presName="imagSh" presStyleLbl="bgImgPlace1" presStyleIdx="1" presStyleCnt="3" custScaleX="123325" custScaleY="129284" custLinFactNeighborX="-3611" custLinFactNeighborY="-24679"/>
      <dgm:spPr>
        <a:blipFill rotWithShape="0">
          <a:blip xmlns:r="http://schemas.openxmlformats.org/officeDocument/2006/relationships" r:embed="rId2"/>
          <a:stretch>
            <a:fillRect/>
          </a:stretch>
        </a:blipFill>
      </dgm:spPr>
      <dgm:t>
        <a:bodyPr/>
        <a:lstStyle/>
        <a:p>
          <a:endParaRPr lang="cs-CZ"/>
        </a:p>
      </dgm:t>
    </dgm:pt>
    <dgm:pt modelId="{0DB255F8-3EE3-4E65-8714-AF9BC677A4F0}" type="pres">
      <dgm:prSet presAssocID="{25F6C073-B962-4E8A-B317-CF224EC66847}" presName="txNode" presStyleLbl="node1" presStyleIdx="1" presStyleCnt="3" custScaleX="136221" custScaleY="106225" custLinFactNeighborX="-2561" custLinFactNeighborY="-11242">
        <dgm:presLayoutVars>
          <dgm:bulletEnabled val="1"/>
        </dgm:presLayoutVars>
      </dgm:prSet>
      <dgm:spPr/>
      <dgm:t>
        <a:bodyPr/>
        <a:lstStyle/>
        <a:p>
          <a:endParaRPr lang="cs-CZ"/>
        </a:p>
      </dgm:t>
    </dgm:pt>
    <dgm:pt modelId="{AAE482E6-8659-4963-B177-14EF54D7911E}" type="pres">
      <dgm:prSet presAssocID="{CCFE9173-340D-4EA1-B647-45456CD6CFAA}" presName="sibTrans" presStyleLbl="sibTrans2D1" presStyleIdx="1" presStyleCnt="2"/>
      <dgm:spPr/>
      <dgm:t>
        <a:bodyPr/>
        <a:lstStyle/>
        <a:p>
          <a:endParaRPr lang="cs-CZ"/>
        </a:p>
      </dgm:t>
    </dgm:pt>
    <dgm:pt modelId="{AFEF82B3-B1AB-4965-8B2C-64200A51049C}" type="pres">
      <dgm:prSet presAssocID="{CCFE9173-340D-4EA1-B647-45456CD6CFAA}" presName="connTx" presStyleLbl="sibTrans2D1" presStyleIdx="1" presStyleCnt="2"/>
      <dgm:spPr/>
      <dgm:t>
        <a:bodyPr/>
        <a:lstStyle/>
        <a:p>
          <a:endParaRPr lang="cs-CZ"/>
        </a:p>
      </dgm:t>
    </dgm:pt>
    <dgm:pt modelId="{A9FEF7EA-A73B-4D21-8214-0055EBC717D3}" type="pres">
      <dgm:prSet presAssocID="{A4C8291E-AEC3-4720-8002-ADA2733345BC}" presName="composite" presStyleCnt="0"/>
      <dgm:spPr/>
    </dgm:pt>
    <dgm:pt modelId="{DA4C0A6D-6CD1-4340-B6C9-708D54B6C453}" type="pres">
      <dgm:prSet presAssocID="{A4C8291E-AEC3-4720-8002-ADA2733345BC}" presName="imagSh" presStyleLbl="bgImgPlace1" presStyleIdx="2" presStyleCnt="3" custScaleX="124271" custScaleY="113587" custLinFactNeighborX="4705" custLinFactNeighborY="-39598"/>
      <dgm:spPr>
        <a:blipFill rotWithShape="0">
          <a:blip xmlns:r="http://schemas.openxmlformats.org/officeDocument/2006/relationships" r:embed="rId3"/>
          <a:stretch>
            <a:fillRect/>
          </a:stretch>
        </a:blipFill>
      </dgm:spPr>
      <dgm:t>
        <a:bodyPr/>
        <a:lstStyle/>
        <a:p>
          <a:endParaRPr lang="cs-CZ"/>
        </a:p>
      </dgm:t>
    </dgm:pt>
    <dgm:pt modelId="{69EC78C2-5877-4183-83B9-9CD9D855EE97}" type="pres">
      <dgm:prSet presAssocID="{A4C8291E-AEC3-4720-8002-ADA2733345BC}" presName="txNode" presStyleLbl="node1" presStyleIdx="2" presStyleCnt="3" custScaleX="143676" custScaleY="143473" custLinFactNeighborX="-4370" custLinFactNeighborY="15806">
        <dgm:presLayoutVars>
          <dgm:bulletEnabled val="1"/>
        </dgm:presLayoutVars>
      </dgm:prSet>
      <dgm:spPr/>
      <dgm:t>
        <a:bodyPr/>
        <a:lstStyle/>
        <a:p>
          <a:endParaRPr lang="cs-CZ"/>
        </a:p>
      </dgm:t>
    </dgm:pt>
  </dgm:ptLst>
  <dgm:cxnLst>
    <dgm:cxn modelId="{FB634173-941B-4EA9-B7AD-16ED3351E251}" type="presOf" srcId="{A4C8291E-AEC3-4720-8002-ADA2733345BC}" destId="{69EC78C2-5877-4183-83B9-9CD9D855EE97}" srcOrd="0" destOrd="0" presId="urn:microsoft.com/office/officeart/2005/8/layout/hProcess10#2"/>
    <dgm:cxn modelId="{6B71CF42-6336-444C-92A0-68F369472D89}" srcId="{A4C8291E-AEC3-4720-8002-ADA2733345BC}" destId="{34D48B17-E180-4218-99ED-99F3A2E91716}" srcOrd="2" destOrd="0" parTransId="{4F1A4906-4DC0-4508-BE2E-B222B9270E02}" sibTransId="{1445C531-466F-4E31-BBCE-CA11395A2834}"/>
    <dgm:cxn modelId="{64C97BE0-151C-4F36-99E8-708D6E3DD6F1}" srcId="{4531EDD4-DBEF-4AC3-98DB-8ECAE816DD1B}" destId="{25F6C073-B962-4E8A-B317-CF224EC66847}" srcOrd="1" destOrd="0" parTransId="{B8F8DADD-EF02-4895-98B4-BB48508C92EF}" sibTransId="{CCFE9173-340D-4EA1-B647-45456CD6CFAA}"/>
    <dgm:cxn modelId="{1BA69DEA-5F5E-46CA-A5E7-62A0957A9C8F}" type="presOf" srcId="{34D48B17-E180-4218-99ED-99F3A2E91716}" destId="{69EC78C2-5877-4183-83B9-9CD9D855EE97}" srcOrd="0" destOrd="3" presId="urn:microsoft.com/office/officeart/2005/8/layout/hProcess10#2"/>
    <dgm:cxn modelId="{B183D910-209A-4CE2-BEF5-1A39323445C5}" type="presOf" srcId="{2818C59A-D1A6-4968-9956-30ED49E64A5E}" destId="{69EC78C2-5877-4183-83B9-9CD9D855EE97}" srcOrd="0" destOrd="1" presId="urn:microsoft.com/office/officeart/2005/8/layout/hProcess10#2"/>
    <dgm:cxn modelId="{818386D5-14D0-4322-8DC3-661D1E06A553}" srcId="{A4C8291E-AEC3-4720-8002-ADA2733345BC}" destId="{C465E6AC-EAB8-4854-937B-ECF049748769}" srcOrd="1" destOrd="0" parTransId="{1797892C-9603-4903-B801-E0983ACAAEF1}" sibTransId="{52864B5E-7BCE-4C60-8AB7-2238F6119489}"/>
    <dgm:cxn modelId="{2616B9F5-EBA2-4F7E-9B7A-A07EA66F49F3}" type="presOf" srcId="{A1671891-2759-4103-8984-5759CD59BC82}" destId="{0DB255F8-3EE3-4E65-8714-AF9BC677A4F0}" srcOrd="0" destOrd="1" presId="urn:microsoft.com/office/officeart/2005/8/layout/hProcess10#2"/>
    <dgm:cxn modelId="{860447AD-42DD-4345-87BE-FFBED0116137}" type="presOf" srcId="{4531EDD4-DBEF-4AC3-98DB-8ECAE816DD1B}" destId="{40AB3577-C528-48BF-AA4F-44740F6C678A}" srcOrd="0" destOrd="0" presId="urn:microsoft.com/office/officeart/2005/8/layout/hProcess10#2"/>
    <dgm:cxn modelId="{EDD78C0E-5205-4EE5-97BE-D5E0DE2EEE35}" srcId="{A4C8291E-AEC3-4720-8002-ADA2733345BC}" destId="{2818C59A-D1A6-4968-9956-30ED49E64A5E}" srcOrd="0" destOrd="0" parTransId="{C9ACD60E-3153-407C-923C-1100FBAE1DAC}" sibTransId="{B7F8F1CA-EB79-43A3-BCBD-25CB3C73C539}"/>
    <dgm:cxn modelId="{878DADD8-55A9-4F3A-9AB1-CC83BF029B39}" srcId="{4531EDD4-DBEF-4AC3-98DB-8ECAE816DD1B}" destId="{A4C8291E-AEC3-4720-8002-ADA2733345BC}" srcOrd="2" destOrd="0" parTransId="{D62E4954-CA3C-4BD6-87A2-6DD01DB46E15}" sibTransId="{FDBA1723-17FF-4887-ABDC-D44B9EE77004}"/>
    <dgm:cxn modelId="{7C548717-B202-4890-B612-8C2E875EA7F1}" type="presOf" srcId="{CCFE9173-340D-4EA1-B647-45456CD6CFAA}" destId="{AAE482E6-8659-4963-B177-14EF54D7911E}" srcOrd="0" destOrd="0" presId="urn:microsoft.com/office/officeart/2005/8/layout/hProcess10#2"/>
    <dgm:cxn modelId="{1E2426E9-E274-466A-98EC-456A1BC9CC0E}" srcId="{83DBF14D-FA9D-4758-8010-68189D8396F8}" destId="{CA8C60A2-9E19-4244-9121-64C9F45D2FBE}" srcOrd="0" destOrd="0" parTransId="{B236E5DE-D3D6-4235-8E3A-A0C19823CC2F}" sibTransId="{1D520E8C-7343-40D6-B98A-AAF8F1C192C3}"/>
    <dgm:cxn modelId="{C9108B74-A9FC-448E-A6AC-0F16B686D3D4}" type="presOf" srcId="{83DBF14D-FA9D-4758-8010-68189D8396F8}" destId="{19F28EF3-1CE5-4FE7-91C9-0EB5ADD481C8}" srcOrd="0" destOrd="0" presId="urn:microsoft.com/office/officeart/2005/8/layout/hProcess10#2"/>
    <dgm:cxn modelId="{2825D399-6C21-4239-B14C-F5C37BA3E7D5}" srcId="{25F6C073-B962-4E8A-B317-CF224EC66847}" destId="{A1671891-2759-4103-8984-5759CD59BC82}" srcOrd="0" destOrd="0" parTransId="{05A6CFDD-C3DC-420E-88F8-B5C768965B29}" sibTransId="{5484801C-7B1C-4667-BB52-318F03644CA2}"/>
    <dgm:cxn modelId="{A2C06FA4-F402-44D2-80F0-CA8714A6908E}" type="presOf" srcId="{2E346745-2792-4508-B8BE-777AA3A609E8}" destId="{7F4A923F-E0EB-48A1-A1C2-6DC8A6BBB797}" srcOrd="1" destOrd="0" presId="urn:microsoft.com/office/officeart/2005/8/layout/hProcess10#2"/>
    <dgm:cxn modelId="{41E2CE41-912C-483E-BE8E-F01A0896E524}" type="presOf" srcId="{25F6C073-B962-4E8A-B317-CF224EC66847}" destId="{0DB255F8-3EE3-4E65-8714-AF9BC677A4F0}" srcOrd="0" destOrd="0" presId="urn:microsoft.com/office/officeart/2005/8/layout/hProcess10#2"/>
    <dgm:cxn modelId="{CAE9B2E5-D960-4F63-808E-692466CD5703}" type="presOf" srcId="{C465E6AC-EAB8-4854-937B-ECF049748769}" destId="{69EC78C2-5877-4183-83B9-9CD9D855EE97}" srcOrd="0" destOrd="2" presId="urn:microsoft.com/office/officeart/2005/8/layout/hProcess10#2"/>
    <dgm:cxn modelId="{CD8A8892-7D39-47EA-AD7B-E14C01872CB3}" type="presOf" srcId="{CCFE9173-340D-4EA1-B647-45456CD6CFAA}" destId="{AFEF82B3-B1AB-4965-8B2C-64200A51049C}" srcOrd="1" destOrd="0" presId="urn:microsoft.com/office/officeart/2005/8/layout/hProcess10#2"/>
    <dgm:cxn modelId="{2392F9B9-9D8F-4E87-9FA7-160F7C5BFD0E}" type="presOf" srcId="{2E346745-2792-4508-B8BE-777AA3A609E8}" destId="{2BC4A832-BC18-4A3F-ADD2-E3261E937E47}" srcOrd="0" destOrd="0" presId="urn:microsoft.com/office/officeart/2005/8/layout/hProcess10#2"/>
    <dgm:cxn modelId="{371EF2C4-20C2-4281-92D1-1E8490F9FA66}" type="presOf" srcId="{CA8C60A2-9E19-4244-9121-64C9F45D2FBE}" destId="{19F28EF3-1CE5-4FE7-91C9-0EB5ADD481C8}" srcOrd="0" destOrd="1" presId="urn:microsoft.com/office/officeart/2005/8/layout/hProcess10#2"/>
    <dgm:cxn modelId="{3C7BE119-AA68-4CD5-8CE4-874675BC3E2C}" srcId="{4531EDD4-DBEF-4AC3-98DB-8ECAE816DD1B}" destId="{83DBF14D-FA9D-4758-8010-68189D8396F8}" srcOrd="0" destOrd="0" parTransId="{992F0DD1-3C0B-4132-9C9A-E056E6BD86AC}" sibTransId="{2E346745-2792-4508-B8BE-777AA3A609E8}"/>
    <dgm:cxn modelId="{170E7B15-E387-4DDA-93F3-22A3F89A81F5}" type="presParOf" srcId="{40AB3577-C528-48BF-AA4F-44740F6C678A}" destId="{F7B0E88E-67DC-470A-A152-F97C002A2B2A}" srcOrd="0" destOrd="0" presId="urn:microsoft.com/office/officeart/2005/8/layout/hProcess10#2"/>
    <dgm:cxn modelId="{A9075FCE-205A-4EFE-A43C-4229E8DB131B}" type="presParOf" srcId="{F7B0E88E-67DC-470A-A152-F97C002A2B2A}" destId="{EADF05E8-0F58-4900-904B-7C9FDB4E2990}" srcOrd="0" destOrd="0" presId="urn:microsoft.com/office/officeart/2005/8/layout/hProcess10#2"/>
    <dgm:cxn modelId="{807FE0BD-5495-492A-9438-F550333AF809}" type="presParOf" srcId="{F7B0E88E-67DC-470A-A152-F97C002A2B2A}" destId="{19F28EF3-1CE5-4FE7-91C9-0EB5ADD481C8}" srcOrd="1" destOrd="0" presId="urn:microsoft.com/office/officeart/2005/8/layout/hProcess10#2"/>
    <dgm:cxn modelId="{3F9151B3-69D6-4F6D-BE46-09716346EE84}" type="presParOf" srcId="{40AB3577-C528-48BF-AA4F-44740F6C678A}" destId="{2BC4A832-BC18-4A3F-ADD2-E3261E937E47}" srcOrd="1" destOrd="0" presId="urn:microsoft.com/office/officeart/2005/8/layout/hProcess10#2"/>
    <dgm:cxn modelId="{E124EBE1-D324-4B6E-A261-0194275C3BDF}" type="presParOf" srcId="{2BC4A832-BC18-4A3F-ADD2-E3261E937E47}" destId="{7F4A923F-E0EB-48A1-A1C2-6DC8A6BBB797}" srcOrd="0" destOrd="0" presId="urn:microsoft.com/office/officeart/2005/8/layout/hProcess10#2"/>
    <dgm:cxn modelId="{8ABF6CD1-E56C-4864-B8DD-C39C274DAF97}" type="presParOf" srcId="{40AB3577-C528-48BF-AA4F-44740F6C678A}" destId="{A1478EA4-B7C0-4C2F-80D8-6DA9663A73CF}" srcOrd="2" destOrd="0" presId="urn:microsoft.com/office/officeart/2005/8/layout/hProcess10#2"/>
    <dgm:cxn modelId="{5E445D87-AB64-4B03-9221-1F10893A4BA3}" type="presParOf" srcId="{A1478EA4-B7C0-4C2F-80D8-6DA9663A73CF}" destId="{42240E4C-A310-4D5B-9EBC-38B815CEF3D4}" srcOrd="0" destOrd="0" presId="urn:microsoft.com/office/officeart/2005/8/layout/hProcess10#2"/>
    <dgm:cxn modelId="{5324EBF3-B1CA-40F0-B224-0AB61C73B017}" type="presParOf" srcId="{A1478EA4-B7C0-4C2F-80D8-6DA9663A73CF}" destId="{0DB255F8-3EE3-4E65-8714-AF9BC677A4F0}" srcOrd="1" destOrd="0" presId="urn:microsoft.com/office/officeart/2005/8/layout/hProcess10#2"/>
    <dgm:cxn modelId="{0941A431-39DC-4D77-8F6A-582B3BBC15CA}" type="presParOf" srcId="{40AB3577-C528-48BF-AA4F-44740F6C678A}" destId="{AAE482E6-8659-4963-B177-14EF54D7911E}" srcOrd="3" destOrd="0" presId="urn:microsoft.com/office/officeart/2005/8/layout/hProcess10#2"/>
    <dgm:cxn modelId="{55598305-3685-4621-A416-3CA3A16C545A}" type="presParOf" srcId="{AAE482E6-8659-4963-B177-14EF54D7911E}" destId="{AFEF82B3-B1AB-4965-8B2C-64200A51049C}" srcOrd="0" destOrd="0" presId="urn:microsoft.com/office/officeart/2005/8/layout/hProcess10#2"/>
    <dgm:cxn modelId="{284D5FA2-5516-4454-8E93-E7E07ECD3882}" type="presParOf" srcId="{40AB3577-C528-48BF-AA4F-44740F6C678A}" destId="{A9FEF7EA-A73B-4D21-8214-0055EBC717D3}" srcOrd="4" destOrd="0" presId="urn:microsoft.com/office/officeart/2005/8/layout/hProcess10#2"/>
    <dgm:cxn modelId="{F5794D05-462C-4E36-B311-AED1003D7CF4}" type="presParOf" srcId="{A9FEF7EA-A73B-4D21-8214-0055EBC717D3}" destId="{DA4C0A6D-6CD1-4340-B6C9-708D54B6C453}" srcOrd="0" destOrd="0" presId="urn:microsoft.com/office/officeart/2005/8/layout/hProcess10#2"/>
    <dgm:cxn modelId="{42275EA3-39C2-4DA2-8CC1-E6CA682047F1}" type="presParOf" srcId="{A9FEF7EA-A73B-4D21-8214-0055EBC717D3}" destId="{69EC78C2-5877-4183-83B9-9CD9D855EE97}" srcOrd="1" destOrd="0" presId="urn:microsoft.com/office/officeart/2005/8/layout/hProcess10#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F05E8-0F58-4900-904B-7C9FDB4E2990}">
      <dsp:nvSpPr>
        <dsp:cNvPr id="0" name=""/>
        <dsp:cNvSpPr/>
      </dsp:nvSpPr>
      <dsp:spPr>
        <a:xfrm>
          <a:off x="284349" y="168647"/>
          <a:ext cx="1627676" cy="1627676"/>
        </a:xfrm>
        <a:prstGeom prst="roundRect">
          <a:avLst>
            <a:gd name="adj" fmla="val 10000"/>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F28EF3-1CE5-4FE7-91C9-0EB5ADD481C8}">
      <dsp:nvSpPr>
        <dsp:cNvPr id="0" name=""/>
        <dsp:cNvSpPr/>
      </dsp:nvSpPr>
      <dsp:spPr>
        <a:xfrm>
          <a:off x="20479" y="1710447"/>
          <a:ext cx="2121953" cy="162767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cs-CZ" sz="1900" b="1" kern="1200" dirty="0" smtClean="0">
              <a:solidFill>
                <a:srgbClr val="FF9900"/>
              </a:solidFill>
            </a:rPr>
            <a:t>Primární média</a:t>
          </a:r>
          <a:r>
            <a:rPr lang="cs-CZ" sz="1900" kern="1200" dirty="0" smtClean="0"/>
            <a:t> </a:t>
          </a:r>
          <a:endParaRPr lang="cs-CZ" sz="1900" kern="1200" dirty="0"/>
        </a:p>
        <a:p>
          <a:pPr marL="114300" lvl="1" indent="-114300" algn="l" defTabSz="666750">
            <a:lnSpc>
              <a:spcPct val="90000"/>
            </a:lnSpc>
            <a:spcBef>
              <a:spcPct val="0"/>
            </a:spcBef>
            <a:spcAft>
              <a:spcPct val="15000"/>
            </a:spcAft>
            <a:buChar char="••"/>
          </a:pPr>
          <a:r>
            <a:rPr lang="cs-CZ" sz="1500" kern="1200" smtClean="0">
              <a:solidFill>
                <a:srgbClr val="FFFFFF"/>
              </a:solidFill>
            </a:rPr>
            <a:t>Pohyby těla, obličej, smích, pláč, zvuky, citoslovce</a:t>
          </a:r>
          <a:endParaRPr lang="cs-CZ" sz="1500" kern="1200" dirty="0"/>
        </a:p>
      </dsp:txBody>
      <dsp:txXfrm>
        <a:off x="68152" y="1758120"/>
        <a:ext cx="2026607" cy="1532330"/>
      </dsp:txXfrm>
    </dsp:sp>
    <dsp:sp modelId="{2BC4A832-BC18-4A3F-ADD2-E3261E937E47}">
      <dsp:nvSpPr>
        <dsp:cNvPr id="0" name=""/>
        <dsp:cNvSpPr/>
      </dsp:nvSpPr>
      <dsp:spPr>
        <a:xfrm rot="336575">
          <a:off x="2192207" y="908245"/>
          <a:ext cx="282209" cy="3911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cs-CZ" sz="1500" kern="1200"/>
        </a:p>
      </dsp:txBody>
      <dsp:txXfrm>
        <a:off x="2192410" y="982328"/>
        <a:ext cx="197546" cy="234665"/>
      </dsp:txXfrm>
    </dsp:sp>
    <dsp:sp modelId="{42240E4C-A310-4D5B-9EBC-38B815CEF3D4}">
      <dsp:nvSpPr>
        <dsp:cNvPr id="0" name=""/>
        <dsp:cNvSpPr/>
      </dsp:nvSpPr>
      <dsp:spPr>
        <a:xfrm>
          <a:off x="2714476" y="187654"/>
          <a:ext cx="2007332" cy="2104325"/>
        </a:xfrm>
        <a:prstGeom prst="roundRect">
          <a:avLst>
            <a:gd name="adj" fmla="val 10000"/>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B255F8-3EE3-4E65-8714-AF9BC677A4F0}">
      <dsp:nvSpPr>
        <dsp:cNvPr id="0" name=""/>
        <dsp:cNvSpPr/>
      </dsp:nvSpPr>
      <dsp:spPr>
        <a:xfrm>
          <a:off x="2891585" y="1570634"/>
          <a:ext cx="2217237" cy="17289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cs-CZ" sz="1800" b="1" kern="1200" dirty="0" smtClean="0">
              <a:solidFill>
                <a:srgbClr val="FF9900"/>
              </a:solidFill>
            </a:rPr>
            <a:t>Sekundární média</a:t>
          </a:r>
          <a:r>
            <a:rPr lang="cs-CZ" sz="1800" kern="1200" dirty="0" smtClean="0"/>
            <a:t> </a:t>
          </a:r>
          <a:endParaRPr lang="cs-CZ" sz="1800" kern="1200" dirty="0"/>
        </a:p>
        <a:p>
          <a:pPr marL="114300" lvl="1" indent="-114300" algn="l" defTabSz="622300">
            <a:lnSpc>
              <a:spcPct val="90000"/>
            </a:lnSpc>
            <a:spcBef>
              <a:spcPct val="0"/>
            </a:spcBef>
            <a:spcAft>
              <a:spcPct val="15000"/>
            </a:spcAft>
            <a:buChar char="••"/>
          </a:pPr>
          <a:r>
            <a:rPr lang="cs-CZ" sz="1400" kern="1200" dirty="0" smtClean="0">
              <a:solidFill>
                <a:srgbClr val="FFFFFF"/>
              </a:solidFill>
            </a:rPr>
            <a:t>Megafon, zvony, rukopisy, knihy, časopisy, plakáty</a:t>
          </a:r>
          <a:endParaRPr lang="cs-CZ" sz="1400" kern="1200" dirty="0"/>
        </a:p>
      </dsp:txBody>
      <dsp:txXfrm>
        <a:off x="2942226" y="1621275"/>
        <a:ext cx="2115955" cy="1627717"/>
      </dsp:txXfrm>
    </dsp:sp>
    <dsp:sp modelId="{AAE482E6-8659-4963-B177-14EF54D7911E}">
      <dsp:nvSpPr>
        <dsp:cNvPr id="0" name=""/>
        <dsp:cNvSpPr/>
      </dsp:nvSpPr>
      <dsp:spPr>
        <a:xfrm rot="21257052">
          <a:off x="5118450" y="884104"/>
          <a:ext cx="399621" cy="3911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cs-CZ" sz="1500" kern="1200"/>
        </a:p>
      </dsp:txBody>
      <dsp:txXfrm>
        <a:off x="5118742" y="968168"/>
        <a:ext cx="282289" cy="234665"/>
      </dsp:txXfrm>
    </dsp:sp>
    <dsp:sp modelId="{DA4C0A6D-6CD1-4340-B6C9-708D54B6C453}">
      <dsp:nvSpPr>
        <dsp:cNvPr id="0" name=""/>
        <dsp:cNvSpPr/>
      </dsp:nvSpPr>
      <dsp:spPr>
        <a:xfrm>
          <a:off x="5857909" y="0"/>
          <a:ext cx="2022730" cy="1848829"/>
        </a:xfrm>
        <a:prstGeom prst="roundRect">
          <a:avLst>
            <a:gd name="adj" fmla="val 10000"/>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EC78C2-5877-4183-83B9-9CD9D855EE97}">
      <dsp:nvSpPr>
        <dsp:cNvPr id="0" name=""/>
        <dsp:cNvSpPr/>
      </dsp:nvSpPr>
      <dsp:spPr>
        <a:xfrm>
          <a:off x="5817242" y="1492306"/>
          <a:ext cx="2338580" cy="233527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cs-CZ" sz="2000" b="1" kern="1200" dirty="0" err="1" smtClean="0">
              <a:solidFill>
                <a:srgbClr val="FF9900"/>
              </a:solidFill>
            </a:rPr>
            <a:t>Terciální</a:t>
          </a:r>
          <a:r>
            <a:rPr lang="cs-CZ" sz="2000" b="1" kern="1200" dirty="0" smtClean="0">
              <a:solidFill>
                <a:srgbClr val="FF9900"/>
              </a:solidFill>
            </a:rPr>
            <a:t> media</a:t>
          </a:r>
          <a:r>
            <a:rPr lang="cs-CZ" sz="2000" kern="1200" dirty="0" smtClean="0"/>
            <a:t> </a:t>
          </a:r>
          <a:endParaRPr lang="cs-CZ" sz="2000" kern="1200" dirty="0"/>
        </a:p>
        <a:p>
          <a:pPr marL="114300" lvl="1" indent="-114300" algn="l" defTabSz="577850">
            <a:lnSpc>
              <a:spcPct val="90000"/>
            </a:lnSpc>
            <a:spcBef>
              <a:spcPct val="0"/>
            </a:spcBef>
            <a:spcAft>
              <a:spcPct val="15000"/>
            </a:spcAft>
            <a:buChar char="••"/>
          </a:pPr>
          <a:r>
            <a:rPr lang="cs-CZ" sz="1300" kern="1200" dirty="0" smtClean="0">
              <a:solidFill>
                <a:srgbClr val="FFFFFF"/>
              </a:solidFill>
            </a:rPr>
            <a:t>telefon, kabelový přenos</a:t>
          </a:r>
          <a:endParaRPr lang="cs-CZ" sz="1300" kern="1200" dirty="0"/>
        </a:p>
        <a:p>
          <a:pPr marL="114300" lvl="1" indent="-114300" algn="l" defTabSz="577850">
            <a:lnSpc>
              <a:spcPct val="90000"/>
            </a:lnSpc>
            <a:spcBef>
              <a:spcPct val="0"/>
            </a:spcBef>
            <a:spcAft>
              <a:spcPct val="15000"/>
            </a:spcAft>
            <a:buChar char="••"/>
          </a:pPr>
          <a:r>
            <a:rPr lang="cs-CZ" sz="1300" kern="1200" dirty="0" smtClean="0">
              <a:solidFill>
                <a:srgbClr val="FFFFFF"/>
              </a:solidFill>
            </a:rPr>
            <a:t>rozhlas, televize, video</a:t>
          </a:r>
          <a:br>
            <a:rPr lang="cs-CZ" sz="1300" kern="1200" dirty="0" smtClean="0">
              <a:solidFill>
                <a:srgbClr val="FFFFFF"/>
              </a:solidFill>
            </a:rPr>
          </a:br>
          <a:r>
            <a:rPr lang="cs-CZ" sz="1300" kern="1200" dirty="0" smtClean="0">
              <a:solidFill>
                <a:srgbClr val="FFFFFF"/>
              </a:solidFill>
            </a:rPr>
            <a:t/>
          </a:r>
          <a:br>
            <a:rPr lang="cs-CZ" sz="1300" kern="1200" dirty="0" smtClean="0">
              <a:solidFill>
                <a:srgbClr val="FFFFFF"/>
              </a:solidFill>
            </a:rPr>
          </a:br>
          <a:r>
            <a:rPr lang="cs-CZ" sz="1600" b="1" kern="1200" dirty="0" smtClean="0">
              <a:solidFill>
                <a:srgbClr val="FFFFFF"/>
              </a:solidFill>
            </a:rPr>
            <a:t>(Multimédia)</a:t>
          </a:r>
          <a:endParaRPr lang="cs-CZ" sz="1600" b="1" kern="1200" dirty="0">
            <a:solidFill>
              <a:srgbClr val="FFFFFF"/>
            </a:solidFill>
          </a:endParaRPr>
        </a:p>
        <a:p>
          <a:pPr marL="114300" lvl="1" indent="-114300" algn="l" defTabSz="577850">
            <a:lnSpc>
              <a:spcPct val="90000"/>
            </a:lnSpc>
            <a:spcBef>
              <a:spcPct val="0"/>
            </a:spcBef>
            <a:spcAft>
              <a:spcPct val="15000"/>
            </a:spcAft>
            <a:buChar char="••"/>
          </a:pPr>
          <a:r>
            <a:rPr lang="cs-CZ" sz="1300" kern="1200" dirty="0" smtClean="0">
              <a:solidFill>
                <a:srgbClr val="FFFFFF"/>
              </a:solidFill>
            </a:rPr>
            <a:t>CD, DVD, internet, virtuální realita</a:t>
          </a:r>
          <a:r>
            <a:rPr lang="cs-CZ" sz="1300" kern="1200" dirty="0" smtClean="0">
              <a:solidFill>
                <a:schemeClr val="accent1"/>
              </a:solidFill>
            </a:rPr>
            <a:t> </a:t>
          </a:r>
          <a:endParaRPr lang="cs-CZ" sz="1300" kern="1200" dirty="0">
            <a:solidFill>
              <a:schemeClr val="accent1"/>
            </a:solidFill>
          </a:endParaRPr>
        </a:p>
      </dsp:txBody>
      <dsp:txXfrm>
        <a:off x="5885640" y="1560704"/>
        <a:ext cx="2201784" cy="219848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0#2">
  <dgm:title val=""/>
  <dgm:desc val=""/>
  <dgm:catLst>
    <dgm:cat type="process" pri="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D65B3E-E254-440B-86DC-D08F8C8FC410}" type="datetimeFigureOut">
              <a:rPr lang="cs-CZ" smtClean="0"/>
              <a:pPr/>
              <a:t>31.5.2012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5E33EA9-4E6F-47A9-BA89-5A1024E8EEF2}" type="slidenum">
              <a:rPr lang="cs-CZ" smtClean="0"/>
              <a:pPr/>
              <a:t>‹#›</a:t>
            </a:fld>
            <a:endParaRPr lang="cs-CZ"/>
          </a:p>
        </p:txBody>
      </p:sp>
    </p:spTree>
    <p:extLst>
      <p:ext uri="{BB962C8B-B14F-4D97-AF65-F5344CB8AC3E}">
        <p14:creationId xmlns:p14="http://schemas.microsoft.com/office/powerpoint/2010/main" val="3603337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První strana, obsahuje logo školy,</a:t>
            </a:r>
            <a:r>
              <a:rPr lang="cs-CZ" baseline="0" dirty="0" smtClean="0"/>
              <a:t> název dumu a údaje dumu</a:t>
            </a:r>
            <a:endParaRPr lang="cs-CZ" dirty="0"/>
          </a:p>
        </p:txBody>
      </p:sp>
      <p:sp>
        <p:nvSpPr>
          <p:cNvPr id="4" name="Zástupný symbol pro číslo snímku 3"/>
          <p:cNvSpPr>
            <a:spLocks noGrp="1"/>
          </p:cNvSpPr>
          <p:nvPr>
            <p:ph type="sldNum" sz="quarter" idx="10"/>
          </p:nvPr>
        </p:nvSpPr>
        <p:spPr/>
        <p:txBody>
          <a:bodyPr/>
          <a:lstStyle/>
          <a:p>
            <a:fld id="{C5E33EA9-4E6F-47A9-BA89-5A1024E8EEF2}" type="slidenum">
              <a:rPr lang="cs-CZ" smtClean="0"/>
              <a:pPr/>
              <a:t>1</a:t>
            </a:fld>
            <a:endParaRPr lang="cs-CZ"/>
          </a:p>
        </p:txBody>
      </p:sp>
    </p:spTree>
    <p:extLst>
      <p:ext uri="{BB962C8B-B14F-4D97-AF65-F5344CB8AC3E}">
        <p14:creationId xmlns:p14="http://schemas.microsoft.com/office/powerpoint/2010/main" val="1931573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FA11695-8D87-4ED1-A1C9-B1A9C2685414}"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FA11695-8D87-4ED1-A1C9-B1A9C2685414}"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FA11695-8D87-4ED1-A1C9-B1A9C2685414}"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FA11695-8D87-4ED1-A1C9-B1A9C2685414}" type="datetimeFigureOut">
              <a:rPr lang="cs-CZ" smtClean="0"/>
              <a:pPr/>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FA11695-8D87-4ED1-A1C9-B1A9C2685414}" type="datetimeFigureOut">
              <a:rPr lang="cs-CZ" smtClean="0"/>
              <a:pPr/>
              <a:t>31.5.2012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FA11695-8D87-4ED1-A1C9-B1A9C2685414}" type="datetimeFigureOut">
              <a:rPr lang="cs-CZ" smtClean="0"/>
              <a:pPr/>
              <a:t>31.5.2012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FA11695-8D87-4ED1-A1C9-B1A9C2685414}" type="datetimeFigureOut">
              <a:rPr lang="cs-CZ" smtClean="0"/>
              <a:pPr/>
              <a:t>31.5.2012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FA11695-8D87-4ED1-A1C9-B1A9C2685414}" type="datetimeFigureOut">
              <a:rPr lang="cs-CZ" smtClean="0"/>
              <a:pPr/>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FA11695-8D87-4ED1-A1C9-B1A9C2685414}" type="datetimeFigureOut">
              <a:rPr lang="cs-CZ" smtClean="0"/>
              <a:pPr/>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FA11695-8D87-4ED1-A1C9-B1A9C2685414}"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FA11695-8D87-4ED1-A1C9-B1A9C2685414}" type="datetimeFigureOut">
              <a:rPr lang="cs-CZ" smtClean="0"/>
              <a:pPr/>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120E6F-E298-488B-B531-D5F17248A0E6}"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A11695-8D87-4ED1-A1C9-B1A9C2685414}" type="datetimeFigureOut">
              <a:rPr lang="cs-CZ" smtClean="0"/>
              <a:pPr/>
              <a:t>31.5.2012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120E6F-E298-488B-B531-D5F17248A0E6}"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gif"/><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cs.wikipedia.org/wiki/Film" TargetMode="External"/><Relationship Id="rId2" Type="http://schemas.openxmlformats.org/officeDocument/2006/relationships/hyperlink" Target="http://cs.wikipedia.org/wiki/Zvuk" TargetMode="External"/><Relationship Id="rId1" Type="http://schemas.openxmlformats.org/officeDocument/2006/relationships/slideLayout" Target="../slideLayouts/slideLayout6.xml"/><Relationship Id="rId5" Type="http://schemas.openxmlformats.org/officeDocument/2006/relationships/hyperlink" Target="http://www.nasa.gov/multimedia/index.html" TargetMode="External"/><Relationship Id="rId4" Type="http://schemas.openxmlformats.org/officeDocument/2006/relationships/hyperlink" Target="http://cs.wikipedia.org/wiki/Anim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373652" y="2060848"/>
            <a:ext cx="6400800" cy="2160240"/>
          </a:xfrm>
        </p:spPr>
        <p:txBody>
          <a:bodyPr>
            <a:normAutofit/>
          </a:bodyPr>
          <a:lstStyle/>
          <a:p>
            <a:pPr algn="l"/>
            <a:r>
              <a:rPr lang="cs-CZ" sz="1800" dirty="0" smtClean="0">
                <a:solidFill>
                  <a:schemeClr val="tx1">
                    <a:lumMod val="75000"/>
                    <a:lumOff val="25000"/>
                  </a:schemeClr>
                </a:solidFill>
              </a:rPr>
              <a:t>Základní škola a mateřská škola Lázně Kynžvart</a:t>
            </a:r>
          </a:p>
          <a:p>
            <a:pPr algn="l"/>
            <a:r>
              <a:rPr lang="cs-CZ" sz="1800" dirty="0" smtClean="0"/>
              <a:t>Autor:</a:t>
            </a:r>
            <a:r>
              <a:rPr lang="cs-CZ" sz="1800" dirty="0"/>
              <a:t> </a:t>
            </a:r>
            <a:r>
              <a:rPr lang="cs-CZ" sz="1800" dirty="0" smtClean="0"/>
              <a:t>David Holubec	</a:t>
            </a:r>
            <a:br>
              <a:rPr lang="cs-CZ" sz="1800" dirty="0" smtClean="0"/>
            </a:br>
            <a:r>
              <a:rPr lang="cs-CZ" sz="1800" dirty="0" smtClean="0"/>
              <a:t>NÁZEV: VY_32_INOVACE_20_INF</a:t>
            </a:r>
            <a:br>
              <a:rPr lang="cs-CZ" sz="1800" dirty="0" smtClean="0"/>
            </a:br>
            <a:r>
              <a:rPr lang="cs-CZ" sz="1800" dirty="0" smtClean="0"/>
              <a:t>Vzdělávací oblast: informatika</a:t>
            </a:r>
            <a:br>
              <a:rPr lang="cs-CZ" sz="1800" dirty="0" smtClean="0"/>
            </a:br>
            <a:r>
              <a:rPr lang="cs-CZ" sz="1800" dirty="0" smtClean="0"/>
              <a:t>Ročník: 9.</a:t>
            </a:r>
            <a:br>
              <a:rPr lang="cs-CZ" sz="1800" dirty="0" smtClean="0"/>
            </a:br>
            <a:r>
              <a:rPr lang="cs-CZ" sz="1800" dirty="0" smtClean="0"/>
              <a:t>Číslo projektu: CZ.1.07/1.4.00/21.2181</a:t>
            </a:r>
            <a:br>
              <a:rPr lang="cs-CZ" sz="1800" dirty="0" smtClean="0"/>
            </a:br>
            <a:r>
              <a:rPr lang="cs-CZ" sz="1800" dirty="0" smtClean="0"/>
              <a:t>Datum vytvoření: březen 2012</a:t>
            </a:r>
            <a:endParaRPr lang="cs-CZ" sz="1800" dirty="0"/>
          </a:p>
        </p:txBody>
      </p:sp>
      <p:pic>
        <p:nvPicPr>
          <p:cNvPr id="1026" name="Picture 2" descr="logo4"/>
          <p:cNvPicPr>
            <a:picLocks noChangeAspect="1" noChangeArrowheads="1"/>
          </p:cNvPicPr>
          <p:nvPr/>
        </p:nvPicPr>
        <p:blipFill>
          <a:blip r:embed="rId3" cstate="print"/>
          <a:srcRect/>
          <a:stretch>
            <a:fillRect/>
          </a:stretch>
        </p:blipFill>
        <p:spPr bwMode="auto">
          <a:xfrm>
            <a:off x="142844" y="120636"/>
            <a:ext cx="1485900" cy="1379538"/>
          </a:xfrm>
          <a:prstGeom prst="rect">
            <a:avLst/>
          </a:prstGeom>
          <a:noFill/>
        </p:spPr>
      </p:pic>
      <p:pic>
        <p:nvPicPr>
          <p:cNvPr id="5" name="Picture 2"/>
          <p:cNvPicPr>
            <a:picLocks noChangeAspect="1" noChangeArrowheads="1"/>
          </p:cNvPicPr>
          <p:nvPr/>
        </p:nvPicPr>
        <p:blipFill>
          <a:blip r:embed="rId4"/>
          <a:srcRect/>
          <a:stretch>
            <a:fillRect/>
          </a:stretch>
        </p:blipFill>
        <p:spPr bwMode="auto">
          <a:xfrm>
            <a:off x="2643174" y="5643578"/>
            <a:ext cx="4131278" cy="1000132"/>
          </a:xfrm>
          <a:prstGeom prst="rect">
            <a:avLst/>
          </a:prstGeom>
          <a:noFill/>
          <a:ln w="9525">
            <a:noFill/>
            <a:miter lim="800000"/>
            <a:headEnd/>
            <a:tailEnd/>
          </a:ln>
          <a:effectLst/>
        </p:spPr>
      </p:pic>
      <p:sp>
        <p:nvSpPr>
          <p:cNvPr id="6" name="Obdélník 5"/>
          <p:cNvSpPr/>
          <p:nvPr/>
        </p:nvSpPr>
        <p:spPr>
          <a:xfrm>
            <a:off x="2357422" y="571480"/>
            <a:ext cx="6429420" cy="830997"/>
          </a:xfrm>
          <a:prstGeom prst="rect">
            <a:avLst/>
          </a:prstGeom>
          <a:noFill/>
        </p:spPr>
        <p:txBody>
          <a:bodyPr wrap="square" lIns="91440" tIns="45720" rIns="91440" bIns="45720">
            <a:spAutoFit/>
          </a:bodyPr>
          <a:lstStyle/>
          <a:p>
            <a:pPr algn="ctr"/>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Media &amp; Multimedia</a:t>
            </a:r>
            <a:endParaRPr lang="cs-CZ" sz="48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8" name="Výseč 7"/>
          <p:cNvSpPr/>
          <p:nvPr/>
        </p:nvSpPr>
        <p:spPr>
          <a:xfrm rot="10800000">
            <a:off x="-2643238" y="-1768070"/>
            <a:ext cx="5134551" cy="3536139"/>
          </a:xfrm>
          <a:prstGeom prst="pie">
            <a:avLst>
              <a:gd name="adj1" fmla="val 10800000"/>
              <a:gd name="adj2" fmla="val 16200000"/>
            </a:avLst>
          </a:prstGeom>
          <a:solidFill>
            <a:schemeClr val="accent1">
              <a:alpha val="16000"/>
            </a:schemeClr>
          </a:solidFill>
          <a:ln>
            <a:gradFill>
              <a:gsLst>
                <a:gs pos="0">
                  <a:schemeClr val="accent6"/>
                </a:gs>
                <a:gs pos="50000">
                  <a:schemeClr val="accent1">
                    <a:tint val="44500"/>
                    <a:satMod val="160000"/>
                  </a:schemeClr>
                </a:gs>
                <a:gs pos="100000">
                  <a:schemeClr val="accent1">
                    <a:tint val="23500"/>
                    <a:satMod val="160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Oblouk 11"/>
          <p:cNvSpPr/>
          <p:nvPr/>
        </p:nvSpPr>
        <p:spPr>
          <a:xfrm>
            <a:off x="428596" y="5572140"/>
            <a:ext cx="8001056" cy="785818"/>
          </a:xfrm>
          <a:prstGeom prst="arc">
            <a:avLst>
              <a:gd name="adj1" fmla="val 10916482"/>
              <a:gd name="adj2" fmla="val 21497348"/>
            </a:avLst>
          </a:prstGeom>
          <a:ln>
            <a:gradFill>
              <a:gsLst>
                <a:gs pos="0">
                  <a:schemeClr val="accent6"/>
                </a:gs>
                <a:gs pos="50000">
                  <a:schemeClr val="accent1">
                    <a:tint val="44500"/>
                    <a:satMod val="160000"/>
                  </a:schemeClr>
                </a:gs>
                <a:gs pos="100000">
                  <a:schemeClr val="accent1">
                    <a:tint val="23500"/>
                    <a:satMod val="160000"/>
                  </a:schemeClr>
                </a:gs>
              </a:gsLst>
              <a:lin ang="5400000" scaled="0"/>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0" name="TextovéPole 9"/>
          <p:cNvSpPr txBox="1"/>
          <p:nvPr/>
        </p:nvSpPr>
        <p:spPr>
          <a:xfrm>
            <a:off x="407961" y="4337352"/>
            <a:ext cx="5235609" cy="1015663"/>
          </a:xfrm>
          <a:prstGeom prst="rect">
            <a:avLst/>
          </a:prstGeom>
          <a:noFill/>
        </p:spPr>
        <p:txBody>
          <a:bodyPr wrap="square" rtlCol="0">
            <a:spAutoFit/>
          </a:bodyPr>
          <a:lstStyle/>
          <a:p>
            <a:r>
              <a:rPr lang="cs-CZ" dirty="0" smtClean="0"/>
              <a:t>Anotace:</a:t>
            </a:r>
          </a:p>
          <a:p>
            <a:r>
              <a:rPr lang="cs-CZ" sz="1200" dirty="0" smtClean="0"/>
              <a:t>PŘEHLED ZÁKLADNÍCH MEDIÁLNÍCH PRVKŮ, ŽÁCI SE SEZNÁMÍ S VÝZNAMEM </a:t>
            </a:r>
            <a:br>
              <a:rPr lang="cs-CZ" sz="1200" dirty="0" smtClean="0"/>
            </a:br>
            <a:r>
              <a:rPr lang="cs-CZ" sz="1200" dirty="0" smtClean="0"/>
              <a:t>A ROZŠÍŘENÍM MULTIMEDIÍ V BĚŽNÉM ŽIVOTĚ.</a:t>
            </a:r>
            <a:endParaRPr lang="cs-CZ" sz="1200" dirty="0"/>
          </a:p>
          <a:p>
            <a:endParaRPr lang="cs-CZ" dirty="0"/>
          </a:p>
        </p:txBody>
      </p:sp>
      <p:pic>
        <p:nvPicPr>
          <p:cNvPr id="7170" name="Picture 2"/>
          <p:cNvPicPr>
            <a:picLocks noChangeAspect="1" noChangeArrowheads="1"/>
          </p:cNvPicPr>
          <p:nvPr/>
        </p:nvPicPr>
        <p:blipFill>
          <a:blip r:embed="rId5"/>
          <a:srcRect/>
          <a:stretch>
            <a:fillRect/>
          </a:stretch>
        </p:blipFill>
        <p:spPr bwMode="auto">
          <a:xfrm>
            <a:off x="5643570" y="1857364"/>
            <a:ext cx="3095625" cy="3095625"/>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rPr>
              <a:t>Media - dělení</a:t>
            </a:r>
            <a:endParaRPr lang="cs-CZ" sz="4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endParaRPr>
          </a:p>
        </p:txBody>
      </p:sp>
      <p:graphicFrame>
        <p:nvGraphicFramePr>
          <p:cNvPr id="4" name="Zástupný symbol pro obsah 3"/>
          <p:cNvGraphicFramePr>
            <a:graphicFrameLocks noGrp="1"/>
          </p:cNvGraphicFramePr>
          <p:nvPr>
            <p:ph idx="1"/>
          </p:nvPr>
        </p:nvGraphicFramePr>
        <p:xfrm>
          <a:off x="428596" y="2428868"/>
          <a:ext cx="8229600" cy="4071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ovéPole 4"/>
          <p:cNvSpPr txBox="1"/>
          <p:nvPr/>
        </p:nvSpPr>
        <p:spPr>
          <a:xfrm>
            <a:off x="428596" y="1428736"/>
            <a:ext cx="8429684" cy="923330"/>
          </a:xfrm>
          <a:prstGeom prst="rect">
            <a:avLst/>
          </a:prstGeom>
          <a:noFill/>
        </p:spPr>
        <p:txBody>
          <a:bodyPr wrap="square" rtlCol="0">
            <a:spAutoFit/>
          </a:bodyPr>
          <a:lstStyle/>
          <a:p>
            <a:r>
              <a:rPr kumimoji="1" lang="cs-CZ" dirty="0" smtClean="0">
                <a:latin typeface="Tahoma" pitchFamily="34" charset="0"/>
              </a:rPr>
              <a:t>Pochází z latinského „medium“ což znamená střední, uprostřed, mezi - médium má tedy charakter prostředku, něco zprostředkovává, je prostředníkem. </a:t>
            </a:r>
          </a:p>
          <a:p>
            <a:endParaRPr lang="cs-CZ"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graphicEl>
                                              <a:dgm id="{EADF05E8-0F58-4900-904B-7C9FDB4E2990}"/>
                                            </p:graphicEl>
                                          </p:spTgt>
                                        </p:tgtEl>
                                        <p:attrNameLst>
                                          <p:attrName>style.visibility</p:attrName>
                                        </p:attrNameLst>
                                      </p:cBhvr>
                                      <p:to>
                                        <p:strVal val="visible"/>
                                      </p:to>
                                    </p:set>
                                    <p:animEffect transition="in" filter="fade">
                                      <p:cBhvr>
                                        <p:cTn id="7" dur="2000"/>
                                        <p:tgtEl>
                                          <p:spTgt spid="4">
                                            <p:graphicEl>
                                              <a:dgm id="{EADF05E8-0F58-4900-904B-7C9FDB4E299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19F28EF3-1CE5-4FE7-91C9-0EB5ADD481C8}"/>
                                            </p:graphicEl>
                                          </p:spTgt>
                                        </p:tgtEl>
                                        <p:attrNameLst>
                                          <p:attrName>style.visibility</p:attrName>
                                        </p:attrNameLst>
                                      </p:cBhvr>
                                      <p:to>
                                        <p:strVal val="visible"/>
                                      </p:to>
                                    </p:set>
                                    <p:animEffect transition="in" filter="fade">
                                      <p:cBhvr>
                                        <p:cTn id="10" dur="2000"/>
                                        <p:tgtEl>
                                          <p:spTgt spid="4">
                                            <p:graphicEl>
                                              <a:dgm id="{19F28EF3-1CE5-4FE7-91C9-0EB5ADD481C8}"/>
                                            </p:graphicEl>
                                          </p:spTgt>
                                        </p:tgtEl>
                                      </p:cBhvr>
                                    </p:animEffect>
                                  </p:childTnLst>
                                </p:cTn>
                              </p:par>
                            </p:childTnLst>
                          </p:cTn>
                        </p:par>
                        <p:par>
                          <p:cTn id="11" fill="hold">
                            <p:stCondLst>
                              <p:cond delay="2000"/>
                            </p:stCondLst>
                            <p:childTnLst>
                              <p:par>
                                <p:cTn id="12" presetID="10" presetClass="entr" presetSubtype="0" fill="hold" grpId="0" nodeType="afterEffect">
                                  <p:stCondLst>
                                    <p:cond delay="0"/>
                                  </p:stCondLst>
                                  <p:childTnLst>
                                    <p:set>
                                      <p:cBhvr>
                                        <p:cTn id="13" dur="1" fill="hold">
                                          <p:stCondLst>
                                            <p:cond delay="0"/>
                                          </p:stCondLst>
                                        </p:cTn>
                                        <p:tgtEl>
                                          <p:spTgt spid="4">
                                            <p:graphicEl>
                                              <a:dgm id="{2BC4A832-BC18-4A3F-ADD2-E3261E937E47}"/>
                                            </p:graphicEl>
                                          </p:spTgt>
                                        </p:tgtEl>
                                        <p:attrNameLst>
                                          <p:attrName>style.visibility</p:attrName>
                                        </p:attrNameLst>
                                      </p:cBhvr>
                                      <p:to>
                                        <p:strVal val="visible"/>
                                      </p:to>
                                    </p:set>
                                    <p:animEffect transition="in" filter="fade">
                                      <p:cBhvr>
                                        <p:cTn id="14" dur="2000"/>
                                        <p:tgtEl>
                                          <p:spTgt spid="4">
                                            <p:graphicEl>
                                              <a:dgm id="{2BC4A832-BC18-4A3F-ADD2-E3261E937E47}"/>
                                            </p:graphic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4">
                                            <p:graphicEl>
                                              <a:dgm id="{42240E4C-A310-4D5B-9EBC-38B815CEF3D4}"/>
                                            </p:graphicEl>
                                          </p:spTgt>
                                        </p:tgtEl>
                                        <p:attrNameLst>
                                          <p:attrName>style.visibility</p:attrName>
                                        </p:attrNameLst>
                                      </p:cBhvr>
                                      <p:to>
                                        <p:strVal val="visible"/>
                                      </p:to>
                                    </p:set>
                                    <p:animEffect transition="in" filter="fade">
                                      <p:cBhvr>
                                        <p:cTn id="17" dur="2000"/>
                                        <p:tgtEl>
                                          <p:spTgt spid="4">
                                            <p:graphicEl>
                                              <a:dgm id="{42240E4C-A310-4D5B-9EBC-38B815CEF3D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0DB255F8-3EE3-4E65-8714-AF9BC677A4F0}"/>
                                            </p:graphicEl>
                                          </p:spTgt>
                                        </p:tgtEl>
                                        <p:attrNameLst>
                                          <p:attrName>style.visibility</p:attrName>
                                        </p:attrNameLst>
                                      </p:cBhvr>
                                      <p:to>
                                        <p:strVal val="visible"/>
                                      </p:to>
                                    </p:set>
                                    <p:animEffect transition="in" filter="fade">
                                      <p:cBhvr>
                                        <p:cTn id="20" dur="2000"/>
                                        <p:tgtEl>
                                          <p:spTgt spid="4">
                                            <p:graphicEl>
                                              <a:dgm id="{0DB255F8-3EE3-4E65-8714-AF9BC677A4F0}"/>
                                            </p:graphicEl>
                                          </p:spTgt>
                                        </p:tgtEl>
                                      </p:cBhvr>
                                    </p:animEffect>
                                  </p:childTnLst>
                                </p:cTn>
                              </p:par>
                            </p:childTnLst>
                          </p:cTn>
                        </p:par>
                        <p:par>
                          <p:cTn id="21" fill="hold">
                            <p:stCondLst>
                              <p:cond delay="4000"/>
                            </p:stCondLst>
                            <p:childTnLst>
                              <p:par>
                                <p:cTn id="22" presetID="10" presetClass="entr" presetSubtype="0" fill="hold" grpId="0" nodeType="afterEffect">
                                  <p:stCondLst>
                                    <p:cond delay="0"/>
                                  </p:stCondLst>
                                  <p:childTnLst>
                                    <p:set>
                                      <p:cBhvr>
                                        <p:cTn id="23" dur="1" fill="hold">
                                          <p:stCondLst>
                                            <p:cond delay="0"/>
                                          </p:stCondLst>
                                        </p:cTn>
                                        <p:tgtEl>
                                          <p:spTgt spid="4">
                                            <p:graphicEl>
                                              <a:dgm id="{AAE482E6-8659-4963-B177-14EF54D7911E}"/>
                                            </p:graphicEl>
                                          </p:spTgt>
                                        </p:tgtEl>
                                        <p:attrNameLst>
                                          <p:attrName>style.visibility</p:attrName>
                                        </p:attrNameLst>
                                      </p:cBhvr>
                                      <p:to>
                                        <p:strVal val="visible"/>
                                      </p:to>
                                    </p:set>
                                    <p:animEffect transition="in" filter="fade">
                                      <p:cBhvr>
                                        <p:cTn id="24" dur="1000"/>
                                        <p:tgtEl>
                                          <p:spTgt spid="4">
                                            <p:graphicEl>
                                              <a:dgm id="{AAE482E6-8659-4963-B177-14EF54D7911E}"/>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DA4C0A6D-6CD1-4340-B6C9-708D54B6C453}"/>
                                            </p:graphicEl>
                                          </p:spTgt>
                                        </p:tgtEl>
                                        <p:attrNameLst>
                                          <p:attrName>style.visibility</p:attrName>
                                        </p:attrNameLst>
                                      </p:cBhvr>
                                      <p:to>
                                        <p:strVal val="visible"/>
                                      </p:to>
                                    </p:set>
                                    <p:animEffect transition="in" filter="fade">
                                      <p:cBhvr>
                                        <p:cTn id="27" dur="2000"/>
                                        <p:tgtEl>
                                          <p:spTgt spid="4">
                                            <p:graphicEl>
                                              <a:dgm id="{DA4C0A6D-6CD1-4340-B6C9-708D54B6C453}"/>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
                                            <p:graphicEl>
                                              <a:dgm id="{69EC78C2-5877-4183-83B9-9CD9D855EE97}"/>
                                            </p:graphicEl>
                                          </p:spTgt>
                                        </p:tgtEl>
                                        <p:attrNameLst>
                                          <p:attrName>style.visibility</p:attrName>
                                        </p:attrNameLst>
                                      </p:cBhvr>
                                      <p:to>
                                        <p:strVal val="visible"/>
                                      </p:to>
                                    </p:set>
                                    <p:animEffect transition="in" filter="fade">
                                      <p:cBhvr>
                                        <p:cTn id="30" dur="2000"/>
                                        <p:tgtEl>
                                          <p:spTgt spid="4">
                                            <p:graphicEl>
                                              <a:dgm id="{69EC78C2-5877-4183-83B9-9CD9D855EE9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srcRect/>
          <a:stretch>
            <a:fillRect/>
          </a:stretch>
        </p:blipFill>
        <p:spPr bwMode="auto">
          <a:xfrm>
            <a:off x="6596088" y="2000240"/>
            <a:ext cx="2047878" cy="2047878"/>
          </a:xfrm>
          <a:prstGeom prst="rect">
            <a:avLst/>
          </a:prstGeom>
          <a:noFill/>
          <a:ln w="9525">
            <a:noFill/>
            <a:miter lim="800000"/>
            <a:headEnd/>
            <a:tailEnd/>
          </a:ln>
          <a:effectLst/>
        </p:spPr>
      </p:pic>
      <p:pic>
        <p:nvPicPr>
          <p:cNvPr id="1026" name="Picture 2"/>
          <p:cNvPicPr>
            <a:picLocks noChangeAspect="1" noChangeArrowheads="1"/>
          </p:cNvPicPr>
          <p:nvPr/>
        </p:nvPicPr>
        <p:blipFill>
          <a:blip r:embed="rId3"/>
          <a:srcRect l="18462" r="14615"/>
          <a:stretch>
            <a:fillRect/>
          </a:stretch>
        </p:blipFill>
        <p:spPr bwMode="auto">
          <a:xfrm>
            <a:off x="6643702" y="3643314"/>
            <a:ext cx="2071702" cy="3095625"/>
          </a:xfrm>
          <a:prstGeom prst="rect">
            <a:avLst/>
          </a:prstGeom>
          <a:noFill/>
          <a:ln w="9525">
            <a:noFill/>
            <a:miter lim="800000"/>
            <a:headEnd/>
            <a:tailEnd/>
          </a:ln>
          <a:effectLst/>
        </p:spPr>
      </p:pic>
      <p:sp>
        <p:nvSpPr>
          <p:cNvPr id="2" name="Nadpis 1"/>
          <p:cNvSpPr>
            <a:spLocks noGrp="1"/>
          </p:cNvSpPr>
          <p:nvPr>
            <p:ph type="title"/>
          </p:nvPr>
        </p:nvSpPr>
        <p:spPr/>
        <p:txBody>
          <a:bodyPr>
            <a:normAutofit/>
          </a:bodyPr>
          <a:lstStyle/>
          <a:p>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rPr>
              <a:t>Co je to -Multimédia</a:t>
            </a:r>
            <a:endParaRPr lang="cs-CZ" sz="4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endParaRPr>
          </a:p>
        </p:txBody>
      </p:sp>
      <p:sp>
        <p:nvSpPr>
          <p:cNvPr id="8" name="Rectangle 3"/>
          <p:cNvSpPr txBox="1">
            <a:spLocks noChangeArrowheads="1"/>
          </p:cNvSpPr>
          <p:nvPr/>
        </p:nvSpPr>
        <p:spPr>
          <a:xfrm>
            <a:off x="928662" y="1285860"/>
            <a:ext cx="7391400" cy="5257800"/>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3200" b="1" i="0" u="none" strike="noStrike" kern="1200" cap="none" spc="0" normalizeH="0" baseline="0" noProof="0" dirty="0" smtClean="0">
                <a:ln>
                  <a:noFill/>
                </a:ln>
                <a:solidFill>
                  <a:srgbClr val="3C4384"/>
                </a:solidFill>
                <a:effectLst/>
                <a:uLnTx/>
                <a:uFillTx/>
                <a:latin typeface="+mn-lt"/>
                <a:ea typeface="+mn-ea"/>
                <a:cs typeface="+mn-cs"/>
              </a:rPr>
              <a:t>Multimédia jsou (je), spojení více mediálních prvků na společné digitální bázi </a:t>
            </a:r>
            <a:br>
              <a:rPr kumimoji="0" lang="cs-CZ" sz="3200" b="1" i="0" u="none" strike="noStrike" kern="1200" cap="none" spc="0" normalizeH="0" baseline="0" noProof="0" dirty="0" smtClean="0">
                <a:ln>
                  <a:noFill/>
                </a:ln>
                <a:solidFill>
                  <a:srgbClr val="3C4384"/>
                </a:solidFill>
                <a:effectLst/>
                <a:uLnTx/>
                <a:uFillTx/>
                <a:latin typeface="+mn-lt"/>
                <a:ea typeface="+mn-ea"/>
                <a:cs typeface="+mn-cs"/>
              </a:rPr>
            </a:br>
            <a:r>
              <a:rPr kumimoji="0" lang="cs-CZ" sz="3200" b="1" i="0" u="none" strike="noStrike" kern="1200" cap="none" spc="0" normalizeH="0" baseline="0" noProof="0" dirty="0" smtClean="0">
                <a:ln>
                  <a:noFill/>
                </a:ln>
                <a:solidFill>
                  <a:schemeClr val="tx1"/>
                </a:solidFill>
                <a:effectLst/>
                <a:uLnTx/>
                <a:uFillTx/>
                <a:latin typeface="+mn-lt"/>
                <a:ea typeface="+mn-ea"/>
                <a:cs typeface="+mn-cs"/>
              </a:rPr>
              <a:t>	</a:t>
            </a: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3200" b="0" i="0" u="none" strike="noStrike" kern="1200" cap="none" spc="0" normalizeH="0" baseline="0" noProof="0" dirty="0" smtClean="0">
                <a:ln>
                  <a:noFill/>
                </a:ln>
                <a:solidFill>
                  <a:srgbClr val="3C4384"/>
                </a:solidFill>
                <a:effectLst/>
                <a:uLnTx/>
                <a:uFillTx/>
                <a:latin typeface="+mn-lt"/>
                <a:ea typeface="+mn-ea"/>
                <a:cs typeface="+mn-cs"/>
              </a:rPr>
              <a:t>mohou nabízet </a:t>
            </a:r>
            <a:r>
              <a:rPr kumimoji="0" lang="cs-CZ" sz="3200" b="0" i="0" u="none" strike="noStrike" kern="1200" cap="none" spc="0" normalizeH="0" baseline="0" noProof="0" dirty="0" err="1" smtClean="0">
                <a:ln>
                  <a:noFill/>
                </a:ln>
                <a:solidFill>
                  <a:srgbClr val="3C4384"/>
                </a:solidFill>
                <a:effectLst/>
                <a:uLnTx/>
                <a:uFillTx/>
                <a:latin typeface="+mn-lt"/>
                <a:ea typeface="+mn-ea"/>
                <a:cs typeface="+mn-cs"/>
              </a:rPr>
              <a:t>interaktivitu</a:t>
            </a:r>
            <a:r>
              <a:rPr kumimoji="0" lang="cs-CZ" sz="3200" b="0" i="0" u="none" strike="noStrike" kern="1200" cap="none" spc="0" normalizeH="0" baseline="0" noProof="0" dirty="0" smtClean="0">
                <a:ln>
                  <a:noFill/>
                </a:ln>
                <a:solidFill>
                  <a:srgbClr val="3C4384"/>
                </a:solidFill>
                <a:effectLst/>
                <a:uLnTx/>
                <a:uFillTx/>
                <a:latin typeface="+mn-lt"/>
                <a:ea typeface="+mn-ea"/>
                <a:cs typeface="+mn-cs"/>
              </a:rPr>
              <a:t> </a:t>
            </a:r>
          </a:p>
          <a:p>
            <a:pPr marL="342900" marR="0" lvl="0" indent="-342900" algn="l" defTabSz="914400" rtl="0" eaLnBrk="1" fontAlgn="auto" latinLnBrk="0" hangingPunct="1">
              <a:lnSpc>
                <a:spcPct val="100000"/>
              </a:lnSpc>
              <a:spcBef>
                <a:spcPct val="20000"/>
              </a:spcBef>
              <a:spcAft>
                <a:spcPts val="0"/>
              </a:spcAft>
              <a:buClrTx/>
              <a:buSzTx/>
              <a:buFont typeface="Wingdings" pitchFamily="2" charset="2"/>
              <a:buNone/>
              <a:tabLst/>
              <a:defRPr/>
            </a:pPr>
            <a:r>
              <a:rPr kumimoji="0" lang="cs-CZ" sz="3200" b="0" i="1" u="none" strike="noStrike" kern="1200" cap="none" spc="0" normalizeH="0" baseline="0" noProof="0" dirty="0" smtClean="0">
                <a:ln>
                  <a:noFill/>
                </a:ln>
                <a:solidFill>
                  <a:srgbClr val="3C4384"/>
                </a:solidFill>
                <a:effectLst/>
                <a:uLnTx/>
                <a:uFillTx/>
                <a:latin typeface="+mn-lt"/>
                <a:ea typeface="+mn-ea"/>
                <a:cs typeface="+mn-cs"/>
              </a:rPr>
              <a:t>(uživatel je veden formou dialogu)</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3200" b="0" i="0" u="none" strike="noStrike" kern="1200" cap="none" spc="0" normalizeH="0" baseline="0" noProof="0" dirty="0" err="1" smtClean="0">
                <a:ln>
                  <a:noFill/>
                </a:ln>
                <a:solidFill>
                  <a:srgbClr val="3C4384"/>
                </a:solidFill>
                <a:effectLst/>
                <a:uLnTx/>
                <a:uFillTx/>
                <a:latin typeface="+mn-lt"/>
                <a:ea typeface="+mn-ea"/>
                <a:cs typeface="+mn-cs"/>
              </a:rPr>
              <a:t>multimodalitu</a:t>
            </a:r>
            <a:r>
              <a:rPr kumimoji="0" lang="cs-CZ" sz="3200" b="0" i="0" u="none" strike="noStrike" kern="1200" cap="none" spc="0" normalizeH="0" baseline="0" noProof="0" dirty="0" smtClean="0">
                <a:ln>
                  <a:noFill/>
                </a:ln>
                <a:solidFill>
                  <a:srgbClr val="3C4384"/>
                </a:solidFill>
                <a:effectLst/>
                <a:uLnTx/>
                <a:uFillTx/>
                <a:latin typeface="+mn-lt"/>
                <a:ea typeface="+mn-ea"/>
                <a:cs typeface="+mn-cs"/>
              </a:rPr>
              <a:t> </a:t>
            </a:r>
          </a:p>
          <a:p>
            <a:pPr marL="342900" marR="0" lvl="0" indent="-342900" algn="l" defTabSz="914400" rtl="0" eaLnBrk="1" fontAlgn="auto" latinLnBrk="0" hangingPunct="1">
              <a:lnSpc>
                <a:spcPct val="100000"/>
              </a:lnSpc>
              <a:spcBef>
                <a:spcPct val="20000"/>
              </a:spcBef>
              <a:spcAft>
                <a:spcPts val="0"/>
              </a:spcAft>
              <a:buClrTx/>
              <a:buSzTx/>
              <a:buFont typeface="Wingdings" pitchFamily="2" charset="2"/>
              <a:buNone/>
              <a:tabLst/>
              <a:defRPr/>
            </a:pPr>
            <a:r>
              <a:rPr kumimoji="0" lang="cs-CZ" sz="3200" b="0" i="1" u="none" strike="noStrike" kern="1200" cap="none" spc="0" normalizeH="0" baseline="0" noProof="0" dirty="0" smtClean="0">
                <a:ln>
                  <a:noFill/>
                </a:ln>
                <a:solidFill>
                  <a:srgbClr val="3C4384"/>
                </a:solidFill>
                <a:effectLst/>
                <a:uLnTx/>
                <a:uFillTx/>
                <a:latin typeface="+mn-lt"/>
                <a:ea typeface="+mn-ea"/>
                <a:cs typeface="+mn-cs"/>
              </a:rPr>
              <a:t>(působí zároveň na více smyslů)</a:t>
            </a:r>
            <a:endParaRPr kumimoji="0" lang="cs-CZ" sz="3200" b="0" i="1" u="none" strike="noStrike" kern="1200" cap="none" spc="0" normalizeH="0" baseline="0" noProof="0" dirty="0">
              <a:ln>
                <a:noFill/>
              </a:ln>
              <a:solidFill>
                <a:srgbClr val="3C4384"/>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6" descr="MH900234696.GIF"/>
          <p:cNvPicPr>
            <a:picLocks noChangeAspect="1"/>
          </p:cNvPicPr>
          <p:nvPr/>
        </p:nvPicPr>
        <p:blipFill>
          <a:blip r:embed="rId2"/>
          <a:stretch>
            <a:fillRect/>
          </a:stretch>
        </p:blipFill>
        <p:spPr>
          <a:xfrm>
            <a:off x="2857488" y="3571876"/>
            <a:ext cx="3095625" cy="3095625"/>
          </a:xfrm>
          <a:prstGeom prst="rect">
            <a:avLst/>
          </a:prstGeom>
        </p:spPr>
      </p:pic>
      <p:sp>
        <p:nvSpPr>
          <p:cNvPr id="2" name="Nadpis 1"/>
          <p:cNvSpPr>
            <a:spLocks noGrp="1"/>
          </p:cNvSpPr>
          <p:nvPr>
            <p:ph type="title"/>
          </p:nvPr>
        </p:nvSpPr>
        <p:spPr/>
        <p:txBody>
          <a:bodyPr>
            <a:normAutofit/>
          </a:bodyPr>
          <a:lstStyle/>
          <a:p>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rPr>
              <a:t>Co nás čeká?</a:t>
            </a:r>
            <a:endParaRPr lang="cs-CZ" sz="4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endParaRPr>
          </a:p>
        </p:txBody>
      </p:sp>
      <p:sp>
        <p:nvSpPr>
          <p:cNvPr id="3" name="Rectangle 3"/>
          <p:cNvSpPr txBox="1">
            <a:spLocks noChangeArrowheads="1"/>
          </p:cNvSpPr>
          <p:nvPr/>
        </p:nvSpPr>
        <p:spPr>
          <a:xfrm>
            <a:off x="642910" y="2071678"/>
            <a:ext cx="7391400" cy="4000528"/>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4000" b="0" i="0" u="none" strike="noStrike" kern="1200" cap="none" spc="0" normalizeH="0" baseline="0" noProof="0" dirty="0" smtClean="0">
                <a:ln>
                  <a:noFill/>
                </a:ln>
                <a:solidFill>
                  <a:schemeClr val="tx1"/>
                </a:solidFill>
                <a:effectLst/>
                <a:uLnTx/>
                <a:uFillTx/>
                <a:latin typeface="+mn-lt"/>
                <a:ea typeface="+mn-ea"/>
                <a:cs typeface="+mn-cs"/>
              </a:rPr>
              <a:t>zvuk</a:t>
            </a:r>
            <a:br>
              <a:rPr kumimoji="0" lang="cs-CZ" sz="4000" b="0" i="0" u="none" strike="noStrike" kern="1200" cap="none" spc="0" normalizeH="0" baseline="0" noProof="0" dirty="0" smtClean="0">
                <a:ln>
                  <a:noFill/>
                </a:ln>
                <a:solidFill>
                  <a:schemeClr val="tx1"/>
                </a:solidFill>
                <a:effectLst/>
                <a:uLnTx/>
                <a:uFillTx/>
                <a:latin typeface="+mn-lt"/>
                <a:ea typeface="+mn-ea"/>
                <a:cs typeface="+mn-cs"/>
              </a:rPr>
            </a:br>
            <a:endParaRPr kumimoji="0" lang="cs-CZ" sz="4000" b="0" i="0" u="none" strike="noStrike" kern="1200" cap="none" spc="0" normalizeH="0" baseline="0" noProof="0" dirty="0" smtClean="0">
              <a:ln>
                <a:noFill/>
              </a:ln>
              <a:solidFill>
                <a:schemeClr val="tx1"/>
              </a:solidFill>
              <a:effectLst/>
              <a:uLnTx/>
              <a:uFillTx/>
              <a:latin typeface="+mn-lt"/>
              <a:ea typeface="+mn-ea"/>
              <a:cs typeface="+mn-cs"/>
              <a:sym typeface="Wingdings" pitchFamily="2" charset="2"/>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4000" b="0" i="0" u="none" strike="noStrike" kern="1200" cap="none" spc="0" normalizeH="0" baseline="0" noProof="0" dirty="0" smtClean="0">
                <a:ln>
                  <a:noFill/>
                </a:ln>
                <a:solidFill>
                  <a:schemeClr val="tx1"/>
                </a:solidFill>
                <a:effectLst/>
                <a:uLnTx/>
                <a:uFillTx/>
                <a:latin typeface="+mn-lt"/>
                <a:ea typeface="+mn-ea"/>
                <a:cs typeface="+mn-cs"/>
              </a:rPr>
              <a:t>video</a:t>
            </a:r>
            <a:br>
              <a:rPr kumimoji="0" lang="cs-CZ" sz="4000" b="0" i="0" u="none" strike="noStrike" kern="1200" cap="none" spc="0" normalizeH="0" baseline="0" noProof="0" dirty="0" smtClean="0">
                <a:ln>
                  <a:noFill/>
                </a:ln>
                <a:solidFill>
                  <a:schemeClr val="tx1"/>
                </a:solidFill>
                <a:effectLst/>
                <a:uLnTx/>
                <a:uFillTx/>
                <a:latin typeface="+mn-lt"/>
                <a:ea typeface="+mn-ea"/>
                <a:cs typeface="+mn-cs"/>
              </a:rPr>
            </a:br>
            <a:endParaRPr kumimoji="0" lang="cs-CZ" sz="40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s-CZ" sz="4000" b="0" i="0" u="none" strike="noStrike" kern="1200" cap="none" spc="0" normalizeH="0" baseline="0" noProof="0" dirty="0" smtClean="0">
                <a:ln>
                  <a:noFill/>
                </a:ln>
                <a:solidFill>
                  <a:schemeClr val="tx1"/>
                </a:solidFill>
                <a:effectLst/>
                <a:uLnTx/>
                <a:uFillTx/>
                <a:latin typeface="+mn-lt"/>
                <a:ea typeface="+mn-ea"/>
                <a:cs typeface="+mn-cs"/>
              </a:rPr>
              <a:t>animace</a:t>
            </a:r>
            <a:endParaRPr kumimoji="0" lang="cs-CZ" sz="4000" b="0" i="0" u="none" strike="noStrike" kern="1200" cap="none" spc="0" normalizeH="0" baseline="0" noProof="0" dirty="0">
              <a:ln>
                <a:noFill/>
              </a:ln>
              <a:solidFill>
                <a:schemeClr val="tx1"/>
              </a:solidFill>
              <a:effectLst/>
              <a:uLnTx/>
              <a:uFillTx/>
              <a:latin typeface="+mn-lt"/>
              <a:ea typeface="+mn-ea"/>
              <a:cs typeface="+mn-cs"/>
            </a:endParaRPr>
          </a:p>
        </p:txBody>
      </p:sp>
      <p:pic>
        <p:nvPicPr>
          <p:cNvPr id="2051" name="Picture 3"/>
          <p:cNvPicPr>
            <a:picLocks noChangeAspect="1" noChangeArrowheads="1"/>
          </p:cNvPicPr>
          <p:nvPr/>
        </p:nvPicPr>
        <p:blipFill>
          <a:blip r:embed="rId3"/>
          <a:srcRect/>
          <a:stretch>
            <a:fillRect/>
          </a:stretch>
        </p:blipFill>
        <p:spPr bwMode="auto">
          <a:xfrm>
            <a:off x="2500298" y="1142984"/>
            <a:ext cx="2333630" cy="2333630"/>
          </a:xfrm>
          <a:prstGeom prst="rect">
            <a:avLst/>
          </a:prstGeom>
          <a:noFill/>
          <a:ln w="9525">
            <a:noFill/>
            <a:miter lim="800000"/>
            <a:headEnd/>
            <a:tailEnd/>
          </a:ln>
          <a:effectLst/>
        </p:spPr>
      </p:pic>
      <p:pic>
        <p:nvPicPr>
          <p:cNvPr id="2052" name="Picture 4"/>
          <p:cNvPicPr>
            <a:picLocks noChangeAspect="1" noChangeArrowheads="1"/>
          </p:cNvPicPr>
          <p:nvPr/>
        </p:nvPicPr>
        <p:blipFill>
          <a:blip r:embed="rId4"/>
          <a:srcRect/>
          <a:stretch>
            <a:fillRect/>
          </a:stretch>
        </p:blipFill>
        <p:spPr bwMode="auto">
          <a:xfrm>
            <a:off x="4929190" y="2500306"/>
            <a:ext cx="3095625" cy="2071702"/>
          </a:xfrm>
          <a:prstGeom prst="rect">
            <a:avLst/>
          </a:prstGeom>
          <a:noFill/>
          <a:ln w="9525">
            <a:noFill/>
            <a:miter lim="800000"/>
            <a:headEnd/>
            <a:tailEnd/>
          </a:ln>
          <a:effectLst/>
        </p:spPr>
      </p:pic>
    </p:spTree>
    <p:extLst>
      <p:ext uri="{BB962C8B-B14F-4D97-AF65-F5344CB8AC3E}">
        <p14:creationId xmlns:p14="http://schemas.microsoft.com/office/powerpoint/2010/main" val="1782073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srcRect/>
          <a:stretch>
            <a:fillRect/>
          </a:stretch>
        </p:blipFill>
        <p:spPr bwMode="auto">
          <a:xfrm>
            <a:off x="1571604" y="4214818"/>
            <a:ext cx="2143140" cy="2143140"/>
          </a:xfrm>
          <a:prstGeom prst="rect">
            <a:avLst/>
          </a:prstGeom>
          <a:noFill/>
          <a:ln w="9525">
            <a:noFill/>
            <a:miter lim="800000"/>
            <a:headEnd/>
            <a:tailEnd/>
          </a:ln>
          <a:effectLst/>
        </p:spPr>
      </p:pic>
      <p:sp>
        <p:nvSpPr>
          <p:cNvPr id="2" name="Nadpis 1"/>
          <p:cNvSpPr>
            <a:spLocks noGrp="1"/>
          </p:cNvSpPr>
          <p:nvPr>
            <p:ph type="title"/>
          </p:nvPr>
        </p:nvSpPr>
        <p:spPr/>
        <p:txBody>
          <a:bodyPr>
            <a:normAutofit/>
          </a:bodyPr>
          <a:lstStyle/>
          <a:p>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rPr>
              <a:t>Zvuk</a:t>
            </a:r>
            <a:endParaRPr lang="cs-CZ" sz="4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endParaRPr>
          </a:p>
        </p:txBody>
      </p:sp>
      <p:sp>
        <p:nvSpPr>
          <p:cNvPr id="8" name="Rectangle 3"/>
          <p:cNvSpPr txBox="1">
            <a:spLocks noChangeArrowheads="1"/>
          </p:cNvSpPr>
          <p:nvPr/>
        </p:nvSpPr>
        <p:spPr>
          <a:xfrm>
            <a:off x="928662" y="1285860"/>
            <a:ext cx="7391400" cy="5257800"/>
          </a:xfrm>
          <a:prstGeom prst="rect">
            <a:avLst/>
          </a:prstGeom>
        </p:spPr>
        <p:txBody>
          <a:bodyPr/>
          <a:lstStyle/>
          <a:p>
            <a:pPr marL="342900" indent="-342900">
              <a:spcBef>
                <a:spcPct val="20000"/>
              </a:spcBef>
              <a:buFont typeface="Arial" pitchFamily="34" charset="0"/>
              <a:buChar char="•"/>
            </a:pPr>
            <a:r>
              <a:rPr lang="cs-CZ" dirty="0" smtClean="0">
                <a:solidFill>
                  <a:srgbClr val="3C4384"/>
                </a:solidFill>
              </a:rPr>
              <a:t>Zvuk je mechanické vlnění v látkovém prostředí, které je schopno vyvolat sluchový vjem. Frekvence tohoto vlnění, které je člověk schopen vnímat, jsou značně individuální a leží v intervalu přibližně 16 Hz až 20 000 Hz. Mechanické vlnění mimo tento frekvenční rozsah sluchový vjem nevyvolává, přesto se někdy také označuje jako zvuk.</a:t>
            </a:r>
            <a:br>
              <a:rPr lang="cs-CZ" dirty="0" smtClean="0">
                <a:solidFill>
                  <a:srgbClr val="3C4384"/>
                </a:solidFill>
              </a:rPr>
            </a:br>
            <a:endParaRPr lang="cs-CZ" dirty="0" smtClean="0">
              <a:solidFill>
                <a:srgbClr val="3C4384"/>
              </a:solidFill>
            </a:endParaRPr>
          </a:p>
          <a:p>
            <a:pPr marL="342900" indent="-342900">
              <a:spcBef>
                <a:spcPct val="20000"/>
              </a:spcBef>
              <a:buFont typeface="Arial" pitchFamily="34" charset="0"/>
              <a:buChar char="•"/>
            </a:pPr>
            <a:r>
              <a:rPr kumimoji="0" lang="cs-CZ" i="0" u="none" strike="noStrike" kern="1200" cap="none" spc="0" normalizeH="0" baseline="0" noProof="0" dirty="0" smtClean="0">
                <a:ln>
                  <a:noFill/>
                </a:ln>
                <a:solidFill>
                  <a:schemeClr val="accent2">
                    <a:lumMod val="75000"/>
                  </a:schemeClr>
                </a:solidFill>
                <a:effectLst/>
                <a:uLnTx/>
                <a:uFillTx/>
                <a:latin typeface="+mn-lt"/>
                <a:ea typeface="+mn-ea"/>
                <a:cs typeface="+mn-cs"/>
              </a:rPr>
              <a:t>Zvuk vnímáme sluchem (uchem)</a:t>
            </a:r>
            <a:r>
              <a:rPr kumimoji="0" lang="cs-CZ" i="0" u="none" strike="noStrike" kern="1200" cap="none" spc="0" normalizeH="0" baseline="0" noProof="0" dirty="0" smtClean="0">
                <a:ln>
                  <a:noFill/>
                </a:ln>
                <a:solidFill>
                  <a:srgbClr val="3C4384"/>
                </a:solidFill>
                <a:effectLst/>
                <a:uLnTx/>
                <a:uFillTx/>
                <a:latin typeface="+mn-lt"/>
                <a:ea typeface="+mn-ea"/>
                <a:cs typeface="+mn-cs"/>
              </a:rPr>
              <a:t/>
            </a:r>
            <a:br>
              <a:rPr kumimoji="0" lang="cs-CZ" i="0" u="none" strike="noStrike" kern="1200" cap="none" spc="0" normalizeH="0" baseline="0" noProof="0" dirty="0" smtClean="0">
                <a:ln>
                  <a:noFill/>
                </a:ln>
                <a:solidFill>
                  <a:srgbClr val="3C4384"/>
                </a:solidFill>
                <a:effectLst/>
                <a:uLnTx/>
                <a:uFillTx/>
                <a:latin typeface="+mn-lt"/>
                <a:ea typeface="+mn-ea"/>
                <a:cs typeface="+mn-cs"/>
              </a:rPr>
            </a:br>
            <a:r>
              <a:rPr kumimoji="0" lang="cs-CZ" i="0" u="none" strike="noStrike" kern="1200" cap="none" spc="0" normalizeH="0" baseline="0" noProof="0" dirty="0" smtClean="0">
                <a:ln>
                  <a:noFill/>
                </a:ln>
                <a:solidFill>
                  <a:schemeClr val="tx1"/>
                </a:solidFill>
                <a:effectLst/>
                <a:uLnTx/>
                <a:uFillTx/>
                <a:latin typeface="+mn-lt"/>
                <a:ea typeface="+mn-ea"/>
                <a:cs typeface="+mn-cs"/>
              </a:rPr>
              <a:t>	</a:t>
            </a:r>
          </a:p>
          <a:p>
            <a:pPr marL="342900" lvl="0" indent="-342900">
              <a:spcBef>
                <a:spcPct val="20000"/>
              </a:spcBef>
              <a:buFont typeface="Arial" pitchFamily="34" charset="0"/>
              <a:buChar char="•"/>
            </a:pPr>
            <a:r>
              <a:rPr lang="cs-CZ" dirty="0" smtClean="0">
                <a:solidFill>
                  <a:srgbClr val="3C4384"/>
                </a:solidFill>
              </a:rPr>
              <a:t>Ucho je sluchový orgán obratlovců. Jeho základními částmi jsou vnější, střední a vnitřní ucho.</a:t>
            </a:r>
            <a:endParaRPr kumimoji="0" lang="cs-CZ" i="1" u="none" strike="noStrike" kern="1200" cap="none" spc="0" normalizeH="0" baseline="0" noProof="0" dirty="0">
              <a:ln>
                <a:noFill/>
              </a:ln>
              <a:solidFill>
                <a:srgbClr val="3C4384"/>
              </a:solidFill>
              <a:effectLst/>
              <a:uLnTx/>
              <a:uFillTx/>
              <a:latin typeface="+mn-lt"/>
              <a:ea typeface="+mn-ea"/>
              <a:cs typeface="+mn-cs"/>
            </a:endParaRPr>
          </a:p>
        </p:txBody>
      </p:sp>
      <p:pic>
        <p:nvPicPr>
          <p:cNvPr id="3076" name="Picture 4"/>
          <p:cNvPicPr>
            <a:picLocks noChangeAspect="1" noChangeArrowheads="1"/>
          </p:cNvPicPr>
          <p:nvPr/>
        </p:nvPicPr>
        <p:blipFill>
          <a:blip r:embed="rId3"/>
          <a:srcRect t="6923" b="7692"/>
          <a:stretch>
            <a:fillRect/>
          </a:stretch>
        </p:blipFill>
        <p:spPr bwMode="auto">
          <a:xfrm>
            <a:off x="4857752" y="4143380"/>
            <a:ext cx="2643205" cy="2256907"/>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rPr>
              <a:t>Film</a:t>
            </a:r>
            <a:endParaRPr lang="cs-CZ" sz="4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endParaRPr>
          </a:p>
        </p:txBody>
      </p:sp>
      <p:sp>
        <p:nvSpPr>
          <p:cNvPr id="8" name="Rectangle 3"/>
          <p:cNvSpPr txBox="1">
            <a:spLocks noChangeArrowheads="1"/>
          </p:cNvSpPr>
          <p:nvPr/>
        </p:nvSpPr>
        <p:spPr>
          <a:xfrm>
            <a:off x="928662" y="1285860"/>
            <a:ext cx="7391400" cy="5257800"/>
          </a:xfrm>
          <a:prstGeom prst="rect">
            <a:avLst/>
          </a:prstGeom>
        </p:spPr>
        <p:txBody>
          <a:bodyPr/>
          <a:lstStyle/>
          <a:p>
            <a:pPr marL="342900" indent="-342900">
              <a:spcBef>
                <a:spcPct val="20000"/>
              </a:spcBef>
              <a:buFont typeface="Arial" pitchFamily="34" charset="0"/>
              <a:buChar char="•"/>
            </a:pPr>
            <a:r>
              <a:rPr lang="cs-CZ" dirty="0" smtClean="0">
                <a:solidFill>
                  <a:srgbClr val="3C4384"/>
                </a:solidFill>
              </a:rPr>
              <a:t>Spolu s tiskem, rozhlasem a televizí a dnes už i internetem, patří film mezi komunikační prostředky s největším dosahem a vlivem..</a:t>
            </a:r>
            <a:br>
              <a:rPr lang="cs-CZ" dirty="0" smtClean="0">
                <a:solidFill>
                  <a:srgbClr val="3C4384"/>
                </a:solidFill>
              </a:rPr>
            </a:br>
            <a:endParaRPr lang="cs-CZ" dirty="0" smtClean="0">
              <a:solidFill>
                <a:srgbClr val="3C4384"/>
              </a:solidFill>
            </a:endParaRPr>
          </a:p>
          <a:p>
            <a:pPr marL="342900" indent="-342900">
              <a:spcBef>
                <a:spcPct val="20000"/>
              </a:spcBef>
              <a:buFont typeface="Arial" pitchFamily="34" charset="0"/>
              <a:buChar char="•"/>
            </a:pPr>
            <a:r>
              <a:rPr kumimoji="0" lang="cs-CZ" i="0" u="none" strike="noStrike" kern="1200" cap="none" spc="0" normalizeH="0" baseline="0" noProof="0" dirty="0" smtClean="0">
                <a:ln>
                  <a:noFill/>
                </a:ln>
                <a:solidFill>
                  <a:schemeClr val="accent2">
                    <a:lumMod val="75000"/>
                  </a:schemeClr>
                </a:solidFill>
                <a:effectLst/>
                <a:uLnTx/>
                <a:uFillTx/>
                <a:latin typeface="+mn-lt"/>
                <a:ea typeface="+mn-ea"/>
                <a:cs typeface="+mn-cs"/>
              </a:rPr>
              <a:t>Film vnímáme sluchem a zrakem</a:t>
            </a:r>
            <a:r>
              <a:rPr kumimoji="0" lang="cs-CZ" i="0" u="none" strike="noStrike" kern="1200" cap="none" spc="0" normalizeH="0" baseline="0" noProof="0" dirty="0" smtClean="0">
                <a:ln>
                  <a:noFill/>
                </a:ln>
                <a:solidFill>
                  <a:srgbClr val="3C4384"/>
                </a:solidFill>
                <a:effectLst/>
                <a:uLnTx/>
                <a:uFillTx/>
                <a:latin typeface="+mn-lt"/>
                <a:ea typeface="+mn-ea"/>
                <a:cs typeface="+mn-cs"/>
              </a:rPr>
              <a:t/>
            </a:r>
            <a:br>
              <a:rPr kumimoji="0" lang="cs-CZ" i="0" u="none" strike="noStrike" kern="1200" cap="none" spc="0" normalizeH="0" baseline="0" noProof="0" dirty="0" smtClean="0">
                <a:ln>
                  <a:noFill/>
                </a:ln>
                <a:solidFill>
                  <a:srgbClr val="3C4384"/>
                </a:solidFill>
                <a:effectLst/>
                <a:uLnTx/>
                <a:uFillTx/>
                <a:latin typeface="+mn-lt"/>
                <a:ea typeface="+mn-ea"/>
                <a:cs typeface="+mn-cs"/>
              </a:rPr>
            </a:br>
            <a:r>
              <a:rPr kumimoji="0" lang="cs-CZ" i="0" u="none" strike="noStrike" kern="1200" cap="none" spc="0" normalizeH="0" baseline="0" noProof="0" dirty="0" smtClean="0">
                <a:ln>
                  <a:noFill/>
                </a:ln>
                <a:solidFill>
                  <a:schemeClr val="tx1"/>
                </a:solidFill>
                <a:effectLst/>
                <a:uLnTx/>
                <a:uFillTx/>
                <a:latin typeface="+mn-lt"/>
                <a:ea typeface="+mn-ea"/>
                <a:cs typeface="+mn-cs"/>
              </a:rPr>
              <a:t>	</a:t>
            </a:r>
          </a:p>
          <a:p>
            <a:pPr marL="342900" indent="-342900">
              <a:spcBef>
                <a:spcPct val="20000"/>
              </a:spcBef>
              <a:buFont typeface="Arial" pitchFamily="34" charset="0"/>
              <a:buChar char="•"/>
            </a:pPr>
            <a:r>
              <a:rPr lang="cs-CZ" dirty="0" smtClean="0">
                <a:solidFill>
                  <a:srgbClr val="3C4384"/>
                </a:solidFill>
              </a:rPr>
              <a:t>Kinematografický filmový pás (pomocí kterého je film promítán) je průhledný ohebný materiál, na němž je nanesena fotografická citlivá vrstva. Je opatřený perforací, která umožňuje jeho posun ve filmové kameře, nebo promítačce. Skládá se z mnoha jednotlivých snímku, které jsou promítány rychlostí 25 obr/s, což lidský mozek vnímá jako plynulý pohyb. Dnes je ovšem původní film nahrazen moderním digitálním záznamem.</a:t>
            </a:r>
          </a:p>
        </p:txBody>
      </p:sp>
      <p:pic>
        <p:nvPicPr>
          <p:cNvPr id="4098" name="Picture 2"/>
          <p:cNvPicPr>
            <a:picLocks noChangeAspect="1" noChangeArrowheads="1"/>
          </p:cNvPicPr>
          <p:nvPr/>
        </p:nvPicPr>
        <p:blipFill>
          <a:blip r:embed="rId2"/>
          <a:srcRect/>
          <a:stretch>
            <a:fillRect/>
          </a:stretch>
        </p:blipFill>
        <p:spPr bwMode="auto">
          <a:xfrm>
            <a:off x="5857884" y="4429132"/>
            <a:ext cx="2262193" cy="2262193"/>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rPr>
              <a:t>Animace</a:t>
            </a:r>
            <a:endParaRPr lang="cs-CZ" sz="4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endParaRPr>
          </a:p>
        </p:txBody>
      </p:sp>
      <p:sp>
        <p:nvSpPr>
          <p:cNvPr id="8" name="Rectangle 3"/>
          <p:cNvSpPr txBox="1">
            <a:spLocks noChangeArrowheads="1"/>
          </p:cNvSpPr>
          <p:nvPr/>
        </p:nvSpPr>
        <p:spPr>
          <a:xfrm>
            <a:off x="571472" y="1285860"/>
            <a:ext cx="7748590" cy="1571636"/>
          </a:xfrm>
          <a:prstGeom prst="rect">
            <a:avLst/>
          </a:prstGeom>
        </p:spPr>
        <p:txBody>
          <a:bodyPr/>
          <a:lstStyle/>
          <a:p>
            <a:pPr marL="342900" indent="-342900">
              <a:spcBef>
                <a:spcPct val="20000"/>
              </a:spcBef>
              <a:buFont typeface="Arial" pitchFamily="34" charset="0"/>
              <a:buChar char="•"/>
            </a:pPr>
            <a:endParaRPr lang="cs-CZ" dirty="0" smtClean="0">
              <a:solidFill>
                <a:srgbClr val="3C4384"/>
              </a:solidFill>
            </a:endParaRPr>
          </a:p>
          <a:p>
            <a:pPr marL="342900" indent="-342900">
              <a:spcBef>
                <a:spcPct val="20000"/>
              </a:spcBef>
              <a:buFont typeface="Arial" pitchFamily="34" charset="0"/>
              <a:buChar char="•"/>
            </a:pPr>
            <a:r>
              <a:rPr lang="cs-CZ" dirty="0" smtClean="0">
                <a:solidFill>
                  <a:srgbClr val="3C4384"/>
                </a:solidFill>
              </a:rPr>
              <a:t>Animace je způsob vytváření zdánlivě se pohybujících věcí. Slovo pochází z cizího slova znamenajícího oživení. Animace se využívá mj. v animovaném filmu.</a:t>
            </a:r>
          </a:p>
          <a:p>
            <a:pPr marL="342900" indent="-342900">
              <a:spcBef>
                <a:spcPct val="20000"/>
              </a:spcBef>
            </a:pPr>
            <a:r>
              <a:rPr lang="cs-CZ" dirty="0" smtClean="0">
                <a:solidFill>
                  <a:srgbClr val="3C4384"/>
                </a:solidFill>
              </a:rPr>
              <a:t/>
            </a:r>
            <a:br>
              <a:rPr lang="cs-CZ" dirty="0" smtClean="0">
                <a:solidFill>
                  <a:srgbClr val="3C4384"/>
                </a:solidFill>
              </a:rPr>
            </a:br>
            <a:endParaRPr kumimoji="0" lang="cs-CZ" i="1" u="none" strike="noStrike" kern="1200" cap="none" spc="0" normalizeH="0" baseline="0" noProof="0" dirty="0">
              <a:ln>
                <a:noFill/>
              </a:ln>
              <a:solidFill>
                <a:srgbClr val="3C4384"/>
              </a:solidFill>
              <a:effectLst/>
              <a:uLnTx/>
              <a:uFillTx/>
              <a:latin typeface="+mn-lt"/>
              <a:ea typeface="+mn-ea"/>
              <a:cs typeface="+mn-cs"/>
            </a:endParaRPr>
          </a:p>
        </p:txBody>
      </p:sp>
      <p:pic>
        <p:nvPicPr>
          <p:cNvPr id="5122" name="Picture 2"/>
          <p:cNvPicPr>
            <a:picLocks noChangeAspect="1" noChangeArrowheads="1"/>
          </p:cNvPicPr>
          <p:nvPr/>
        </p:nvPicPr>
        <p:blipFill>
          <a:blip r:embed="rId2"/>
          <a:srcRect/>
          <a:stretch>
            <a:fillRect/>
          </a:stretch>
        </p:blipFill>
        <p:spPr bwMode="auto">
          <a:xfrm>
            <a:off x="1214414" y="3286124"/>
            <a:ext cx="4943475" cy="1123950"/>
          </a:xfrm>
          <a:prstGeom prst="rect">
            <a:avLst/>
          </a:prstGeom>
          <a:noFill/>
          <a:ln w="9525">
            <a:noFill/>
            <a:miter lim="800000"/>
            <a:headEnd/>
            <a:tailEnd/>
          </a:ln>
          <a:effectLst/>
        </p:spPr>
      </p:pic>
      <p:pic>
        <p:nvPicPr>
          <p:cNvPr id="7" name="Obrázek 6" descr="Animexample.gif"/>
          <p:cNvPicPr>
            <a:picLocks noChangeAspect="1"/>
          </p:cNvPicPr>
          <p:nvPr/>
        </p:nvPicPr>
        <p:blipFill>
          <a:blip r:embed="rId3"/>
          <a:stretch>
            <a:fillRect/>
          </a:stretch>
        </p:blipFill>
        <p:spPr>
          <a:xfrm>
            <a:off x="6643702" y="3286124"/>
            <a:ext cx="1285884" cy="1285884"/>
          </a:xfrm>
          <a:prstGeom prst="rect">
            <a:avLst/>
          </a:prstGeom>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8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rPr>
              <a:t>Multimedia - internet</a:t>
            </a:r>
            <a:endParaRPr lang="cs-CZ" sz="4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ea typeface="+mn-ea"/>
              <a:cs typeface="+mn-cs"/>
            </a:endParaRPr>
          </a:p>
        </p:txBody>
      </p:sp>
      <p:sp>
        <p:nvSpPr>
          <p:cNvPr id="8" name="Rectangle 3"/>
          <p:cNvSpPr txBox="1">
            <a:spLocks noChangeArrowheads="1"/>
          </p:cNvSpPr>
          <p:nvPr/>
        </p:nvSpPr>
        <p:spPr>
          <a:xfrm>
            <a:off x="571472" y="1285860"/>
            <a:ext cx="7748590" cy="1571636"/>
          </a:xfrm>
          <a:prstGeom prst="rect">
            <a:avLst/>
          </a:prstGeom>
        </p:spPr>
        <p:txBody>
          <a:bodyPr/>
          <a:lstStyle/>
          <a:p>
            <a:pPr marL="342900" indent="-342900">
              <a:spcBef>
                <a:spcPct val="20000"/>
              </a:spcBef>
              <a:buFont typeface="Arial" pitchFamily="34" charset="0"/>
              <a:buChar char="•"/>
            </a:pPr>
            <a:endParaRPr lang="cs-CZ" dirty="0" smtClean="0">
              <a:solidFill>
                <a:srgbClr val="3C4384"/>
              </a:solidFill>
            </a:endParaRPr>
          </a:p>
          <a:p>
            <a:pPr marL="342900" indent="-342900">
              <a:spcBef>
                <a:spcPct val="20000"/>
              </a:spcBef>
              <a:buFont typeface="Arial" pitchFamily="34" charset="0"/>
              <a:buChar char="•"/>
            </a:pPr>
            <a:r>
              <a:rPr lang="cs-CZ" dirty="0" smtClean="0">
                <a:solidFill>
                  <a:srgbClr val="3C4384"/>
                </a:solidFill>
              </a:rPr>
              <a:t>Internet je mediem, které je schopné přenášet zvuk, obraz, texty, video – prostě multimédia.</a:t>
            </a:r>
          </a:p>
          <a:p>
            <a:pPr marL="342900" indent="-342900">
              <a:spcBef>
                <a:spcPct val="20000"/>
              </a:spcBef>
            </a:pPr>
            <a:r>
              <a:rPr lang="cs-CZ" dirty="0" smtClean="0">
                <a:solidFill>
                  <a:srgbClr val="3C4384"/>
                </a:solidFill>
              </a:rPr>
              <a:t/>
            </a:r>
            <a:br>
              <a:rPr lang="cs-CZ" dirty="0" smtClean="0">
                <a:solidFill>
                  <a:srgbClr val="3C4384"/>
                </a:solidFill>
              </a:rPr>
            </a:br>
            <a:endParaRPr kumimoji="0" lang="cs-CZ" i="1" u="none" strike="noStrike" kern="1200" cap="none" spc="0" normalizeH="0" baseline="0" noProof="0" dirty="0">
              <a:ln>
                <a:noFill/>
              </a:ln>
              <a:solidFill>
                <a:srgbClr val="3C4384"/>
              </a:solidFill>
              <a:effectLst/>
              <a:uLnTx/>
              <a:uFillTx/>
              <a:latin typeface="+mn-lt"/>
              <a:ea typeface="+mn-ea"/>
              <a:cs typeface="+mn-cs"/>
            </a:endParaRPr>
          </a:p>
        </p:txBody>
      </p:sp>
      <p:pic>
        <p:nvPicPr>
          <p:cNvPr id="6146" name="Picture 2"/>
          <p:cNvPicPr>
            <a:picLocks noChangeAspect="1" noChangeArrowheads="1"/>
          </p:cNvPicPr>
          <p:nvPr/>
        </p:nvPicPr>
        <p:blipFill>
          <a:blip r:embed="rId2"/>
          <a:srcRect l="23438" t="7560" r="24479" b="12499"/>
          <a:stretch>
            <a:fillRect/>
          </a:stretch>
        </p:blipFill>
        <p:spPr bwMode="auto">
          <a:xfrm>
            <a:off x="3386862" y="2071678"/>
            <a:ext cx="4542724" cy="4357718"/>
          </a:xfrm>
          <a:prstGeom prst="rect">
            <a:avLst/>
          </a:prstGeom>
          <a:noFill/>
          <a:ln w="9525">
            <a:noFill/>
            <a:miter lim="800000"/>
            <a:headEnd/>
            <a:tailEnd/>
          </a:ln>
          <a:effectLst/>
        </p:spPr>
      </p:pic>
      <p:sp>
        <p:nvSpPr>
          <p:cNvPr id="9" name="Obdélníkový popisek 8"/>
          <p:cNvSpPr/>
          <p:nvPr/>
        </p:nvSpPr>
        <p:spPr>
          <a:xfrm>
            <a:off x="571472" y="2928934"/>
            <a:ext cx="2071702" cy="1714512"/>
          </a:xfrm>
          <a:prstGeom prst="wedgeRectCallout">
            <a:avLst>
              <a:gd name="adj1" fmla="val 93960"/>
              <a:gd name="adj2" fmla="val -495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Webová stránka společnosti  NASA nabízející multimedia</a:t>
            </a:r>
            <a:endParaRPr lang="cs-CZ"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Závěr</a:t>
            </a:r>
            <a:endParaRPr lang="cs-CZ" dirty="0"/>
          </a:p>
        </p:txBody>
      </p:sp>
      <p:sp>
        <p:nvSpPr>
          <p:cNvPr id="3" name="Obdélník 2"/>
          <p:cNvSpPr/>
          <p:nvPr/>
        </p:nvSpPr>
        <p:spPr>
          <a:xfrm>
            <a:off x="1500166" y="3714752"/>
            <a:ext cx="5857916" cy="2339102"/>
          </a:xfrm>
          <a:prstGeom prst="rect">
            <a:avLst/>
          </a:prstGeom>
        </p:spPr>
        <p:txBody>
          <a:bodyPr wrap="square">
            <a:spAutoFit/>
          </a:bodyPr>
          <a:lstStyle/>
          <a:p>
            <a:pPr algn="ctr">
              <a:defRPr/>
            </a:pPr>
            <a:r>
              <a:rPr lang="cs-CZ" sz="2800" dirty="0" smtClean="0"/>
              <a:t>CITACE</a:t>
            </a:r>
          </a:p>
          <a:p>
            <a:pPr algn="ctr">
              <a:defRPr/>
            </a:pPr>
            <a:endParaRPr lang="cs-CZ" sz="2800" dirty="0" smtClean="0"/>
          </a:p>
          <a:p>
            <a:pPr>
              <a:buFont typeface="Arial" pitchFamily="34" charset="0"/>
              <a:buChar char="•"/>
              <a:defRPr/>
            </a:pPr>
            <a:r>
              <a:rPr lang="cs-CZ" dirty="0" smtClean="0">
                <a:hlinkClick r:id="rId2"/>
              </a:rPr>
              <a:t>http://</a:t>
            </a:r>
            <a:r>
              <a:rPr lang="cs-CZ" dirty="0" smtClean="0">
                <a:hlinkClick r:id="rId2"/>
              </a:rPr>
              <a:t>cs.wikipedia.org/wiki/Zvuk</a:t>
            </a:r>
            <a:r>
              <a:rPr lang="cs-CZ" dirty="0" smtClean="0"/>
              <a:t> </a:t>
            </a:r>
            <a:endParaRPr lang="cs-CZ" dirty="0" smtClean="0"/>
          </a:p>
          <a:p>
            <a:pPr>
              <a:buFont typeface="Arial" pitchFamily="34" charset="0"/>
              <a:buChar char="•"/>
              <a:defRPr/>
            </a:pPr>
            <a:r>
              <a:rPr lang="cs-CZ" dirty="0" smtClean="0">
                <a:hlinkClick r:id="rId3"/>
              </a:rPr>
              <a:t>http://</a:t>
            </a:r>
            <a:r>
              <a:rPr lang="cs-CZ" dirty="0" smtClean="0">
                <a:hlinkClick r:id="rId3"/>
              </a:rPr>
              <a:t>cs.wikipedia.org/wiki/Film</a:t>
            </a:r>
            <a:r>
              <a:rPr lang="cs-CZ" dirty="0" smtClean="0"/>
              <a:t> </a:t>
            </a:r>
            <a:endParaRPr lang="cs-CZ" dirty="0" smtClean="0"/>
          </a:p>
          <a:p>
            <a:pPr>
              <a:buFont typeface="Arial" pitchFamily="34" charset="0"/>
              <a:buChar char="•"/>
              <a:defRPr/>
            </a:pPr>
            <a:r>
              <a:rPr lang="cs-CZ" dirty="0" smtClean="0">
                <a:hlinkClick r:id="rId4"/>
              </a:rPr>
              <a:t>http://</a:t>
            </a:r>
            <a:r>
              <a:rPr lang="cs-CZ" dirty="0" smtClean="0">
                <a:hlinkClick r:id="rId4"/>
              </a:rPr>
              <a:t>cs.wikipedia.org/wiki/Animace</a:t>
            </a:r>
            <a:r>
              <a:rPr lang="cs-CZ" dirty="0" smtClean="0"/>
              <a:t> </a:t>
            </a:r>
            <a:endParaRPr lang="cs-CZ" dirty="0" smtClean="0"/>
          </a:p>
          <a:p>
            <a:pPr>
              <a:buFont typeface="Arial" pitchFamily="34" charset="0"/>
              <a:buChar char="•"/>
              <a:defRPr/>
            </a:pPr>
            <a:r>
              <a:rPr lang="cs-CZ" dirty="0" smtClean="0">
                <a:hlinkClick r:id="rId5"/>
              </a:rPr>
              <a:t>http://</a:t>
            </a:r>
            <a:r>
              <a:rPr lang="cs-CZ" dirty="0" smtClean="0">
                <a:hlinkClick r:id="rId5"/>
              </a:rPr>
              <a:t>www.nasa.gov/multimedia/index.html</a:t>
            </a:r>
            <a:r>
              <a:rPr lang="cs-CZ" dirty="0" smtClean="0"/>
              <a:t> </a:t>
            </a:r>
          </a:p>
          <a:p>
            <a:pPr>
              <a:buFont typeface="Arial" pitchFamily="34" charset="0"/>
              <a:buChar char="•"/>
              <a:defRPr/>
            </a:pPr>
            <a:r>
              <a:rPr lang="cs-CZ" dirty="0" smtClean="0"/>
              <a:t>Kliparty MS Office</a:t>
            </a:r>
            <a:endParaRPr lang="cs-CZ"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248</Words>
  <Application>Microsoft Office PowerPoint</Application>
  <PresentationFormat>Předvádění na obrazovce (4:3)</PresentationFormat>
  <Paragraphs>52</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Prezentace aplikace PowerPoint</vt:lpstr>
      <vt:lpstr>Media - dělení</vt:lpstr>
      <vt:lpstr>Co je to -Multimédia</vt:lpstr>
      <vt:lpstr>Co nás čeká?</vt:lpstr>
      <vt:lpstr>Zvuk</vt:lpstr>
      <vt:lpstr>Film</vt:lpstr>
      <vt:lpstr>Animace</vt:lpstr>
      <vt:lpstr>Multimedia - internet</vt:lpstr>
      <vt:lpstr>Závěr</vt:lpstr>
    </vt:vector>
  </TitlesOfParts>
  <Company>Autoelectric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Holubec David</dc:creator>
  <cp:lastModifiedBy>Martin Králík</cp:lastModifiedBy>
  <cp:revision>72</cp:revision>
  <dcterms:created xsi:type="dcterms:W3CDTF">2011-11-09T06:30:51Z</dcterms:created>
  <dcterms:modified xsi:type="dcterms:W3CDTF">2012-05-31T11:22:35Z</dcterms:modified>
</cp:coreProperties>
</file>