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6" r:id="rId3"/>
    <p:sldId id="257" r:id="rId4"/>
    <p:sldId id="264" r:id="rId5"/>
    <p:sldId id="258" r:id="rId6"/>
    <p:sldId id="266" r:id="rId7"/>
    <p:sldId id="261" r:id="rId8"/>
    <p:sldId id="262" r:id="rId9"/>
    <p:sldId id="263" r:id="rId10"/>
    <p:sldId id="267" r:id="rId11"/>
    <p:sldId id="268" r:id="rId12"/>
    <p:sldId id="269" r:id="rId13"/>
    <p:sldId id="265" r:id="rId14"/>
    <p:sldId id="270" r:id="rId15"/>
    <p:sldId id="272" r:id="rId16"/>
    <p:sldId id="271" r:id="rId17"/>
    <p:sldId id="273" r:id="rId18"/>
    <p:sldId id="274" r:id="rId19"/>
    <p:sldId id="275" r:id="rId20"/>
    <p:sldId id="278" r:id="rId21"/>
    <p:sldId id="277" r:id="rId22"/>
    <p:sldId id="279" r:id="rId23"/>
    <p:sldId id="259" r:id="rId2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3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8F762FB-865B-4548-BCDE-5DE608617BF3}" type="doc">
      <dgm:prSet loTypeId="urn:microsoft.com/office/officeart/2005/8/layout/funnel1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874CAF5C-95C8-4F9F-AB97-3D75965E6BDF}">
      <dgm:prSet phldrT="[Text]"/>
      <dgm:spPr/>
      <dgm:t>
        <a:bodyPr/>
        <a:lstStyle/>
        <a:p>
          <a:r>
            <a:rPr lang="cs-CZ" dirty="0" smtClean="0">
              <a:solidFill>
                <a:schemeClr val="tx1"/>
              </a:solidFill>
            </a:rPr>
            <a:t>SLUNEČNÁ ENERGIE</a:t>
          </a:r>
          <a:endParaRPr lang="cs-CZ" dirty="0">
            <a:solidFill>
              <a:schemeClr val="tx1"/>
            </a:solidFill>
          </a:endParaRPr>
        </a:p>
      </dgm:t>
    </dgm:pt>
    <dgm:pt modelId="{4D5402B1-007E-4CA4-8FBA-8EE9DE7AF972}" type="parTrans" cxnId="{FF3E57F8-3AF3-4EEF-A49C-3FC2A73B7969}">
      <dgm:prSet/>
      <dgm:spPr/>
      <dgm:t>
        <a:bodyPr/>
        <a:lstStyle/>
        <a:p>
          <a:endParaRPr lang="cs-CZ"/>
        </a:p>
      </dgm:t>
    </dgm:pt>
    <dgm:pt modelId="{A39492C7-0EE5-4643-BE87-CA5A71EA580C}" type="sibTrans" cxnId="{FF3E57F8-3AF3-4EEF-A49C-3FC2A73B7969}">
      <dgm:prSet/>
      <dgm:spPr/>
      <dgm:t>
        <a:bodyPr/>
        <a:lstStyle/>
        <a:p>
          <a:endParaRPr lang="cs-CZ"/>
        </a:p>
      </dgm:t>
    </dgm:pt>
    <dgm:pt modelId="{04F789EE-38C3-4A9F-BDAE-E9231821DA38}">
      <dgm:prSet phldrT="[Text]"/>
      <dgm:spPr/>
      <dgm:t>
        <a:bodyPr/>
        <a:lstStyle/>
        <a:p>
          <a:r>
            <a:rPr lang="cs-CZ" dirty="0" smtClean="0">
              <a:solidFill>
                <a:schemeClr val="tx1"/>
              </a:solidFill>
            </a:rPr>
            <a:t>OXID UHLIČITÝ</a:t>
          </a:r>
          <a:endParaRPr lang="cs-CZ" dirty="0">
            <a:solidFill>
              <a:schemeClr val="tx1"/>
            </a:solidFill>
          </a:endParaRPr>
        </a:p>
      </dgm:t>
    </dgm:pt>
    <dgm:pt modelId="{44235620-AD31-4CF0-BC8D-F22B5295C6B5}" type="parTrans" cxnId="{7163D3B2-1A85-496F-B097-E8980E8EE28F}">
      <dgm:prSet/>
      <dgm:spPr/>
      <dgm:t>
        <a:bodyPr/>
        <a:lstStyle/>
        <a:p>
          <a:endParaRPr lang="cs-CZ"/>
        </a:p>
      </dgm:t>
    </dgm:pt>
    <dgm:pt modelId="{CDD2C9F2-A715-4FC5-95B4-4BA372865FD0}" type="sibTrans" cxnId="{7163D3B2-1A85-496F-B097-E8980E8EE28F}">
      <dgm:prSet/>
      <dgm:spPr/>
      <dgm:t>
        <a:bodyPr/>
        <a:lstStyle/>
        <a:p>
          <a:endParaRPr lang="cs-CZ"/>
        </a:p>
      </dgm:t>
    </dgm:pt>
    <dgm:pt modelId="{144584E0-00EE-49B4-A6FC-37BC4779198E}">
      <dgm:prSet phldrT="[Text]"/>
      <dgm:spPr/>
      <dgm:t>
        <a:bodyPr/>
        <a:lstStyle/>
        <a:p>
          <a:r>
            <a:rPr lang="cs-CZ" dirty="0" smtClean="0">
              <a:solidFill>
                <a:schemeClr val="tx1"/>
              </a:solidFill>
            </a:rPr>
            <a:t>VODA</a:t>
          </a:r>
          <a:endParaRPr lang="cs-CZ" dirty="0">
            <a:solidFill>
              <a:schemeClr val="tx1"/>
            </a:solidFill>
          </a:endParaRPr>
        </a:p>
      </dgm:t>
    </dgm:pt>
    <dgm:pt modelId="{792E8EDA-C171-486D-B962-0F8BEC682E62}" type="parTrans" cxnId="{6443E4CD-E299-46EF-9924-0EDC6A1359BD}">
      <dgm:prSet/>
      <dgm:spPr/>
      <dgm:t>
        <a:bodyPr/>
        <a:lstStyle/>
        <a:p>
          <a:endParaRPr lang="cs-CZ"/>
        </a:p>
      </dgm:t>
    </dgm:pt>
    <dgm:pt modelId="{C2FEC3C9-A7D9-4A4E-9674-C573DC3B10A1}" type="sibTrans" cxnId="{6443E4CD-E299-46EF-9924-0EDC6A1359BD}">
      <dgm:prSet/>
      <dgm:spPr/>
      <dgm:t>
        <a:bodyPr/>
        <a:lstStyle/>
        <a:p>
          <a:endParaRPr lang="cs-CZ"/>
        </a:p>
      </dgm:t>
    </dgm:pt>
    <dgm:pt modelId="{7C46198F-8373-4C81-8D4C-B225B365E029}">
      <dgm:prSet phldrT="[Text]"/>
      <dgm:spPr/>
      <dgm:t>
        <a:bodyPr/>
        <a:lstStyle/>
        <a:p>
          <a:r>
            <a:rPr lang="cs-CZ" dirty="0" smtClean="0"/>
            <a:t>GLUKÓZA</a:t>
          </a:r>
          <a:endParaRPr lang="cs-CZ" dirty="0"/>
        </a:p>
      </dgm:t>
    </dgm:pt>
    <dgm:pt modelId="{38623EF4-C0F6-4A83-A246-A2376BEDF474}" type="parTrans" cxnId="{E3CF6C37-78F8-4669-AD0F-3CC7DA34FE70}">
      <dgm:prSet/>
      <dgm:spPr/>
      <dgm:t>
        <a:bodyPr/>
        <a:lstStyle/>
        <a:p>
          <a:endParaRPr lang="cs-CZ"/>
        </a:p>
      </dgm:t>
    </dgm:pt>
    <dgm:pt modelId="{59B5A5A8-EAAC-4A88-8D88-176E2A37FC43}" type="sibTrans" cxnId="{E3CF6C37-78F8-4669-AD0F-3CC7DA34FE70}">
      <dgm:prSet/>
      <dgm:spPr/>
      <dgm:t>
        <a:bodyPr/>
        <a:lstStyle/>
        <a:p>
          <a:endParaRPr lang="cs-CZ"/>
        </a:p>
      </dgm:t>
    </dgm:pt>
    <dgm:pt modelId="{B201FEB4-C064-4CB9-A011-74F2BBEAE855}" type="pres">
      <dgm:prSet presAssocID="{F8F762FB-865B-4548-BCDE-5DE608617BF3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6770C51E-B7C4-4215-BC69-99F2C46C34F6}" type="pres">
      <dgm:prSet presAssocID="{F8F762FB-865B-4548-BCDE-5DE608617BF3}" presName="ellipse" presStyleLbl="trBgShp" presStyleIdx="0" presStyleCnt="1" custScaleX="156533" custLinFactNeighborX="2795" custLinFactNeighborY="16159"/>
      <dgm:spPr/>
    </dgm:pt>
    <dgm:pt modelId="{6E114318-793A-42A0-8A5B-5FE22B5F8083}" type="pres">
      <dgm:prSet presAssocID="{F8F762FB-865B-4548-BCDE-5DE608617BF3}" presName="arrow1" presStyleLbl="fgShp" presStyleIdx="0" presStyleCnt="1"/>
      <dgm:spPr/>
    </dgm:pt>
    <dgm:pt modelId="{6CE05E02-14C2-4A24-BD78-6C621A695B5E}" type="pres">
      <dgm:prSet presAssocID="{F8F762FB-865B-4548-BCDE-5DE608617BF3}" presName="rectangle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7A77CEF-960F-40C7-9D0A-1BC8C942A3C8}" type="pres">
      <dgm:prSet presAssocID="{04F789EE-38C3-4A9F-BDAE-E9231821DA38}" presName="item1" presStyleLbl="node1" presStyleIdx="0" presStyleCnt="3" custScaleX="9361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5D9E52-9CB6-4D39-B688-210BBB34C443}" type="pres">
      <dgm:prSet presAssocID="{144584E0-00EE-49B4-A6FC-37BC4779198E}" presName="item2" presStyleLbl="node1" presStyleIdx="1" presStyleCnt="3" custScaleX="144059" custLinFactNeighborX="-16360" custLinFactNeighborY="-1047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D46C62B-4D62-4AF6-81A4-9AE5D1BBC4FA}" type="pres">
      <dgm:prSet presAssocID="{7C46198F-8373-4C81-8D4C-B225B365E029}" presName="item3" presStyleLbl="node1" presStyleIdx="2" presStyleCnt="3" custScaleX="184045" custLinFactNeighborX="73749" custLinFactNeighborY="238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5C5C924-FA1D-4749-B13F-EEDDE0CD55CB}" type="pres">
      <dgm:prSet presAssocID="{F8F762FB-865B-4548-BCDE-5DE608617BF3}" presName="funnel" presStyleLbl="trAlignAcc1" presStyleIdx="0" presStyleCnt="1" custAng="10800000" custFlipVert="1" custScaleX="167282" custScaleY="99999" custLinFactNeighborX="1040" custLinFactNeighborY="-2263"/>
      <dgm:spPr/>
    </dgm:pt>
  </dgm:ptLst>
  <dgm:cxnLst>
    <dgm:cxn modelId="{CD490ADE-F651-4FA7-8073-E8E937478FC6}" type="presOf" srcId="{144584E0-00EE-49B4-A6FC-37BC4779198E}" destId="{87A77CEF-960F-40C7-9D0A-1BC8C942A3C8}" srcOrd="0" destOrd="0" presId="urn:microsoft.com/office/officeart/2005/8/layout/funnel1"/>
    <dgm:cxn modelId="{6443E4CD-E299-46EF-9924-0EDC6A1359BD}" srcId="{F8F762FB-865B-4548-BCDE-5DE608617BF3}" destId="{144584E0-00EE-49B4-A6FC-37BC4779198E}" srcOrd="2" destOrd="0" parTransId="{792E8EDA-C171-486D-B962-0F8BEC682E62}" sibTransId="{C2FEC3C9-A7D9-4A4E-9674-C573DC3B10A1}"/>
    <dgm:cxn modelId="{07153CBE-2DA0-4434-A06F-6A00C4C1D90A}" type="presOf" srcId="{04F789EE-38C3-4A9F-BDAE-E9231821DA38}" destId="{F65D9E52-9CB6-4D39-B688-210BBB34C443}" srcOrd="0" destOrd="0" presId="urn:microsoft.com/office/officeart/2005/8/layout/funnel1"/>
    <dgm:cxn modelId="{61E482F2-D1D0-438F-97CF-4FCC425F09DC}" type="presOf" srcId="{7C46198F-8373-4C81-8D4C-B225B365E029}" destId="{6CE05E02-14C2-4A24-BD78-6C621A695B5E}" srcOrd="0" destOrd="0" presId="urn:microsoft.com/office/officeart/2005/8/layout/funnel1"/>
    <dgm:cxn modelId="{572484EA-4A1E-4E9F-A8D0-D01253A5D6CC}" type="presOf" srcId="{F8F762FB-865B-4548-BCDE-5DE608617BF3}" destId="{B201FEB4-C064-4CB9-A011-74F2BBEAE855}" srcOrd="0" destOrd="0" presId="urn:microsoft.com/office/officeart/2005/8/layout/funnel1"/>
    <dgm:cxn modelId="{7163D3B2-1A85-496F-B097-E8980E8EE28F}" srcId="{F8F762FB-865B-4548-BCDE-5DE608617BF3}" destId="{04F789EE-38C3-4A9F-BDAE-E9231821DA38}" srcOrd="1" destOrd="0" parTransId="{44235620-AD31-4CF0-BC8D-F22B5295C6B5}" sibTransId="{CDD2C9F2-A715-4FC5-95B4-4BA372865FD0}"/>
    <dgm:cxn modelId="{FF3E57F8-3AF3-4EEF-A49C-3FC2A73B7969}" srcId="{F8F762FB-865B-4548-BCDE-5DE608617BF3}" destId="{874CAF5C-95C8-4F9F-AB97-3D75965E6BDF}" srcOrd="0" destOrd="0" parTransId="{4D5402B1-007E-4CA4-8FBA-8EE9DE7AF972}" sibTransId="{A39492C7-0EE5-4643-BE87-CA5A71EA580C}"/>
    <dgm:cxn modelId="{E3CF6C37-78F8-4669-AD0F-3CC7DA34FE70}" srcId="{F8F762FB-865B-4548-BCDE-5DE608617BF3}" destId="{7C46198F-8373-4C81-8D4C-B225B365E029}" srcOrd="3" destOrd="0" parTransId="{38623EF4-C0F6-4A83-A246-A2376BEDF474}" sibTransId="{59B5A5A8-EAAC-4A88-8D88-176E2A37FC43}"/>
    <dgm:cxn modelId="{1B6B5FFD-3CF6-465E-84E9-B93F52CFB7C3}" type="presOf" srcId="{874CAF5C-95C8-4F9F-AB97-3D75965E6BDF}" destId="{2D46C62B-4D62-4AF6-81A4-9AE5D1BBC4FA}" srcOrd="0" destOrd="0" presId="urn:microsoft.com/office/officeart/2005/8/layout/funnel1"/>
    <dgm:cxn modelId="{826DEAFC-F251-4ACD-AE8D-71C4EF4D6991}" type="presParOf" srcId="{B201FEB4-C064-4CB9-A011-74F2BBEAE855}" destId="{6770C51E-B7C4-4215-BC69-99F2C46C34F6}" srcOrd="0" destOrd="0" presId="urn:microsoft.com/office/officeart/2005/8/layout/funnel1"/>
    <dgm:cxn modelId="{EB23A9A4-BD99-4C48-96F2-C1C8A42EBA4A}" type="presParOf" srcId="{B201FEB4-C064-4CB9-A011-74F2BBEAE855}" destId="{6E114318-793A-42A0-8A5B-5FE22B5F8083}" srcOrd="1" destOrd="0" presId="urn:microsoft.com/office/officeart/2005/8/layout/funnel1"/>
    <dgm:cxn modelId="{4C0A8016-E65C-4858-B041-88AB68C524D3}" type="presParOf" srcId="{B201FEB4-C064-4CB9-A011-74F2BBEAE855}" destId="{6CE05E02-14C2-4A24-BD78-6C621A695B5E}" srcOrd="2" destOrd="0" presId="urn:microsoft.com/office/officeart/2005/8/layout/funnel1"/>
    <dgm:cxn modelId="{071775F6-4572-481F-BF67-B198AF766B18}" type="presParOf" srcId="{B201FEB4-C064-4CB9-A011-74F2BBEAE855}" destId="{87A77CEF-960F-40C7-9D0A-1BC8C942A3C8}" srcOrd="3" destOrd="0" presId="urn:microsoft.com/office/officeart/2005/8/layout/funnel1"/>
    <dgm:cxn modelId="{74183DC6-6AFE-44AA-8C12-3BA421D483BD}" type="presParOf" srcId="{B201FEB4-C064-4CB9-A011-74F2BBEAE855}" destId="{F65D9E52-9CB6-4D39-B688-210BBB34C443}" srcOrd="4" destOrd="0" presId="urn:microsoft.com/office/officeart/2005/8/layout/funnel1"/>
    <dgm:cxn modelId="{CB840283-3F83-433C-BB10-D8E4C62615BE}" type="presParOf" srcId="{B201FEB4-C064-4CB9-A011-74F2BBEAE855}" destId="{2D46C62B-4D62-4AF6-81A4-9AE5D1BBC4FA}" srcOrd="5" destOrd="0" presId="urn:microsoft.com/office/officeart/2005/8/layout/funnel1"/>
    <dgm:cxn modelId="{F9757593-3C2D-441A-90EB-5DEC5DD002F1}" type="presParOf" srcId="{B201FEB4-C064-4CB9-A011-74F2BBEAE855}" destId="{E5C5C924-FA1D-4749-B13F-EEDDE0CD55CB}" srcOrd="6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3E65776-95EE-4479-AC19-AD0A8001A85A}" type="doc">
      <dgm:prSet loTypeId="urn:microsoft.com/office/officeart/2005/8/layout/vList6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EB163F78-A9A0-4B7E-9A90-BCD8E0240B1A}">
      <dgm:prSet phldrT="[Text]"/>
      <dgm:spPr/>
      <dgm:t>
        <a:bodyPr/>
        <a:lstStyle/>
        <a:p>
          <a:r>
            <a:rPr lang="cs-CZ" dirty="0" smtClean="0"/>
            <a:t>STARŠÍ</a:t>
          </a:r>
          <a:endParaRPr lang="cs-CZ" dirty="0"/>
        </a:p>
      </dgm:t>
    </dgm:pt>
    <dgm:pt modelId="{66BBBAB4-D998-4263-B701-CFDF561628FD}" type="parTrans" cxnId="{8A8E7FA6-632D-4F22-BBAD-F7CCE6BB17FB}">
      <dgm:prSet/>
      <dgm:spPr/>
      <dgm:t>
        <a:bodyPr/>
        <a:lstStyle/>
        <a:p>
          <a:endParaRPr lang="cs-CZ"/>
        </a:p>
      </dgm:t>
    </dgm:pt>
    <dgm:pt modelId="{5220A997-A7D6-487C-85B8-E58A0C338401}" type="sibTrans" cxnId="{8A8E7FA6-632D-4F22-BBAD-F7CCE6BB17FB}">
      <dgm:prSet/>
      <dgm:spPr/>
      <dgm:t>
        <a:bodyPr/>
        <a:lstStyle/>
        <a:p>
          <a:endParaRPr lang="cs-CZ"/>
        </a:p>
      </dgm:t>
    </dgm:pt>
    <dgm:pt modelId="{A509F7E0-C5F4-430D-B48D-70CD392F99E5}">
      <dgm:prSet phldrT="[Text]" custT="1"/>
      <dgm:spPr/>
      <dgm:t>
        <a:bodyPr/>
        <a:lstStyle/>
        <a:p>
          <a:r>
            <a:rPr lang="cs-CZ" sz="2000" dirty="0" smtClean="0"/>
            <a:t>KAMBRIUM</a:t>
          </a:r>
          <a:endParaRPr lang="cs-CZ" sz="2000" dirty="0"/>
        </a:p>
      </dgm:t>
    </dgm:pt>
    <dgm:pt modelId="{04DC52CA-2EDE-4512-9BF5-BD9E2440FA15}" type="parTrans" cxnId="{18908A2A-9C6E-480C-B90C-493DB4F77887}">
      <dgm:prSet/>
      <dgm:spPr/>
      <dgm:t>
        <a:bodyPr/>
        <a:lstStyle/>
        <a:p>
          <a:endParaRPr lang="cs-CZ"/>
        </a:p>
      </dgm:t>
    </dgm:pt>
    <dgm:pt modelId="{A426F0CC-98CF-4DBA-99A4-91109E53B36F}" type="sibTrans" cxnId="{18908A2A-9C6E-480C-B90C-493DB4F77887}">
      <dgm:prSet/>
      <dgm:spPr/>
      <dgm:t>
        <a:bodyPr/>
        <a:lstStyle/>
        <a:p>
          <a:endParaRPr lang="cs-CZ"/>
        </a:p>
      </dgm:t>
    </dgm:pt>
    <dgm:pt modelId="{507F0724-78EA-47A4-8F6E-18FE0A8DF054}">
      <dgm:prSet phldrT="[Text]" custT="1"/>
      <dgm:spPr/>
      <dgm:t>
        <a:bodyPr/>
        <a:lstStyle/>
        <a:p>
          <a:r>
            <a:rPr lang="cs-CZ" sz="2000" dirty="0" smtClean="0"/>
            <a:t>DEVON</a:t>
          </a:r>
          <a:endParaRPr lang="cs-CZ" sz="2000" dirty="0"/>
        </a:p>
      </dgm:t>
    </dgm:pt>
    <dgm:pt modelId="{0C0ABDA3-7D1C-49B0-94B0-50F675F3CAD0}" type="parTrans" cxnId="{DE993AD7-C84D-4B15-A3CE-08091BB253F4}">
      <dgm:prSet/>
      <dgm:spPr/>
      <dgm:t>
        <a:bodyPr/>
        <a:lstStyle/>
        <a:p>
          <a:endParaRPr lang="cs-CZ"/>
        </a:p>
      </dgm:t>
    </dgm:pt>
    <dgm:pt modelId="{CF878C92-035A-4E20-A86D-4C5A440B1D5B}" type="sibTrans" cxnId="{DE993AD7-C84D-4B15-A3CE-08091BB253F4}">
      <dgm:prSet/>
      <dgm:spPr/>
      <dgm:t>
        <a:bodyPr/>
        <a:lstStyle/>
        <a:p>
          <a:endParaRPr lang="cs-CZ"/>
        </a:p>
      </dgm:t>
    </dgm:pt>
    <dgm:pt modelId="{BA06DAAA-69A0-40D1-8A9E-B8E5A856B303}">
      <dgm:prSet phldrT="[Text]"/>
      <dgm:spPr/>
      <dgm:t>
        <a:bodyPr/>
        <a:lstStyle/>
        <a:p>
          <a:r>
            <a:rPr lang="cs-CZ" dirty="0" smtClean="0"/>
            <a:t>MLADŠÍ</a:t>
          </a:r>
          <a:endParaRPr lang="cs-CZ" dirty="0"/>
        </a:p>
      </dgm:t>
    </dgm:pt>
    <dgm:pt modelId="{FA39F213-BF27-4FF5-BDA5-F620B5301568}" type="parTrans" cxnId="{A9953789-90A8-4969-AEA7-2BF18B3B0F14}">
      <dgm:prSet/>
      <dgm:spPr/>
      <dgm:t>
        <a:bodyPr/>
        <a:lstStyle/>
        <a:p>
          <a:endParaRPr lang="cs-CZ"/>
        </a:p>
      </dgm:t>
    </dgm:pt>
    <dgm:pt modelId="{D491D620-8404-4EED-9E3B-228038EFCAFC}" type="sibTrans" cxnId="{A9953789-90A8-4969-AEA7-2BF18B3B0F14}">
      <dgm:prSet/>
      <dgm:spPr/>
      <dgm:t>
        <a:bodyPr/>
        <a:lstStyle/>
        <a:p>
          <a:endParaRPr lang="cs-CZ"/>
        </a:p>
      </dgm:t>
    </dgm:pt>
    <dgm:pt modelId="{F1DFB9E0-4E8B-4D5E-A7D2-AC73EA99C7C7}">
      <dgm:prSet phldrT="[Text]"/>
      <dgm:spPr/>
      <dgm:t>
        <a:bodyPr/>
        <a:lstStyle/>
        <a:p>
          <a:r>
            <a:rPr lang="cs-CZ" dirty="0" smtClean="0"/>
            <a:t>KARBON</a:t>
          </a:r>
          <a:endParaRPr lang="cs-CZ" dirty="0"/>
        </a:p>
      </dgm:t>
    </dgm:pt>
    <dgm:pt modelId="{768459FA-FA49-4F68-86E0-4AA84434DEA5}" type="parTrans" cxnId="{969B5A98-937C-45A6-90D9-4397A5F55869}">
      <dgm:prSet/>
      <dgm:spPr/>
      <dgm:t>
        <a:bodyPr/>
        <a:lstStyle/>
        <a:p>
          <a:endParaRPr lang="cs-CZ"/>
        </a:p>
      </dgm:t>
    </dgm:pt>
    <dgm:pt modelId="{4E5ABBE4-7AA5-4C1F-96D7-2542DBB676FA}" type="sibTrans" cxnId="{969B5A98-937C-45A6-90D9-4397A5F55869}">
      <dgm:prSet/>
      <dgm:spPr/>
      <dgm:t>
        <a:bodyPr/>
        <a:lstStyle/>
        <a:p>
          <a:endParaRPr lang="cs-CZ"/>
        </a:p>
      </dgm:t>
    </dgm:pt>
    <dgm:pt modelId="{75ADE92A-D23E-42A8-9E09-41C8BDE8FE9B}">
      <dgm:prSet phldrT="[Text]"/>
      <dgm:spPr/>
      <dgm:t>
        <a:bodyPr/>
        <a:lstStyle/>
        <a:p>
          <a:r>
            <a:rPr lang="cs-CZ" dirty="0" smtClean="0"/>
            <a:t>PERM</a:t>
          </a:r>
          <a:endParaRPr lang="cs-CZ" dirty="0"/>
        </a:p>
      </dgm:t>
    </dgm:pt>
    <dgm:pt modelId="{B1433574-1D06-4CD8-B5E0-A814C81E44E7}" type="parTrans" cxnId="{B4D22450-AF93-47E6-AD0C-C4594882F762}">
      <dgm:prSet/>
      <dgm:spPr/>
      <dgm:t>
        <a:bodyPr/>
        <a:lstStyle/>
        <a:p>
          <a:endParaRPr lang="cs-CZ"/>
        </a:p>
      </dgm:t>
    </dgm:pt>
    <dgm:pt modelId="{6514462D-C655-45FD-A2EF-631E1ED9D5D0}" type="sibTrans" cxnId="{B4D22450-AF93-47E6-AD0C-C4594882F762}">
      <dgm:prSet/>
      <dgm:spPr/>
      <dgm:t>
        <a:bodyPr/>
        <a:lstStyle/>
        <a:p>
          <a:endParaRPr lang="cs-CZ"/>
        </a:p>
      </dgm:t>
    </dgm:pt>
    <dgm:pt modelId="{DFE4BA79-AC9E-4AE8-811A-6101EE7D6EA5}">
      <dgm:prSet custT="1"/>
      <dgm:spPr/>
      <dgm:t>
        <a:bodyPr/>
        <a:lstStyle/>
        <a:p>
          <a:r>
            <a:rPr lang="cs-CZ" sz="2000" dirty="0" smtClean="0"/>
            <a:t>SILUR</a:t>
          </a:r>
          <a:endParaRPr lang="cs-CZ" sz="2000" dirty="0"/>
        </a:p>
      </dgm:t>
    </dgm:pt>
    <dgm:pt modelId="{816F6F22-01AA-4189-AA23-04501683FDDC}" type="parTrans" cxnId="{BBDB3520-31EB-47D3-A35F-08FDD72130B3}">
      <dgm:prSet/>
      <dgm:spPr/>
      <dgm:t>
        <a:bodyPr/>
        <a:lstStyle/>
        <a:p>
          <a:endParaRPr lang="cs-CZ"/>
        </a:p>
      </dgm:t>
    </dgm:pt>
    <dgm:pt modelId="{CAF8E528-AF31-464F-BA1E-470814F65F7A}" type="sibTrans" cxnId="{BBDB3520-31EB-47D3-A35F-08FDD72130B3}">
      <dgm:prSet/>
      <dgm:spPr/>
      <dgm:t>
        <a:bodyPr/>
        <a:lstStyle/>
        <a:p>
          <a:endParaRPr lang="cs-CZ"/>
        </a:p>
      </dgm:t>
    </dgm:pt>
    <dgm:pt modelId="{47D6A9A0-D2EB-4CE7-924B-D3F273118707}">
      <dgm:prSet custT="1"/>
      <dgm:spPr/>
      <dgm:t>
        <a:bodyPr/>
        <a:lstStyle/>
        <a:p>
          <a:r>
            <a:rPr lang="cs-CZ" sz="2000" dirty="0" smtClean="0"/>
            <a:t>ORDOVIK</a:t>
          </a:r>
          <a:endParaRPr lang="cs-CZ" sz="2000" dirty="0"/>
        </a:p>
      </dgm:t>
    </dgm:pt>
    <dgm:pt modelId="{B9C3AECE-7286-4891-B9D9-BBCE97D78BA7}" type="parTrans" cxnId="{EBC52C96-57F7-48E9-BFA8-7C4CCC7F9909}">
      <dgm:prSet/>
      <dgm:spPr/>
      <dgm:t>
        <a:bodyPr/>
        <a:lstStyle/>
        <a:p>
          <a:endParaRPr lang="cs-CZ"/>
        </a:p>
      </dgm:t>
    </dgm:pt>
    <dgm:pt modelId="{8D5C6077-6378-465E-B9C6-5D6CF871B736}" type="sibTrans" cxnId="{EBC52C96-57F7-48E9-BFA8-7C4CCC7F9909}">
      <dgm:prSet/>
      <dgm:spPr/>
      <dgm:t>
        <a:bodyPr/>
        <a:lstStyle/>
        <a:p>
          <a:endParaRPr lang="cs-CZ"/>
        </a:p>
      </dgm:t>
    </dgm:pt>
    <dgm:pt modelId="{53E9C8D3-DD2F-48FB-BB2F-2DB483342117}" type="pres">
      <dgm:prSet presAssocID="{63E65776-95EE-4479-AC19-AD0A8001A85A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A362F045-A1FF-41FD-8723-664DE2FF0A23}" type="pres">
      <dgm:prSet presAssocID="{EB163F78-A9A0-4B7E-9A90-BCD8E0240B1A}" presName="linNode" presStyleCnt="0"/>
      <dgm:spPr/>
    </dgm:pt>
    <dgm:pt modelId="{A5EE670D-2B1C-4839-8DF7-A013FE8C06EE}" type="pres">
      <dgm:prSet presAssocID="{EB163F78-A9A0-4B7E-9A90-BCD8E0240B1A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FA4F90D-C42A-4F66-9928-09A48500A8B5}" type="pres">
      <dgm:prSet presAssocID="{EB163F78-A9A0-4B7E-9A90-BCD8E0240B1A}" presName="childShp" presStyleLbl="bgAccFollowNode1" presStyleIdx="0" presStyleCnt="2" custScaleY="19132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92DACD4-52B3-4CFE-A258-EA635FA7DB2C}" type="pres">
      <dgm:prSet presAssocID="{5220A997-A7D6-487C-85B8-E58A0C338401}" presName="spacing" presStyleCnt="0"/>
      <dgm:spPr/>
    </dgm:pt>
    <dgm:pt modelId="{8EE82E92-A496-494A-ABE6-67BFBB987C73}" type="pres">
      <dgm:prSet presAssocID="{BA06DAAA-69A0-40D1-8A9E-B8E5A856B303}" presName="linNode" presStyleCnt="0"/>
      <dgm:spPr/>
    </dgm:pt>
    <dgm:pt modelId="{EB91BF00-024B-4A51-AD8F-9C4F67A5069C}" type="pres">
      <dgm:prSet presAssocID="{BA06DAAA-69A0-40D1-8A9E-B8E5A856B303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223A78-11C3-4B92-9BAC-E239AC9FDF96}" type="pres">
      <dgm:prSet presAssocID="{BA06DAAA-69A0-40D1-8A9E-B8E5A856B303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46F1C2D-66F2-4338-A1AF-5EB656DEA40A}" type="presOf" srcId="{63E65776-95EE-4479-AC19-AD0A8001A85A}" destId="{53E9C8D3-DD2F-48FB-BB2F-2DB483342117}" srcOrd="0" destOrd="0" presId="urn:microsoft.com/office/officeart/2005/8/layout/vList6"/>
    <dgm:cxn modelId="{969B5A98-937C-45A6-90D9-4397A5F55869}" srcId="{BA06DAAA-69A0-40D1-8A9E-B8E5A856B303}" destId="{F1DFB9E0-4E8B-4D5E-A7D2-AC73EA99C7C7}" srcOrd="0" destOrd="0" parTransId="{768459FA-FA49-4F68-86E0-4AA84434DEA5}" sibTransId="{4E5ABBE4-7AA5-4C1F-96D7-2542DBB676FA}"/>
    <dgm:cxn modelId="{A309C078-392D-45B8-AEC3-2E71C4E8772C}" type="presOf" srcId="{A509F7E0-C5F4-430D-B48D-70CD392F99E5}" destId="{6FA4F90D-C42A-4F66-9928-09A48500A8B5}" srcOrd="0" destOrd="0" presId="urn:microsoft.com/office/officeart/2005/8/layout/vList6"/>
    <dgm:cxn modelId="{1BA4EF31-DC8D-4899-9670-DDF56A383630}" type="presOf" srcId="{EB163F78-A9A0-4B7E-9A90-BCD8E0240B1A}" destId="{A5EE670D-2B1C-4839-8DF7-A013FE8C06EE}" srcOrd="0" destOrd="0" presId="urn:microsoft.com/office/officeart/2005/8/layout/vList6"/>
    <dgm:cxn modelId="{EBC52C96-57F7-48E9-BFA8-7C4CCC7F9909}" srcId="{EB163F78-A9A0-4B7E-9A90-BCD8E0240B1A}" destId="{47D6A9A0-D2EB-4CE7-924B-D3F273118707}" srcOrd="1" destOrd="0" parTransId="{B9C3AECE-7286-4891-B9D9-BBCE97D78BA7}" sibTransId="{8D5C6077-6378-465E-B9C6-5D6CF871B736}"/>
    <dgm:cxn modelId="{158FE7C5-EB43-4BAC-962A-4E97709101A3}" type="presOf" srcId="{BA06DAAA-69A0-40D1-8A9E-B8E5A856B303}" destId="{EB91BF00-024B-4A51-AD8F-9C4F67A5069C}" srcOrd="0" destOrd="0" presId="urn:microsoft.com/office/officeart/2005/8/layout/vList6"/>
    <dgm:cxn modelId="{18908A2A-9C6E-480C-B90C-493DB4F77887}" srcId="{EB163F78-A9A0-4B7E-9A90-BCD8E0240B1A}" destId="{A509F7E0-C5F4-430D-B48D-70CD392F99E5}" srcOrd="0" destOrd="0" parTransId="{04DC52CA-2EDE-4512-9BF5-BD9E2440FA15}" sibTransId="{A426F0CC-98CF-4DBA-99A4-91109E53B36F}"/>
    <dgm:cxn modelId="{7ACD0409-F151-4688-A496-CAA3BFC9DAD6}" type="presOf" srcId="{DFE4BA79-AC9E-4AE8-811A-6101EE7D6EA5}" destId="{6FA4F90D-C42A-4F66-9928-09A48500A8B5}" srcOrd="0" destOrd="2" presId="urn:microsoft.com/office/officeart/2005/8/layout/vList6"/>
    <dgm:cxn modelId="{8A8E7FA6-632D-4F22-BBAD-F7CCE6BB17FB}" srcId="{63E65776-95EE-4479-AC19-AD0A8001A85A}" destId="{EB163F78-A9A0-4B7E-9A90-BCD8E0240B1A}" srcOrd="0" destOrd="0" parTransId="{66BBBAB4-D998-4263-B701-CFDF561628FD}" sibTransId="{5220A997-A7D6-487C-85B8-E58A0C338401}"/>
    <dgm:cxn modelId="{DE993AD7-C84D-4B15-A3CE-08091BB253F4}" srcId="{EB163F78-A9A0-4B7E-9A90-BCD8E0240B1A}" destId="{507F0724-78EA-47A4-8F6E-18FE0A8DF054}" srcOrd="3" destOrd="0" parTransId="{0C0ABDA3-7D1C-49B0-94B0-50F675F3CAD0}" sibTransId="{CF878C92-035A-4E20-A86D-4C5A440B1D5B}"/>
    <dgm:cxn modelId="{DB282C72-6111-4C82-96CA-6884888409B0}" type="presOf" srcId="{75ADE92A-D23E-42A8-9E09-41C8BDE8FE9B}" destId="{0C223A78-11C3-4B92-9BAC-E239AC9FDF96}" srcOrd="0" destOrd="1" presId="urn:microsoft.com/office/officeart/2005/8/layout/vList6"/>
    <dgm:cxn modelId="{69FC7422-D687-4F06-93CD-39FDC254FCBE}" type="presOf" srcId="{507F0724-78EA-47A4-8F6E-18FE0A8DF054}" destId="{6FA4F90D-C42A-4F66-9928-09A48500A8B5}" srcOrd="0" destOrd="3" presId="urn:microsoft.com/office/officeart/2005/8/layout/vList6"/>
    <dgm:cxn modelId="{BBDB3520-31EB-47D3-A35F-08FDD72130B3}" srcId="{EB163F78-A9A0-4B7E-9A90-BCD8E0240B1A}" destId="{DFE4BA79-AC9E-4AE8-811A-6101EE7D6EA5}" srcOrd="2" destOrd="0" parTransId="{816F6F22-01AA-4189-AA23-04501683FDDC}" sibTransId="{CAF8E528-AF31-464F-BA1E-470814F65F7A}"/>
    <dgm:cxn modelId="{EF920C91-2772-4B6A-8E33-4B04040E78DD}" type="presOf" srcId="{47D6A9A0-D2EB-4CE7-924B-D3F273118707}" destId="{6FA4F90D-C42A-4F66-9928-09A48500A8B5}" srcOrd="0" destOrd="1" presId="urn:microsoft.com/office/officeart/2005/8/layout/vList6"/>
    <dgm:cxn modelId="{69670D92-E661-4672-84BA-96B27F8BD034}" type="presOf" srcId="{F1DFB9E0-4E8B-4D5E-A7D2-AC73EA99C7C7}" destId="{0C223A78-11C3-4B92-9BAC-E239AC9FDF96}" srcOrd="0" destOrd="0" presId="urn:microsoft.com/office/officeart/2005/8/layout/vList6"/>
    <dgm:cxn modelId="{B4D22450-AF93-47E6-AD0C-C4594882F762}" srcId="{BA06DAAA-69A0-40D1-8A9E-B8E5A856B303}" destId="{75ADE92A-D23E-42A8-9E09-41C8BDE8FE9B}" srcOrd="1" destOrd="0" parTransId="{B1433574-1D06-4CD8-B5E0-A814C81E44E7}" sibTransId="{6514462D-C655-45FD-A2EF-631E1ED9D5D0}"/>
    <dgm:cxn modelId="{A9953789-90A8-4969-AEA7-2BF18B3B0F14}" srcId="{63E65776-95EE-4479-AC19-AD0A8001A85A}" destId="{BA06DAAA-69A0-40D1-8A9E-B8E5A856B303}" srcOrd="1" destOrd="0" parTransId="{FA39F213-BF27-4FF5-BDA5-F620B5301568}" sibTransId="{D491D620-8404-4EED-9E3B-228038EFCAFC}"/>
    <dgm:cxn modelId="{61CBFC7B-1BA9-4BD1-B453-B900AFBAF9FB}" type="presParOf" srcId="{53E9C8D3-DD2F-48FB-BB2F-2DB483342117}" destId="{A362F045-A1FF-41FD-8723-664DE2FF0A23}" srcOrd="0" destOrd="0" presId="urn:microsoft.com/office/officeart/2005/8/layout/vList6"/>
    <dgm:cxn modelId="{8797FB17-E912-4A30-869C-154A65C4AD3F}" type="presParOf" srcId="{A362F045-A1FF-41FD-8723-664DE2FF0A23}" destId="{A5EE670D-2B1C-4839-8DF7-A013FE8C06EE}" srcOrd="0" destOrd="0" presId="urn:microsoft.com/office/officeart/2005/8/layout/vList6"/>
    <dgm:cxn modelId="{E403FA47-E1EE-4DBC-99CC-4668D38D92D6}" type="presParOf" srcId="{A362F045-A1FF-41FD-8723-664DE2FF0A23}" destId="{6FA4F90D-C42A-4F66-9928-09A48500A8B5}" srcOrd="1" destOrd="0" presId="urn:microsoft.com/office/officeart/2005/8/layout/vList6"/>
    <dgm:cxn modelId="{E67F2985-8EBD-4D73-BF5A-08B4D64CEAF6}" type="presParOf" srcId="{53E9C8D3-DD2F-48FB-BB2F-2DB483342117}" destId="{D92DACD4-52B3-4CFE-A258-EA635FA7DB2C}" srcOrd="1" destOrd="0" presId="urn:microsoft.com/office/officeart/2005/8/layout/vList6"/>
    <dgm:cxn modelId="{6AD7F2AD-C488-4D43-B4F2-AA82DC2CC6B5}" type="presParOf" srcId="{53E9C8D3-DD2F-48FB-BB2F-2DB483342117}" destId="{8EE82E92-A496-494A-ABE6-67BFBB987C73}" srcOrd="2" destOrd="0" presId="urn:microsoft.com/office/officeart/2005/8/layout/vList6"/>
    <dgm:cxn modelId="{558DBA94-F30D-4BE4-AD4E-841777E6E4E8}" type="presParOf" srcId="{8EE82E92-A496-494A-ABE6-67BFBB987C73}" destId="{EB91BF00-024B-4A51-AD8F-9C4F67A5069C}" srcOrd="0" destOrd="0" presId="urn:microsoft.com/office/officeart/2005/8/layout/vList6"/>
    <dgm:cxn modelId="{CABDB56E-BC3C-4401-AA2D-1BD3169D6F53}" type="presParOf" srcId="{8EE82E92-A496-494A-ABE6-67BFBB987C73}" destId="{0C223A78-11C3-4B92-9BAC-E239AC9FDF96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770C51E-B7C4-4215-BC69-99F2C46C34F6}">
      <dsp:nvSpPr>
        <dsp:cNvPr id="0" name=""/>
        <dsp:cNvSpPr/>
      </dsp:nvSpPr>
      <dsp:spPr>
        <a:xfrm>
          <a:off x="881919" y="388637"/>
          <a:ext cx="5711979" cy="1267269"/>
        </a:xfrm>
        <a:prstGeom prst="ellipse">
          <a:avLst/>
        </a:prstGeom>
        <a:solidFill>
          <a:schemeClr val="accent5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114318-793A-42A0-8A5B-5FE22B5F8083}">
      <dsp:nvSpPr>
        <dsp:cNvPr id="0" name=""/>
        <dsp:cNvSpPr/>
      </dsp:nvSpPr>
      <dsp:spPr>
        <a:xfrm>
          <a:off x="3287985" y="3286972"/>
          <a:ext cx="707181" cy="452596"/>
        </a:xfrm>
        <a:prstGeom prst="downArrow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CE05E02-14C2-4A24-BD78-6C621A695B5E}">
      <dsp:nvSpPr>
        <dsp:cNvPr id="0" name=""/>
        <dsp:cNvSpPr/>
      </dsp:nvSpPr>
      <dsp:spPr>
        <a:xfrm>
          <a:off x="1944339" y="3649049"/>
          <a:ext cx="3394472" cy="8486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0472" tIns="220472" rIns="220472" bIns="220472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GLUKÓZA</a:t>
          </a:r>
          <a:endParaRPr lang="cs-CZ" sz="3100" kern="1200" dirty="0"/>
        </a:p>
      </dsp:txBody>
      <dsp:txXfrm>
        <a:off x="1944339" y="3649049"/>
        <a:ext cx="3394472" cy="848618"/>
      </dsp:txXfrm>
    </dsp:sp>
    <dsp:sp modelId="{87A77CEF-960F-40C7-9D0A-1BC8C942A3C8}">
      <dsp:nvSpPr>
        <dsp:cNvPr id="0" name=""/>
        <dsp:cNvSpPr/>
      </dsp:nvSpPr>
      <dsp:spPr>
        <a:xfrm>
          <a:off x="3178694" y="1549002"/>
          <a:ext cx="1191663" cy="1272927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>
              <a:solidFill>
                <a:schemeClr val="tx1"/>
              </a:solidFill>
            </a:rPr>
            <a:t>VODA</a:t>
          </a:r>
          <a:endParaRPr lang="cs-CZ" sz="1900" kern="1200" dirty="0">
            <a:solidFill>
              <a:schemeClr val="tx1"/>
            </a:solidFill>
          </a:endParaRPr>
        </a:p>
      </dsp:txBody>
      <dsp:txXfrm>
        <a:off x="3178694" y="1549002"/>
        <a:ext cx="1191663" cy="1272927"/>
      </dsp:txXfrm>
    </dsp:sp>
    <dsp:sp modelId="{F65D9E52-9CB6-4D39-B688-210BBB34C443}">
      <dsp:nvSpPr>
        <dsp:cNvPr id="0" name=""/>
        <dsp:cNvSpPr/>
      </dsp:nvSpPr>
      <dsp:spPr>
        <a:xfrm>
          <a:off x="1738542" y="460634"/>
          <a:ext cx="1833766" cy="1272927"/>
        </a:xfrm>
        <a:prstGeom prst="ellipse">
          <a:avLst/>
        </a:prstGeom>
        <a:solidFill>
          <a:schemeClr val="accent5">
            <a:hueOff val="-2510283"/>
            <a:satOff val="20547"/>
            <a:lumOff val="-3333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>
              <a:solidFill>
                <a:schemeClr val="tx1"/>
              </a:solidFill>
            </a:rPr>
            <a:t>OXID UHLIČITÝ</a:t>
          </a:r>
          <a:endParaRPr lang="cs-CZ" sz="1800" kern="1200" dirty="0">
            <a:solidFill>
              <a:schemeClr val="tx1"/>
            </a:solidFill>
          </a:endParaRPr>
        </a:p>
      </dsp:txBody>
      <dsp:txXfrm>
        <a:off x="1738542" y="460634"/>
        <a:ext cx="1833766" cy="1272927"/>
      </dsp:txXfrm>
    </dsp:sp>
    <dsp:sp modelId="{2D46C62B-4D62-4AF6-81A4-9AE5D1BBC4FA}">
      <dsp:nvSpPr>
        <dsp:cNvPr id="0" name=""/>
        <dsp:cNvSpPr/>
      </dsp:nvSpPr>
      <dsp:spPr>
        <a:xfrm>
          <a:off x="3932282" y="316618"/>
          <a:ext cx="2342758" cy="1272927"/>
        </a:xfrm>
        <a:prstGeom prst="ellipse">
          <a:avLst/>
        </a:prstGeom>
        <a:solidFill>
          <a:schemeClr val="accent5">
            <a:hueOff val="-5020566"/>
            <a:satOff val="41093"/>
            <a:lumOff val="-6666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>
              <a:solidFill>
                <a:schemeClr val="tx1"/>
              </a:solidFill>
            </a:rPr>
            <a:t>SLUNEČNÁ ENERGIE</a:t>
          </a:r>
          <a:endParaRPr lang="cs-CZ" sz="1700" kern="1200" dirty="0">
            <a:solidFill>
              <a:schemeClr val="tx1"/>
            </a:solidFill>
          </a:endParaRPr>
        </a:p>
      </dsp:txBody>
      <dsp:txXfrm>
        <a:off x="3932282" y="316618"/>
        <a:ext cx="2342758" cy="1272927"/>
      </dsp:txXfrm>
    </dsp:sp>
    <dsp:sp modelId="{E5C5C924-FA1D-4749-B13F-EEDDE0CD55CB}">
      <dsp:nvSpPr>
        <dsp:cNvPr id="0" name=""/>
        <dsp:cNvSpPr/>
      </dsp:nvSpPr>
      <dsp:spPr>
        <a:xfrm rot="10800000" flipV="1">
          <a:off x="370396" y="0"/>
          <a:ext cx="6624731" cy="3168142"/>
        </a:xfrm>
        <a:prstGeom prst="funnel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FA4F90D-C42A-4F66-9928-09A48500A8B5}">
      <dsp:nvSpPr>
        <dsp:cNvPr id="0" name=""/>
        <dsp:cNvSpPr/>
      </dsp:nvSpPr>
      <dsp:spPr>
        <a:xfrm>
          <a:off x="2439590" y="1590"/>
          <a:ext cx="3650459" cy="2055429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KAMBRIUM</a:t>
          </a:r>
          <a:endParaRPr lang="cs-CZ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ORDOVIK</a:t>
          </a:r>
          <a:endParaRPr lang="cs-CZ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SILUR</a:t>
          </a:r>
          <a:endParaRPr lang="cs-CZ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DEVON</a:t>
          </a:r>
          <a:endParaRPr lang="cs-CZ" sz="2000" kern="1200" dirty="0"/>
        </a:p>
      </dsp:txBody>
      <dsp:txXfrm>
        <a:off x="2439590" y="1590"/>
        <a:ext cx="3650459" cy="2055429"/>
      </dsp:txXfrm>
    </dsp:sp>
    <dsp:sp modelId="{A5EE670D-2B1C-4839-8DF7-A013FE8C06EE}">
      <dsp:nvSpPr>
        <dsp:cNvPr id="0" name=""/>
        <dsp:cNvSpPr/>
      </dsp:nvSpPr>
      <dsp:spPr>
        <a:xfrm>
          <a:off x="5950" y="492145"/>
          <a:ext cx="2433639" cy="107431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4780" tIns="72390" rIns="144780" bIns="7239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/>
            <a:t>STARŠÍ</a:t>
          </a:r>
          <a:endParaRPr lang="cs-CZ" sz="3800" kern="1200" dirty="0"/>
        </a:p>
      </dsp:txBody>
      <dsp:txXfrm>
        <a:off x="5950" y="492145"/>
        <a:ext cx="2433639" cy="1074318"/>
      </dsp:txXfrm>
    </dsp:sp>
    <dsp:sp modelId="{0C223A78-11C3-4B92-9BAC-E239AC9FDF96}">
      <dsp:nvSpPr>
        <dsp:cNvPr id="0" name=""/>
        <dsp:cNvSpPr/>
      </dsp:nvSpPr>
      <dsp:spPr>
        <a:xfrm>
          <a:off x="2438400" y="2164451"/>
          <a:ext cx="3657600" cy="107431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145" tIns="17145" rIns="17145" bIns="17145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700" kern="1200" dirty="0" smtClean="0"/>
            <a:t>KARBON</a:t>
          </a:r>
          <a:endParaRPr lang="cs-CZ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700" kern="1200" dirty="0" smtClean="0"/>
            <a:t>PERM</a:t>
          </a:r>
          <a:endParaRPr lang="cs-CZ" sz="2700" kern="1200" dirty="0"/>
        </a:p>
      </dsp:txBody>
      <dsp:txXfrm>
        <a:off x="2438400" y="2164451"/>
        <a:ext cx="3657600" cy="1074318"/>
      </dsp:txXfrm>
    </dsp:sp>
    <dsp:sp modelId="{EB91BF00-024B-4A51-AD8F-9C4F67A5069C}">
      <dsp:nvSpPr>
        <dsp:cNvPr id="0" name=""/>
        <dsp:cNvSpPr/>
      </dsp:nvSpPr>
      <dsp:spPr>
        <a:xfrm>
          <a:off x="0" y="2164451"/>
          <a:ext cx="2438400" cy="107431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4780" tIns="72390" rIns="144780" bIns="7239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/>
            <a:t>MLADŠÍ</a:t>
          </a:r>
          <a:endParaRPr lang="cs-CZ" sz="3800" kern="1200" dirty="0"/>
        </a:p>
      </dsp:txBody>
      <dsp:txXfrm>
        <a:off x="0" y="2164451"/>
        <a:ext cx="2438400" cy="107431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slide" Target="slide9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</p:spPr>
        <p:txBody>
          <a:bodyPr/>
          <a:lstStyle/>
          <a:p>
            <a:pPr algn="l" eaLnBrk="1" hangingPunct="1"/>
            <a:r>
              <a:rPr lang="cs-CZ" sz="1200" smtClean="0"/>
              <a:t>		</a:t>
            </a:r>
            <a:br>
              <a:rPr lang="cs-CZ" sz="1200" smtClean="0"/>
            </a:br>
            <a:r>
              <a:rPr lang="cs-CZ" sz="1200" smtClean="0"/>
              <a:t>		Základní škola Ústí nad Labem, Anežky České 702/17, příspěvková organizace</a:t>
            </a:r>
            <a:br>
              <a:rPr lang="cs-CZ" sz="1200" smtClean="0"/>
            </a:br>
            <a:r>
              <a:rPr lang="cs-CZ" sz="1200" smtClean="0"/>
              <a:t> 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smtClean="0"/>
              <a:t>			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Název projektu: „Učíme lépe a moderněji“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OP VK 1.4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/>
              <a:t>		               </a:t>
            </a:r>
            <a:r>
              <a:rPr lang="cs-CZ" sz="360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</p:spPr>
        <p:txBody>
          <a:bodyPr rtlCol="0">
            <a:normAutofit fontScale="5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Název </a:t>
            </a:r>
            <a:r>
              <a:rPr lang="cs-CZ" sz="1700" dirty="0" err="1"/>
              <a:t>DUMu</a:t>
            </a:r>
            <a:r>
              <a:rPr lang="cs-CZ" sz="1700" dirty="0" smtClean="0"/>
              <a:t>: VY_52_INOVACE_27_2_GEOLOGICKÉ ÉRY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Číslo skupiny: 1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Autor: Mgr. Jana </a:t>
            </a:r>
            <a:r>
              <a:rPr lang="cs-CZ" sz="1700" dirty="0" err="1" smtClean="0"/>
              <a:t>Střížková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Vzdělávací oblast/Předmět/Téma: ČLOVĚK A PŘÍRODA / PŘÍRODOPIS / HISTORIE ZEMĚ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Druh </a:t>
            </a:r>
            <a:r>
              <a:rPr lang="cs-CZ" sz="1700" dirty="0"/>
              <a:t>učebního materiálu</a:t>
            </a:r>
            <a:r>
              <a:rPr lang="cs-CZ" sz="1700" dirty="0" smtClean="0"/>
              <a:t>: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list:	ne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marL="446088" indent="-446088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Anotace: Pomocí prezentace přehledné seznámení s hlavními událostmi </a:t>
            </a:r>
            <a:r>
              <a:rPr lang="cs-CZ" sz="1700" dirty="0" smtClean="0"/>
              <a:t>, faunou a flórou </a:t>
            </a:r>
            <a:r>
              <a:rPr lang="cs-CZ" sz="1700" dirty="0" err="1" smtClean="0"/>
              <a:t>předgeologického</a:t>
            </a:r>
            <a:r>
              <a:rPr lang="cs-CZ" sz="1700" dirty="0" smtClean="0"/>
              <a:t> </a:t>
            </a:r>
            <a:r>
              <a:rPr lang="cs-CZ" sz="1700" dirty="0" smtClean="0"/>
              <a:t>období, prahor, prvohor, druhohor, třetihor a čtvrtohor. Podtržená slova jsou </a:t>
            </a:r>
            <a:r>
              <a:rPr lang="cs-CZ" sz="1700" dirty="0" err="1" smtClean="0"/>
              <a:t>heypertextové</a:t>
            </a:r>
            <a:r>
              <a:rPr lang="cs-CZ" sz="1700" dirty="0" smtClean="0"/>
              <a:t> odkazy.	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třídě</a:t>
            </a:r>
            <a:r>
              <a:rPr lang="cs-CZ" sz="1700" dirty="0" smtClean="0"/>
              <a:t>: 9.A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Datum </a:t>
            </a:r>
            <a:r>
              <a:rPr lang="cs-CZ" sz="1700" dirty="0"/>
              <a:t>ověření</a:t>
            </a:r>
            <a:r>
              <a:rPr lang="cs-CZ" sz="1700" dirty="0" smtClean="0"/>
              <a:t>: 31.5.2012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Datum:	31.5.2012		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odnadpis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HISTORIE ZEMĚ</a:t>
            </a:r>
            <a:endParaRPr lang="cs-CZ" dirty="0"/>
          </a:p>
        </p:txBody>
      </p:sp>
      <p:sp>
        <p:nvSpPr>
          <p:cNvPr id="6" name="Nadpis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GEOLOGICKÉ ÉRY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User\Local Settings\Temporary Internet Files\Content.IE5\DS8DD7TC\MP900438617[1].jpg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179512" y="908720"/>
            <a:ext cx="8784976" cy="594928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ZJIŠŤOVÁNÍ STÁŘÍ HORNIN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484784"/>
            <a:ext cx="8435280" cy="4641379"/>
          </a:xfrm>
        </p:spPr>
        <p:txBody>
          <a:bodyPr>
            <a:normAutofit/>
          </a:bodyPr>
          <a:lstStyle/>
          <a:p>
            <a:pPr lvl="0" algn="ctr"/>
            <a:r>
              <a:rPr lang="cs-CZ" dirty="0" smtClean="0"/>
              <a:t>Geologové se opírají z velké části o </a:t>
            </a:r>
            <a:r>
              <a:rPr lang="cs-CZ" b="1" dirty="0" smtClean="0"/>
              <a:t>fosilie = zkameněliny </a:t>
            </a:r>
            <a:r>
              <a:rPr lang="cs-CZ" dirty="0" smtClean="0"/>
              <a:t>–&gt; dochované pozůstatky vyhynulých organismů.</a:t>
            </a:r>
          </a:p>
          <a:p>
            <a:pPr lvl="0" algn="ctr"/>
            <a:r>
              <a:rPr lang="cs-CZ" dirty="0" smtClean="0"/>
              <a:t>Metody k určování stáří hornin: </a:t>
            </a:r>
          </a:p>
          <a:p>
            <a:pPr marL="514350" lvl="0" indent="-514350">
              <a:buFont typeface="+mj-lt"/>
              <a:buAutoNum type="arabicPeriod"/>
            </a:pPr>
            <a:endParaRPr lang="cs-CZ" dirty="0" smtClean="0"/>
          </a:p>
          <a:p>
            <a:pPr marL="514350" lvl="0" indent="-514350">
              <a:buFont typeface="+mj-lt"/>
              <a:buAutoNum type="arabicPeriod"/>
            </a:pPr>
            <a:r>
              <a:rPr lang="cs-CZ" dirty="0" smtClean="0"/>
              <a:t>POMĚRNÉ </a:t>
            </a:r>
            <a:r>
              <a:rPr lang="cs-CZ" dirty="0" smtClean="0"/>
              <a:t>STÁŘÍ: ve vrstvách, které vznikly ve stejné době se nacházejí stejné zkameněliny.</a:t>
            </a:r>
          </a:p>
          <a:p>
            <a:pPr marL="514350" lvl="0" indent="-514350">
              <a:buFont typeface="+mj-lt"/>
              <a:buAutoNum type="arabicPeriod"/>
            </a:pPr>
            <a:endParaRPr lang="cs-CZ" dirty="0" smtClean="0"/>
          </a:p>
          <a:p>
            <a:pPr marL="514350" lvl="0" indent="-514350">
              <a:buFont typeface="+mj-lt"/>
              <a:buAutoNum type="arabicPeriod"/>
            </a:pPr>
            <a:r>
              <a:rPr lang="cs-CZ" dirty="0" smtClean="0"/>
              <a:t>ABSOLUTNÍ </a:t>
            </a:r>
            <a:r>
              <a:rPr lang="cs-CZ" dirty="0" smtClean="0"/>
              <a:t>STÁŘÍ: podle stupně přeměny radioaktivních prvků př. uran na olovo</a:t>
            </a:r>
          </a:p>
          <a:p>
            <a:pPr algn="ctr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Documents and Settings\User\Local Settings\Temporary Internet Files\Content.IE5\RBOXAEU4\MP900430937[1].jpg"/>
          <p:cNvPicPr>
            <a:picLocks noChangeAspect="1" noChangeArrowheads="1"/>
          </p:cNvPicPr>
          <p:nvPr/>
        </p:nvPicPr>
        <p:blipFill>
          <a:blip r:embed="rId2" cstate="print">
            <a:lum contrast="-40000"/>
          </a:blip>
          <a:srcRect/>
          <a:stretch>
            <a:fillRect/>
          </a:stretch>
        </p:blipFill>
        <p:spPr bwMode="auto">
          <a:xfrm>
            <a:off x="0" y="908720"/>
            <a:ext cx="9036496" cy="594928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PŘEDGEOLOGICKÉ OBDOBÍ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0" y="1484784"/>
            <a:ext cx="8964488" cy="4641379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Trvalo pravděpodobně 600 milionů let.</a:t>
            </a:r>
          </a:p>
          <a:p>
            <a:pPr algn="ctr"/>
            <a:r>
              <a:rPr lang="cs-CZ" dirty="0" smtClean="0">
                <a:solidFill>
                  <a:schemeClr val="bg1"/>
                </a:solidFill>
              </a:rPr>
              <a:t>Sluneční soustava, včetně naší planety, se zformovala z oblaku plynů a prachu.</a:t>
            </a:r>
          </a:p>
          <a:p>
            <a:pPr algn="ctr"/>
            <a:r>
              <a:rPr lang="cs-CZ" dirty="0" smtClean="0">
                <a:solidFill>
                  <a:schemeClr val="bg1"/>
                </a:solidFill>
              </a:rPr>
              <a:t>Na Zemi se vytvořila první,nestabilní, zemská kůra.</a:t>
            </a:r>
          </a:p>
          <a:p>
            <a:pPr algn="ctr"/>
            <a:r>
              <a:rPr lang="cs-CZ" b="1" dirty="0" smtClean="0">
                <a:solidFill>
                  <a:schemeClr val="bg1"/>
                </a:solidFill>
              </a:rPr>
              <a:t>Z této doby se nezachovaly žádné horniny, neboť všechny byly opět roztaveny.</a:t>
            </a:r>
          </a:p>
          <a:p>
            <a:pPr algn="ctr"/>
            <a:r>
              <a:rPr lang="cs-CZ" dirty="0" smtClean="0">
                <a:solidFill>
                  <a:schemeClr val="bg1"/>
                </a:solidFill>
              </a:rPr>
              <a:t>Na vznik planety Země existují různé názory.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GEOLOGICKÉ DĚJINY ZEMĚ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>
              <a:lnSpc>
                <a:spcPct val="150000"/>
              </a:lnSpc>
            </a:pPr>
            <a:r>
              <a:rPr lang="cs-CZ" dirty="0" smtClean="0"/>
              <a:t>Trvaly zhruba 4 000 miliónů let</a:t>
            </a:r>
          </a:p>
          <a:p>
            <a:pPr algn="ctr">
              <a:lnSpc>
                <a:spcPct val="150000"/>
              </a:lnSpc>
            </a:pPr>
            <a:r>
              <a:rPr lang="cs-CZ" dirty="0" smtClean="0"/>
              <a:t>Podle horotvorných dějů, změn v uspořádání kontinentů a změn ve složení fauny a flory je dělíme na GEOLOGICKÉ ÉRY a ty se pak dělí na kratší úseky PERIODY.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Documents and Settings\User\Local Settings\Temporary Internet Files\Content.IE5\SZO1P66S\MC90043737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08720"/>
            <a:ext cx="9144000" cy="6025681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PRAHORY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412776"/>
            <a:ext cx="8147248" cy="5040560"/>
          </a:xfrm>
        </p:spPr>
        <p:txBody>
          <a:bodyPr>
            <a:normAutofit lnSpcReduction="10000"/>
          </a:bodyPr>
          <a:lstStyle/>
          <a:p>
            <a:pPr lvl="0" algn="ctr">
              <a:lnSpc>
                <a:spcPct val="120000"/>
              </a:lnSpc>
            </a:pPr>
            <a:r>
              <a:rPr lang="cs-CZ" dirty="0" smtClean="0"/>
              <a:t>Trvaly pravděpodobně 1 500 miliónů let.</a:t>
            </a:r>
          </a:p>
          <a:p>
            <a:pPr lvl="0" algn="ctr">
              <a:lnSpc>
                <a:spcPct val="120000"/>
              </a:lnSpc>
            </a:pPr>
            <a:r>
              <a:rPr lang="cs-CZ" dirty="0" smtClean="0"/>
              <a:t>Po ochlazení Země začala vznikat pevná zemská kůra, </a:t>
            </a:r>
            <a:r>
              <a:rPr lang="cs-CZ" b="1" dirty="0" smtClean="0"/>
              <a:t>vznikly horniny </a:t>
            </a:r>
            <a:r>
              <a:rPr lang="cs-CZ" dirty="0" smtClean="0"/>
              <a:t>a tím  horninový obal Země nebo-li </a:t>
            </a:r>
            <a:r>
              <a:rPr lang="cs-CZ" b="1" dirty="0" smtClean="0"/>
              <a:t>LITOSFÉRA</a:t>
            </a:r>
            <a:r>
              <a:rPr lang="cs-CZ" dirty="0" smtClean="0"/>
              <a:t>.</a:t>
            </a:r>
          </a:p>
          <a:p>
            <a:pPr lvl="0" algn="ctr">
              <a:lnSpc>
                <a:spcPct val="120000"/>
              </a:lnSpc>
            </a:pPr>
            <a:r>
              <a:rPr lang="cs-CZ" dirty="0" smtClean="0"/>
              <a:t>Unikáním sopečných plynů do okolí vznikla prvotní </a:t>
            </a:r>
            <a:r>
              <a:rPr lang="cs-CZ" b="1" dirty="0" smtClean="0"/>
              <a:t>ATMOSFÉRA</a:t>
            </a:r>
            <a:r>
              <a:rPr lang="cs-CZ" dirty="0" smtClean="0"/>
              <a:t>. Její složení však nebylo stejně jako dnes. </a:t>
            </a:r>
          </a:p>
          <a:p>
            <a:pPr lvl="0" algn="ctr">
              <a:lnSpc>
                <a:spcPct val="120000"/>
              </a:lnSpc>
            </a:pPr>
            <a:r>
              <a:rPr lang="cs-CZ" u="sng" dirty="0" smtClean="0"/>
              <a:t>Složení prvotní atmosféry</a:t>
            </a:r>
            <a:r>
              <a:rPr lang="cs-CZ" dirty="0" smtClean="0"/>
              <a:t>:  </a:t>
            </a:r>
            <a:r>
              <a:rPr lang="cs-CZ" dirty="0" err="1" smtClean="0"/>
              <a:t>methan</a:t>
            </a:r>
            <a:r>
              <a:rPr lang="cs-CZ" dirty="0" smtClean="0"/>
              <a:t>, oxid uhličitý a uhelnatý, sirovodík, oxid siřičitý, vodík, voda, amoniak…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8" name="Picture 8" descr="C:\Documents and Settings\User\Local Settings\Temporary Internet Files\Content.IE5\SZO1P66S\MP900444790[1].jpg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179512" y="188640"/>
            <a:ext cx="8676456" cy="6511512"/>
          </a:xfrm>
          <a:prstGeom prst="rect">
            <a:avLst/>
          </a:prstGeom>
          <a:noFill/>
        </p:spPr>
      </p:pic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476672"/>
            <a:ext cx="8229600" cy="5832648"/>
          </a:xfrm>
        </p:spPr>
        <p:txBody>
          <a:bodyPr>
            <a:normAutofit/>
          </a:bodyPr>
          <a:lstStyle/>
          <a:p>
            <a:pPr lvl="0" algn="ctr">
              <a:lnSpc>
                <a:spcPct val="120000"/>
              </a:lnSpc>
            </a:pPr>
            <a:r>
              <a:rPr lang="cs-CZ" dirty="0" smtClean="0"/>
              <a:t>Vlivem dalšího ochlazování  Země, docházelo ke </a:t>
            </a:r>
            <a:r>
              <a:rPr lang="cs-CZ" b="1" dirty="0" smtClean="0"/>
              <a:t>kondenzaci</a:t>
            </a:r>
            <a:r>
              <a:rPr lang="cs-CZ" dirty="0" smtClean="0"/>
              <a:t> plynů a par a vznikla </a:t>
            </a:r>
            <a:r>
              <a:rPr lang="cs-CZ" b="1" dirty="0" smtClean="0"/>
              <a:t>HYDROSFÉRA</a:t>
            </a:r>
            <a:r>
              <a:rPr lang="cs-CZ" dirty="0" smtClean="0"/>
              <a:t> a první </a:t>
            </a:r>
            <a:r>
              <a:rPr lang="cs-CZ" dirty="0" err="1" smtClean="0"/>
              <a:t>praoceán</a:t>
            </a:r>
            <a:r>
              <a:rPr lang="cs-CZ" dirty="0" smtClean="0"/>
              <a:t> (slaná voda), začal </a:t>
            </a:r>
            <a:r>
              <a:rPr lang="cs-CZ" u="sng" dirty="0" smtClean="0"/>
              <a:t>koloběh vody </a:t>
            </a:r>
            <a:r>
              <a:rPr lang="cs-CZ" dirty="0" smtClean="0"/>
              <a:t>na Zemi.</a:t>
            </a:r>
          </a:p>
          <a:p>
            <a:pPr lvl="0" algn="ctr">
              <a:lnSpc>
                <a:spcPct val="120000"/>
              </a:lnSpc>
            </a:pPr>
            <a:endParaRPr lang="cs-CZ" dirty="0" smtClean="0"/>
          </a:p>
          <a:p>
            <a:pPr lvl="0" algn="ctr">
              <a:lnSpc>
                <a:spcPct val="120000"/>
              </a:lnSpc>
            </a:pPr>
            <a:r>
              <a:rPr lang="cs-CZ" dirty="0" smtClean="0"/>
              <a:t>Ve vodě začaly vznikat první formy života -&gt; </a:t>
            </a:r>
            <a:r>
              <a:rPr lang="cs-CZ" b="1" dirty="0" smtClean="0"/>
              <a:t>koacerváty</a:t>
            </a:r>
            <a:r>
              <a:rPr lang="cs-CZ" dirty="0" smtClean="0"/>
              <a:t> = shluky organické hmoty hlavně bílkovin – primitivní bezjaderné jednobuněčné organismy -</a:t>
            </a:r>
            <a:r>
              <a:rPr lang="cs-CZ" b="1" dirty="0" smtClean="0"/>
              <a:t>BIOSFÉRA</a:t>
            </a:r>
            <a:r>
              <a:rPr lang="cs-CZ" dirty="0" smtClean="0"/>
              <a:t>.</a:t>
            </a:r>
          </a:p>
          <a:p>
            <a:pPr algn="ctr">
              <a:lnSpc>
                <a:spcPct val="120000"/>
              </a:lnSpc>
              <a:buNone/>
            </a:pPr>
            <a:r>
              <a:rPr lang="cs-CZ" dirty="0" smtClean="0"/>
              <a:t> </a:t>
            </a:r>
          </a:p>
          <a:p>
            <a:pPr>
              <a:lnSpc>
                <a:spcPct val="120000"/>
              </a:lnSpc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C:\Documents and Settings\User\Local Settings\Temporary Internet Files\Content.IE5\SZO1P66S\MC900437301[1].jpg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STAROHORY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28800"/>
            <a:ext cx="8229600" cy="4752528"/>
          </a:xfrm>
        </p:spPr>
        <p:txBody>
          <a:bodyPr>
            <a:normAutofit/>
          </a:bodyPr>
          <a:lstStyle/>
          <a:p>
            <a:pPr lvl="0" algn="ctr">
              <a:lnSpc>
                <a:spcPct val="120000"/>
              </a:lnSpc>
            </a:pPr>
            <a:r>
              <a:rPr lang="cs-CZ" dirty="0" smtClean="0"/>
              <a:t>Trvaly pravděpodobně 2 000 miliónů let.</a:t>
            </a:r>
          </a:p>
          <a:p>
            <a:pPr lvl="0" algn="ctr">
              <a:lnSpc>
                <a:spcPct val="120000"/>
              </a:lnSpc>
            </a:pPr>
            <a:r>
              <a:rPr lang="cs-CZ" dirty="0" smtClean="0"/>
              <a:t>Existuje jeden </a:t>
            </a:r>
            <a:r>
              <a:rPr lang="cs-CZ" dirty="0" err="1" smtClean="0"/>
              <a:t>superkontinent</a:t>
            </a:r>
            <a:r>
              <a:rPr lang="cs-CZ" dirty="0" smtClean="0"/>
              <a:t> </a:t>
            </a:r>
            <a:r>
              <a:rPr lang="cs-CZ" b="1" dirty="0" smtClean="0"/>
              <a:t>RODINIE</a:t>
            </a:r>
            <a:r>
              <a:rPr lang="cs-CZ" dirty="0" smtClean="0"/>
              <a:t>, který se vlivem </a:t>
            </a:r>
            <a:r>
              <a:rPr lang="cs-CZ" b="1" dirty="0" err="1" smtClean="0"/>
              <a:t>Kadomského</a:t>
            </a:r>
            <a:r>
              <a:rPr lang="cs-CZ" b="1" dirty="0" smtClean="0"/>
              <a:t> vrásnění </a:t>
            </a:r>
            <a:r>
              <a:rPr lang="cs-CZ" dirty="0" smtClean="0"/>
              <a:t>mění, rozpadá </a:t>
            </a:r>
            <a:r>
              <a:rPr lang="cs-CZ" dirty="0" smtClean="0"/>
              <a:t>a vznikají </a:t>
            </a:r>
            <a:r>
              <a:rPr lang="cs-CZ" dirty="0" smtClean="0"/>
              <a:t>štíty budoucích kontinentů</a:t>
            </a:r>
            <a:r>
              <a:rPr lang="cs-CZ" dirty="0" smtClean="0"/>
              <a:t>.</a:t>
            </a:r>
          </a:p>
          <a:p>
            <a:pPr lvl="0" algn="ctr">
              <a:lnSpc>
                <a:spcPct val="120000"/>
              </a:lnSpc>
            </a:pPr>
            <a:endParaRPr lang="cs-CZ" dirty="0" smtClean="0"/>
          </a:p>
          <a:p>
            <a:pPr lvl="0" algn="ctr"/>
            <a:r>
              <a:rPr lang="cs-CZ" dirty="0" smtClean="0"/>
              <a:t>Život po většinu starohor existuje </a:t>
            </a:r>
            <a:r>
              <a:rPr lang="cs-CZ" u="sng" dirty="0" smtClean="0"/>
              <a:t>v primitivní podobě</a:t>
            </a:r>
            <a:r>
              <a:rPr lang="cs-CZ" dirty="0" smtClean="0"/>
              <a:t> např. </a:t>
            </a:r>
            <a:r>
              <a:rPr lang="cs-CZ" b="1" dirty="0" smtClean="0"/>
              <a:t>bakterie, jednobuněčné sinice, jednoduché řasy s chlorofylem.</a:t>
            </a:r>
          </a:p>
          <a:p>
            <a:pPr lvl="0" algn="ctr"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/>
          </a:bodyPr>
          <a:lstStyle/>
          <a:p>
            <a:pPr lvl="0" algn="ctr"/>
            <a:endParaRPr lang="cs-CZ" dirty="0" smtClean="0"/>
          </a:p>
          <a:p>
            <a:pPr lvl="0" algn="ctr"/>
            <a:endParaRPr lang="cs-CZ" dirty="0" smtClean="0"/>
          </a:p>
          <a:p>
            <a:pPr lvl="0" algn="ctr"/>
            <a:r>
              <a:rPr lang="cs-CZ" dirty="0" smtClean="0"/>
              <a:t>Jsou </a:t>
            </a:r>
            <a:r>
              <a:rPr lang="cs-CZ" dirty="0" smtClean="0"/>
              <a:t>to právě řasy a sinice, kterým vděčíme za život. </a:t>
            </a:r>
            <a:r>
              <a:rPr lang="cs-CZ" b="1" dirty="0" smtClean="0"/>
              <a:t>Autotrofní výživou sytí atmosféru </a:t>
            </a:r>
            <a:r>
              <a:rPr lang="cs-CZ" b="1" dirty="0" smtClean="0"/>
              <a:t>kyslíkem = </a:t>
            </a:r>
            <a:r>
              <a:rPr lang="cs-CZ" dirty="0" smtClean="0">
                <a:hlinkClick r:id="rId2" action="ppaction://hlinksldjump"/>
              </a:rPr>
              <a:t>fotosyntéza</a:t>
            </a:r>
            <a:r>
              <a:rPr lang="cs-CZ" dirty="0" smtClean="0"/>
              <a:t>  a tím bude později umožněn přechod organismů na souš.</a:t>
            </a:r>
          </a:p>
          <a:p>
            <a:pPr lvl="0" algn="ctr">
              <a:buNone/>
            </a:pPr>
            <a:endParaRPr lang="cs-CZ" dirty="0" smtClean="0"/>
          </a:p>
          <a:p>
            <a:pPr lvl="0" algn="ctr"/>
            <a:r>
              <a:rPr lang="cs-CZ" dirty="0" smtClean="0"/>
              <a:t>V závěru tohoto období dochází k rozvoji sinic, bakterií a řas a objevují se  </a:t>
            </a:r>
            <a:r>
              <a:rPr lang="cs-CZ" b="1" u="sng" dirty="0" smtClean="0"/>
              <a:t>první mnohobuněčné organismy</a:t>
            </a:r>
            <a:r>
              <a:rPr lang="cs-CZ" dirty="0" smtClean="0"/>
              <a:t> př. láčkovci, kroužkovci a členovci.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FOTOSYNTÉZA</a:t>
            </a:r>
            <a:endParaRPr lang="cs-CZ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</p:nvPr>
        </p:nvGraphicFramePr>
        <p:xfrm>
          <a:off x="457200" y="1600200"/>
          <a:ext cx="7283152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Šipka doprava se zářezem 4"/>
          <p:cNvSpPr/>
          <p:nvPr/>
        </p:nvSpPr>
        <p:spPr>
          <a:xfrm>
            <a:off x="5076056" y="4653136"/>
            <a:ext cx="2160240" cy="936104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ODPADEM JE </a:t>
            </a:r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7308304" y="4581128"/>
            <a:ext cx="1440160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KYSLÍK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TextovéPole 6">
            <a:hlinkClick r:id="rId7" action="ppaction://hlinksldjump"/>
          </p:cNvPr>
          <p:cNvSpPr txBox="1"/>
          <p:nvPr/>
        </p:nvSpPr>
        <p:spPr>
          <a:xfrm>
            <a:off x="539552" y="5661248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5C5C924-FA1D-4749-B13F-EEDDE0CD55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E5C5C924-FA1D-4749-B13F-EEDDE0CD55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E5C5C924-FA1D-4749-B13F-EEDDE0CD55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E114318-793A-42A0-8A5B-5FE22B5F80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graphicEl>
                                              <a:dgm id="{6E114318-793A-42A0-8A5B-5FE22B5F80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graphicEl>
                                              <a:dgm id="{6E114318-793A-42A0-8A5B-5FE22B5F80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770C51E-B7C4-4215-BC69-99F2C46C34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graphicEl>
                                              <a:dgm id="{6770C51E-B7C4-4215-BC69-99F2C46C34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graphicEl>
                                              <a:dgm id="{6770C51E-B7C4-4215-BC69-99F2C46C34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D46C62B-4D62-4AF6-81A4-9AE5D1BBC4F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graphicEl>
                                              <a:dgm id="{2D46C62B-4D62-4AF6-81A4-9AE5D1BBC4F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graphicEl>
                                              <a:dgm id="{2D46C62B-4D62-4AF6-81A4-9AE5D1BBC4F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65D9E52-9CB6-4D39-B688-210BBB34C4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graphicEl>
                                              <a:dgm id="{F65D9E52-9CB6-4D39-B688-210BBB34C4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graphicEl>
                                              <a:dgm id="{F65D9E52-9CB6-4D39-B688-210BBB34C4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7A77CEF-960F-40C7-9D0A-1BC8C942A3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graphicEl>
                                              <a:dgm id="{87A77CEF-960F-40C7-9D0A-1BC8C942A3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graphicEl>
                                              <a:dgm id="{87A77CEF-960F-40C7-9D0A-1BC8C942A3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CE05E02-14C2-4A24-BD78-6C621A695B5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>
                                            <p:graphicEl>
                                              <a:dgm id="{6CE05E02-14C2-4A24-BD78-6C621A695B5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graphicEl>
                                              <a:dgm id="{6CE05E02-14C2-4A24-BD78-6C621A695B5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PRVOHORY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/>
            <a:r>
              <a:rPr lang="cs-CZ" dirty="0" smtClean="0"/>
              <a:t>TRVALY „POUHÝCH“ 340 MILIÓNŮ LET</a:t>
            </a:r>
          </a:p>
          <a:p>
            <a:pPr algn="ctr"/>
            <a:r>
              <a:rPr lang="cs-CZ" dirty="0" smtClean="0"/>
              <a:t>DĚLÍ SE NA:</a:t>
            </a:r>
            <a:endParaRPr lang="cs-CZ" dirty="0"/>
          </a:p>
        </p:txBody>
      </p:sp>
      <p:graphicFrame>
        <p:nvGraphicFramePr>
          <p:cNvPr id="4" name="Diagram 3"/>
          <p:cNvGraphicFramePr/>
          <p:nvPr/>
        </p:nvGraphicFramePr>
        <p:xfrm>
          <a:off x="1475656" y="2780928"/>
          <a:ext cx="6096000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5EE670D-2B1C-4839-8DF7-A013FE8C06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A5EE670D-2B1C-4839-8DF7-A013FE8C06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A5EE670D-2B1C-4839-8DF7-A013FE8C06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FA4F90D-C42A-4F66-9928-09A48500A8B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graphicEl>
                                              <a:dgm id="{6FA4F90D-C42A-4F66-9928-09A48500A8B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dgm id="{6FA4F90D-C42A-4F66-9928-09A48500A8B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B91BF00-024B-4A51-AD8F-9C4F67A506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graphicEl>
                                              <a:dgm id="{EB91BF00-024B-4A51-AD8F-9C4F67A506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graphicEl>
                                              <a:dgm id="{EB91BF00-024B-4A51-AD8F-9C4F67A506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C223A78-11C3-4B92-9BAC-E239AC9FDF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graphicEl>
                                              <a:dgm id="{0C223A78-11C3-4B92-9BAC-E239AC9FDF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graphicEl>
                                              <a:dgm id="{0C223A78-11C3-4B92-9BAC-E239AC9FDF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7" name="Picture 9" descr="C:\Documents and Settings\User\Local Settings\Temporary Internet Files\Content.IE5\RBOXAEU4\MC900160552[1].wmf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0" y="764704"/>
            <a:ext cx="8964488" cy="6093296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STARŠÍ PRVOHORY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83568" y="1340768"/>
            <a:ext cx="8003232" cy="4857403"/>
          </a:xfrm>
        </p:spPr>
        <p:txBody>
          <a:bodyPr>
            <a:normAutofit/>
          </a:bodyPr>
          <a:lstStyle/>
          <a:p>
            <a:pPr lvl="0">
              <a:buNone/>
            </a:pPr>
            <a:r>
              <a:rPr lang="cs-CZ" dirty="0" smtClean="0"/>
              <a:t>PERIODY:</a:t>
            </a:r>
            <a:r>
              <a:rPr lang="cs-CZ" b="1" dirty="0" smtClean="0"/>
              <a:t> kambrium, ordovik, silur, devon </a:t>
            </a:r>
            <a:endParaRPr lang="cs-CZ" dirty="0" smtClean="0"/>
          </a:p>
          <a:p>
            <a:pPr lvl="0" algn="ctr"/>
            <a:r>
              <a:rPr lang="cs-CZ" dirty="0" smtClean="0"/>
              <a:t>Období bohaté na změny v zemské kůře (vznik žul a přeměněných hornin) i na povrchu Země.</a:t>
            </a:r>
          </a:p>
          <a:p>
            <a:pPr lvl="0" algn="ctr"/>
            <a:r>
              <a:rPr lang="cs-CZ" dirty="0" smtClean="0"/>
              <a:t>V ordoviku začalo </a:t>
            </a:r>
            <a:r>
              <a:rPr lang="cs-CZ" b="1" dirty="0" smtClean="0"/>
              <a:t>kaledonské  vrásnění</a:t>
            </a:r>
            <a:r>
              <a:rPr lang="cs-CZ" dirty="0" smtClean="0"/>
              <a:t>, které je doprovázeno magmatickou činností a vznikají rozsáhlá pohoří. </a:t>
            </a:r>
          </a:p>
          <a:p>
            <a:pPr lvl="0" algn="ctr"/>
            <a:r>
              <a:rPr lang="cs-CZ" dirty="0" smtClean="0"/>
              <a:t>V devonu je vystřídáno vrásněním </a:t>
            </a:r>
            <a:r>
              <a:rPr lang="cs-CZ" b="1" dirty="0" smtClean="0"/>
              <a:t>variským (hercynským)</a:t>
            </a:r>
            <a:r>
              <a:rPr lang="cs-CZ" dirty="0" smtClean="0"/>
              <a:t>, které skončí až v permu.</a:t>
            </a:r>
          </a:p>
          <a:p>
            <a:pPr lvl="0" algn="ctr"/>
            <a:r>
              <a:rPr lang="cs-CZ" dirty="0" smtClean="0"/>
              <a:t>Zvyšuje se hladina kyslíku v atmosféře.</a:t>
            </a:r>
          </a:p>
          <a:p>
            <a:pPr lvl="0" algn="ctr"/>
            <a:r>
              <a:rPr lang="cs-CZ" b="1" dirty="0" smtClean="0"/>
              <a:t>Vzniká ozonová vrstva.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28800"/>
            <a:ext cx="8229600" cy="4497363"/>
          </a:xfrm>
        </p:spPr>
        <p:txBody>
          <a:bodyPr>
            <a:normAutofit lnSpcReduction="10000"/>
          </a:bodyPr>
          <a:lstStyle/>
          <a:p>
            <a:pPr lvl="0">
              <a:buNone/>
            </a:pPr>
            <a:r>
              <a:rPr lang="cs-CZ" b="1" dirty="0" smtClean="0"/>
              <a:t>FAUNA = živočichové:  </a:t>
            </a:r>
          </a:p>
          <a:p>
            <a:pPr lvl="0"/>
            <a:r>
              <a:rPr lang="cs-CZ" u="sng" dirty="0" smtClean="0"/>
              <a:t>rozvoj bezobratlých ve vodě </a:t>
            </a:r>
            <a:r>
              <a:rPr lang="cs-CZ" dirty="0" smtClean="0"/>
              <a:t>př. </a:t>
            </a:r>
            <a:r>
              <a:rPr lang="cs-CZ" b="1" dirty="0" smtClean="0"/>
              <a:t>trilobiti</a:t>
            </a:r>
            <a:r>
              <a:rPr lang="cs-CZ" dirty="0" smtClean="0"/>
              <a:t>, </a:t>
            </a:r>
            <a:r>
              <a:rPr lang="cs-CZ" dirty="0" err="1" smtClean="0"/>
              <a:t>liliice</a:t>
            </a:r>
            <a:r>
              <a:rPr lang="cs-CZ" dirty="0" smtClean="0"/>
              <a:t>, </a:t>
            </a:r>
            <a:r>
              <a:rPr lang="cs-CZ" dirty="0" err="1" smtClean="0"/>
              <a:t>graptoliti</a:t>
            </a:r>
            <a:r>
              <a:rPr lang="cs-CZ" dirty="0" smtClean="0"/>
              <a:t>, hlavonožci, koráli, </a:t>
            </a:r>
          </a:p>
          <a:p>
            <a:pPr lvl="0">
              <a:buNone/>
            </a:pPr>
            <a:endParaRPr lang="cs-CZ" u="sng" dirty="0" smtClean="0"/>
          </a:p>
          <a:p>
            <a:pPr lvl="0"/>
            <a:r>
              <a:rPr lang="cs-CZ" u="sng" dirty="0" smtClean="0"/>
              <a:t>rozvoj obratlovců</a:t>
            </a:r>
            <a:r>
              <a:rPr lang="cs-CZ" dirty="0" smtClean="0"/>
              <a:t>: </a:t>
            </a:r>
            <a:r>
              <a:rPr lang="cs-CZ" b="1" dirty="0" smtClean="0"/>
              <a:t>rozvoj ryb,</a:t>
            </a:r>
            <a:r>
              <a:rPr lang="cs-CZ" dirty="0" smtClean="0"/>
              <a:t> vývoj obojživelníků = krytolebců</a:t>
            </a:r>
          </a:p>
          <a:p>
            <a:pPr lvl="0">
              <a:buNone/>
            </a:pPr>
            <a:endParaRPr lang="cs-CZ" dirty="0" smtClean="0"/>
          </a:p>
          <a:p>
            <a:pPr lvl="0">
              <a:buNone/>
            </a:pPr>
            <a:r>
              <a:rPr lang="cs-CZ" b="1" dirty="0" smtClean="0"/>
              <a:t>FLÓRA = rostliny</a:t>
            </a:r>
            <a:r>
              <a:rPr lang="cs-CZ" dirty="0" smtClean="0"/>
              <a:t>:  </a:t>
            </a:r>
          </a:p>
          <a:p>
            <a:r>
              <a:rPr lang="cs-CZ" dirty="0" smtClean="0"/>
              <a:t>Rozvoj výtrusných rostlin, primitivní cévnaté rostliny, řasy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MLADŠÍ PRVOHORY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0">
              <a:buNone/>
            </a:pPr>
            <a:endParaRPr lang="cs-CZ" dirty="0" smtClean="0"/>
          </a:p>
          <a:p>
            <a:pPr lvl="0">
              <a:buNone/>
            </a:pPr>
            <a:r>
              <a:rPr lang="cs-CZ" dirty="0" smtClean="0"/>
              <a:t>PERIODY:</a:t>
            </a:r>
            <a:r>
              <a:rPr lang="cs-CZ" b="1" dirty="0" smtClean="0"/>
              <a:t> KARBON, PERM</a:t>
            </a:r>
          </a:p>
          <a:p>
            <a:r>
              <a:rPr lang="cs-CZ" dirty="0" smtClean="0"/>
              <a:t>Dokončuje</a:t>
            </a:r>
            <a:r>
              <a:rPr lang="cs-CZ" b="1" dirty="0" smtClean="0"/>
              <a:t> hercynské (variské) vrásnění</a:t>
            </a:r>
            <a:r>
              <a:rPr lang="cs-CZ" dirty="0" smtClean="0"/>
              <a:t> -&gt; význam pro vývoj Českého masivu , kontinenty do sebe narazily a vznikla </a:t>
            </a:r>
            <a:r>
              <a:rPr lang="cs-CZ" b="1" dirty="0" smtClean="0"/>
              <a:t>Pangea </a:t>
            </a:r>
            <a:r>
              <a:rPr lang="cs-CZ" dirty="0" smtClean="0"/>
              <a:t>= </a:t>
            </a:r>
            <a:r>
              <a:rPr lang="cs-CZ" dirty="0" err="1" smtClean="0"/>
              <a:t>superkontinent</a:t>
            </a:r>
            <a:endParaRPr lang="cs-CZ" dirty="0" smtClean="0"/>
          </a:p>
          <a:p>
            <a:pPr lvl="0"/>
            <a:r>
              <a:rPr lang="cs-CZ" dirty="0" smtClean="0"/>
              <a:t>Vznikají usazeniny organického původu: př. </a:t>
            </a:r>
            <a:r>
              <a:rPr lang="cs-CZ" b="1" dirty="0" smtClean="0"/>
              <a:t>vápence a černého uhlí</a:t>
            </a:r>
            <a:endParaRPr lang="cs-CZ" dirty="0" smtClean="0"/>
          </a:p>
          <a:p>
            <a:pPr lvl="0"/>
            <a:r>
              <a:rPr lang="cs-CZ" dirty="0" smtClean="0"/>
              <a:t>Z nejasných důvodů dochází k hromadnému vymírání živočichů ve vodě (př. trilobiti) a rostlin na souši (př. stromovité přesličky, plavuně).</a:t>
            </a:r>
          </a:p>
        </p:txBody>
      </p:sp>
      <p:pic>
        <p:nvPicPr>
          <p:cNvPr id="8196" name="Picture 4" descr="C:\Documents and Settings\User\Local Settings\Temporary Internet Files\Content.IE5\37BJI3IM\MC90030442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620688"/>
            <a:ext cx="1440160" cy="16226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412776"/>
            <a:ext cx="8229600" cy="4713387"/>
          </a:xfrm>
        </p:spPr>
        <p:txBody>
          <a:bodyPr/>
          <a:lstStyle/>
          <a:p>
            <a:pPr lvl="0">
              <a:buNone/>
            </a:pPr>
            <a:r>
              <a:rPr lang="cs-CZ" b="1" dirty="0" smtClean="0"/>
              <a:t>FAUNA = živočichové</a:t>
            </a:r>
            <a:r>
              <a:rPr lang="cs-CZ" dirty="0" smtClean="0"/>
              <a:t>: </a:t>
            </a:r>
          </a:p>
          <a:p>
            <a:pPr marL="0" lvl="0" indent="0">
              <a:buNone/>
            </a:pPr>
            <a:r>
              <a:rPr lang="cs-CZ" u="sng" dirty="0" smtClean="0"/>
              <a:t>Bezobratlí</a:t>
            </a:r>
            <a:r>
              <a:rPr lang="cs-CZ" dirty="0" smtClean="0"/>
              <a:t>:první okřídlený hmyz, vymírání trilobitů, rozvoj mlžů</a:t>
            </a:r>
          </a:p>
          <a:p>
            <a:pPr lvl="0">
              <a:buNone/>
            </a:pPr>
            <a:endParaRPr lang="cs-CZ" u="sng" dirty="0" smtClean="0"/>
          </a:p>
          <a:p>
            <a:pPr lvl="0">
              <a:buNone/>
            </a:pPr>
            <a:r>
              <a:rPr lang="cs-CZ" u="sng" dirty="0" smtClean="0"/>
              <a:t>Obratlovci</a:t>
            </a:r>
            <a:r>
              <a:rPr lang="cs-CZ" dirty="0" smtClean="0"/>
              <a:t>: ryby, obojživelníci – krytolebci, plazi</a:t>
            </a:r>
          </a:p>
          <a:p>
            <a:pPr lvl="0">
              <a:buNone/>
            </a:pPr>
            <a:endParaRPr lang="cs-CZ" dirty="0" smtClean="0"/>
          </a:p>
          <a:p>
            <a:pPr lvl="0">
              <a:buNone/>
            </a:pPr>
            <a:r>
              <a:rPr lang="cs-CZ" b="1" dirty="0" smtClean="0"/>
              <a:t>FLÓRA = rostliny</a:t>
            </a:r>
            <a:r>
              <a:rPr lang="cs-CZ" dirty="0" smtClean="0"/>
              <a:t>:</a:t>
            </a:r>
          </a:p>
          <a:p>
            <a:pPr lvl="0">
              <a:buNone/>
            </a:pPr>
            <a:r>
              <a:rPr lang="cs-CZ" dirty="0" smtClean="0"/>
              <a:t>stromovité plavuně, přesličky, kapraďorosty, rozvoj nahosemenných rostlin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DRUHOHORY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0">
              <a:buNone/>
            </a:pPr>
            <a:r>
              <a:rPr lang="cs-CZ" dirty="0" smtClean="0"/>
              <a:t>PERIODY:</a:t>
            </a:r>
            <a:r>
              <a:rPr lang="cs-CZ" b="1" dirty="0" smtClean="0"/>
              <a:t> TRIAS, JURA, KŘÍDA</a:t>
            </a:r>
          </a:p>
          <a:p>
            <a:pPr lvl="0"/>
            <a:r>
              <a:rPr lang="cs-CZ" b="1" dirty="0" smtClean="0"/>
              <a:t>Vlivem alpínského vrásnění, </a:t>
            </a:r>
            <a:r>
              <a:rPr lang="cs-CZ" dirty="0" smtClean="0"/>
              <a:t>které začalo v křídě,  se rozpadá Pangea -&gt; postupný vznik kontinentů jako je známe v dnešní podobě</a:t>
            </a:r>
          </a:p>
          <a:p>
            <a:pPr lvl="0"/>
            <a:r>
              <a:rPr lang="cs-CZ" dirty="0" smtClean="0"/>
              <a:t>Sedimentací vznikají mohutné vrstvy vápenců a dolomitů.</a:t>
            </a:r>
          </a:p>
          <a:p>
            <a:pPr lvl="0"/>
            <a:r>
              <a:rPr lang="cs-CZ" dirty="0" smtClean="0"/>
              <a:t>Dochází k celkovému  oteplení a zaplavení souše mořem.</a:t>
            </a:r>
          </a:p>
          <a:p>
            <a:pPr lvl="0"/>
            <a:r>
              <a:rPr lang="cs-CZ" dirty="0" smtClean="0"/>
              <a:t>Pravděpodobný dopad velkého meteoritu -&gt; vymření dinosaurů.</a:t>
            </a:r>
          </a:p>
          <a:p>
            <a:pPr lvl="0">
              <a:buNone/>
            </a:pPr>
            <a:endParaRPr lang="cs-CZ" b="1" dirty="0" smtClean="0"/>
          </a:p>
        </p:txBody>
      </p:sp>
      <p:pic>
        <p:nvPicPr>
          <p:cNvPr id="9218" name="Picture 2" descr="C:\Documents and Settings\User\Local Settings\Temporary Internet Files\Content.IE5\RBOXAEU4\MC90016289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6256" y="620688"/>
            <a:ext cx="1835201" cy="122255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556792"/>
            <a:ext cx="8229600" cy="4896544"/>
          </a:xfrm>
        </p:spPr>
        <p:txBody>
          <a:bodyPr>
            <a:normAutofit fontScale="92500" lnSpcReduction="20000"/>
          </a:bodyPr>
          <a:lstStyle/>
          <a:p>
            <a:pPr lvl="0">
              <a:buNone/>
            </a:pPr>
            <a:r>
              <a:rPr lang="cs-CZ" b="1" dirty="0" smtClean="0"/>
              <a:t>FAUNA = živočichové: </a:t>
            </a:r>
          </a:p>
          <a:p>
            <a:pPr marL="0" lvl="0" indent="0">
              <a:buNone/>
              <a:tabLst>
                <a:tab pos="0" algn="l"/>
              </a:tabLst>
            </a:pPr>
            <a:r>
              <a:rPr lang="cs-CZ" u="sng" dirty="0" smtClean="0"/>
              <a:t>Bezobratlí</a:t>
            </a:r>
            <a:r>
              <a:rPr lang="cs-CZ" dirty="0" smtClean="0"/>
              <a:t>: hlavonožci -amoniti,belemniti, hmyz  </a:t>
            </a:r>
          </a:p>
          <a:p>
            <a:pPr marL="0" lvl="0" indent="0">
              <a:buNone/>
              <a:tabLst>
                <a:tab pos="0" algn="l"/>
              </a:tabLst>
            </a:pPr>
            <a:endParaRPr lang="cs-CZ" u="sng" dirty="0" smtClean="0"/>
          </a:p>
          <a:p>
            <a:pPr marL="0" lvl="0" indent="0">
              <a:buNone/>
              <a:tabLst>
                <a:tab pos="0" algn="l"/>
              </a:tabLst>
            </a:pPr>
            <a:r>
              <a:rPr lang="cs-CZ" u="sng" dirty="0" smtClean="0"/>
              <a:t>Obratlovci</a:t>
            </a:r>
            <a:r>
              <a:rPr lang="cs-CZ" dirty="0" smtClean="0"/>
              <a:t>: první </a:t>
            </a:r>
            <a:r>
              <a:rPr lang="cs-CZ" b="1" dirty="0" smtClean="0"/>
              <a:t>pravé žáby,</a:t>
            </a:r>
            <a:r>
              <a:rPr lang="cs-CZ" dirty="0" smtClean="0"/>
              <a:t> rozvoj plazů (veleještěři, ryboještěři i ptakoještěři), z drobných plazů se vyvinuli první praptáci -&gt; později praví ptáci (duté kosti), primitivní savci, </a:t>
            </a:r>
          </a:p>
          <a:p>
            <a:pPr lvl="0">
              <a:buNone/>
            </a:pPr>
            <a:endParaRPr lang="cs-CZ" dirty="0" smtClean="0"/>
          </a:p>
          <a:p>
            <a:pPr lvl="0">
              <a:buNone/>
            </a:pPr>
            <a:endParaRPr lang="cs-CZ" b="1" dirty="0" smtClean="0"/>
          </a:p>
          <a:p>
            <a:pPr lvl="0">
              <a:buNone/>
            </a:pPr>
            <a:r>
              <a:rPr lang="cs-CZ" b="1" dirty="0" smtClean="0"/>
              <a:t>FLÓRA = rostliny: </a:t>
            </a:r>
          </a:p>
          <a:p>
            <a:pPr marL="0" lvl="0" indent="0">
              <a:buNone/>
            </a:pPr>
            <a:r>
              <a:rPr lang="cs-CZ" dirty="0" smtClean="0"/>
              <a:t>Přesličky, </a:t>
            </a:r>
            <a:r>
              <a:rPr lang="cs-CZ" dirty="0" err="1" smtClean="0"/>
              <a:t>palvuně</a:t>
            </a:r>
            <a:r>
              <a:rPr lang="cs-CZ" dirty="0" smtClean="0"/>
              <a:t> a kapradiny už jen jako byliny, </a:t>
            </a:r>
            <a:r>
              <a:rPr lang="cs-CZ" b="1" dirty="0" smtClean="0"/>
              <a:t>rozvoj nahosemenných rostlin</a:t>
            </a:r>
            <a:r>
              <a:rPr lang="cs-CZ" dirty="0" smtClean="0"/>
              <a:t> (</a:t>
            </a:r>
            <a:r>
              <a:rPr lang="cs-CZ" dirty="0" err="1" smtClean="0"/>
              <a:t>cykasy</a:t>
            </a:r>
            <a:r>
              <a:rPr lang="cs-CZ" dirty="0" smtClean="0"/>
              <a:t>, jinany, jehličnany), první krytosemenné  rostliny  (jednoděložné i dvouděložné)</a:t>
            </a:r>
          </a:p>
          <a:p>
            <a:endParaRPr lang="cs-CZ" dirty="0"/>
          </a:p>
        </p:txBody>
      </p:sp>
      <p:pic>
        <p:nvPicPr>
          <p:cNvPr id="10243" name="Picture 3" descr="C:\Documents and Settings\User\Local Settings\Temporary Internet Files\Content.IE5\RBOXAEU4\MC90005733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3501008"/>
            <a:ext cx="1825142" cy="1637690"/>
          </a:xfrm>
          <a:prstGeom prst="rect">
            <a:avLst/>
          </a:prstGeom>
          <a:noFill/>
        </p:spPr>
      </p:pic>
      <p:pic>
        <p:nvPicPr>
          <p:cNvPr id="10245" name="Picture 5" descr="C:\Documents and Settings\User\Local Settings\Temporary Internet Files\Content.IE5\37BJI3IM\MC90042460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3789040"/>
            <a:ext cx="2000250" cy="1041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User\Local Settings\Temporary Internet Files\Content.IE5\37BJI3IM\MP900444473[1]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1052736"/>
            <a:ext cx="9144000" cy="5805264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TŘETIHORY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052736"/>
            <a:ext cx="8640960" cy="5616624"/>
          </a:xfrm>
        </p:spPr>
        <p:txBody>
          <a:bodyPr>
            <a:normAutofit/>
          </a:bodyPr>
          <a:lstStyle/>
          <a:p>
            <a:pPr>
              <a:buNone/>
            </a:pPr>
            <a:endParaRPr lang="cs-CZ" b="1" dirty="0" smtClean="0"/>
          </a:p>
          <a:p>
            <a:pPr>
              <a:buNone/>
            </a:pPr>
            <a:r>
              <a:rPr lang="cs-CZ" b="1" dirty="0" smtClean="0"/>
              <a:t>STARŠÍ - PALEOGÉN</a:t>
            </a:r>
          </a:p>
          <a:p>
            <a:pPr lvl="0" algn="ctr">
              <a:buNone/>
            </a:pPr>
            <a:r>
              <a:rPr lang="cs-CZ" b="1" dirty="0" smtClean="0"/>
              <a:t>vrcholilo alpínské vrásnění</a:t>
            </a:r>
            <a:r>
              <a:rPr lang="cs-CZ" dirty="0" smtClean="0"/>
              <a:t> -&gt; vznik mladých pásemných pohoří př. Atlas, Pyreneje, Alpy, Karpaty, Kavkaz, Pamír, Himálaj nebo Kordillery. Od Pangey se oddělily  další kontinenty Austrálie a Antarktida. Intenzivní  sopečná činnost  - vznik vulkanických pohoří.</a:t>
            </a:r>
          </a:p>
          <a:p>
            <a:pPr lvl="0" algn="ctr"/>
            <a:endParaRPr lang="cs-CZ" dirty="0" smtClean="0"/>
          </a:p>
          <a:p>
            <a:pPr lvl="0"/>
            <a:endParaRPr lang="cs-CZ" dirty="0" smtClean="0"/>
          </a:p>
          <a:p>
            <a:pPr lvl="0">
              <a:buNone/>
            </a:pPr>
            <a:endParaRPr lang="cs-CZ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484784"/>
            <a:ext cx="8229600" cy="4641379"/>
          </a:xfrm>
        </p:spPr>
        <p:txBody>
          <a:bodyPr>
            <a:normAutofit/>
          </a:bodyPr>
          <a:lstStyle/>
          <a:p>
            <a:pPr lvl="0">
              <a:buNone/>
            </a:pPr>
            <a:r>
              <a:rPr lang="cs-CZ" b="1" dirty="0" smtClean="0"/>
              <a:t>FAUNA = živočichové: </a:t>
            </a:r>
            <a:endParaRPr lang="cs-CZ" u="sng" dirty="0" smtClean="0"/>
          </a:p>
          <a:p>
            <a:pPr marL="0" lvl="0" indent="0">
              <a:buNone/>
              <a:tabLst>
                <a:tab pos="0" algn="l"/>
              </a:tabLst>
            </a:pPr>
            <a:r>
              <a:rPr lang="cs-CZ" u="sng" dirty="0" smtClean="0"/>
              <a:t>Obratlovci</a:t>
            </a:r>
            <a:r>
              <a:rPr lang="cs-CZ" dirty="0" smtClean="0"/>
              <a:t>: z plazů už pouze krokodýli, hadi a želvy, rozvoj ptáků a kostnatých ryb, rychlý rozvoj savců, první kopytníci, šelmy, poloopice a opice</a:t>
            </a:r>
          </a:p>
          <a:p>
            <a:pPr lvl="0">
              <a:buNone/>
            </a:pPr>
            <a:endParaRPr lang="cs-CZ" b="1" dirty="0" smtClean="0"/>
          </a:p>
          <a:p>
            <a:pPr lvl="0">
              <a:buNone/>
            </a:pPr>
            <a:r>
              <a:rPr lang="cs-CZ" b="1" dirty="0" smtClean="0"/>
              <a:t>FLÓRA = rostliny: </a:t>
            </a:r>
          </a:p>
          <a:p>
            <a:pPr marL="0" indent="0">
              <a:buNone/>
            </a:pPr>
            <a:r>
              <a:rPr lang="cs-CZ" dirty="0" smtClean="0"/>
              <a:t>Nahosemenné rostliny - jehličnany, jednoděložné a dvouděložné rostliny (krytosemenné rostliny)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28800"/>
            <a:ext cx="8507288" cy="4824536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dirty="0" smtClean="0"/>
              <a:t>MLADŠÍ - NEOGÉN</a:t>
            </a:r>
            <a:endParaRPr lang="cs-CZ" dirty="0" smtClean="0"/>
          </a:p>
          <a:p>
            <a:pPr lvl="0" algn="ctr">
              <a:buNone/>
            </a:pPr>
            <a:r>
              <a:rPr lang="cs-CZ" dirty="0" smtClean="0"/>
              <a:t>Vznikají písčité, jílovité a vápencové usazeniny, vznik hnědouhelných pánví</a:t>
            </a:r>
          </a:p>
          <a:p>
            <a:pPr lvl="0" algn="ctr"/>
            <a:r>
              <a:rPr lang="cs-CZ" dirty="0" smtClean="0"/>
              <a:t>pozvolné ochlazování</a:t>
            </a:r>
          </a:p>
          <a:p>
            <a:pPr lvl="0">
              <a:buNone/>
            </a:pPr>
            <a:r>
              <a:rPr lang="cs-CZ" b="1" dirty="0" smtClean="0"/>
              <a:t>FAUNA = živočichové: </a:t>
            </a:r>
          </a:p>
          <a:p>
            <a:pPr lvl="0">
              <a:buNone/>
            </a:pPr>
            <a:r>
              <a:rPr lang="cs-CZ" u="sng" dirty="0" smtClean="0"/>
              <a:t>Bezobratlí</a:t>
            </a:r>
            <a:r>
              <a:rPr lang="cs-CZ" dirty="0" smtClean="0"/>
              <a:t>: mlži, plži, vyhynulo mnoho druhů  hlavonožců</a:t>
            </a:r>
          </a:p>
          <a:p>
            <a:pPr marL="0" lvl="0" indent="0">
              <a:buNone/>
              <a:tabLst>
                <a:tab pos="0" algn="l"/>
              </a:tabLst>
            </a:pPr>
            <a:r>
              <a:rPr lang="cs-CZ" u="sng" dirty="0" smtClean="0"/>
              <a:t>Obratlovci</a:t>
            </a:r>
            <a:r>
              <a:rPr lang="cs-CZ" dirty="0" smtClean="0"/>
              <a:t>: rozvoj chobotnatců a koňovitých, první předchůdci člověka</a:t>
            </a:r>
          </a:p>
          <a:p>
            <a:pPr lvl="0">
              <a:buNone/>
            </a:pPr>
            <a:r>
              <a:rPr lang="cs-CZ" b="1" dirty="0" smtClean="0"/>
              <a:t>FLÓRA = rostliny: </a:t>
            </a:r>
          </a:p>
          <a:p>
            <a:pPr>
              <a:buNone/>
            </a:pPr>
            <a:r>
              <a:rPr lang="cs-CZ" dirty="0" smtClean="0"/>
              <a:t>opadavé listnaté stromy (bříza, dub, buk, javor aj.)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ČTVRTOHORY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229600" cy="478112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/>
              <a:t>STARŠÍ – PLEISTOCÉN a MLADŠÍ - HOLOCÉN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 lvl="0" algn="ctr">
              <a:buNone/>
            </a:pPr>
            <a:r>
              <a:rPr lang="cs-CZ" dirty="0" smtClean="0"/>
              <a:t>střídání dob ledových a meziledových </a:t>
            </a:r>
          </a:p>
          <a:p>
            <a:pPr lvl="0" algn="ctr">
              <a:buNone/>
            </a:pPr>
            <a:r>
              <a:rPr lang="cs-CZ" dirty="0" smtClean="0"/>
              <a:t>vznik dnešního reliéfu</a:t>
            </a:r>
          </a:p>
          <a:p>
            <a:pPr lvl="0" algn="ctr">
              <a:buNone/>
            </a:pPr>
            <a:r>
              <a:rPr lang="cs-CZ" dirty="0" smtClean="0"/>
              <a:t>současná fauna a flóra</a:t>
            </a:r>
          </a:p>
          <a:p>
            <a:pPr lvl="0" algn="ctr">
              <a:buNone/>
            </a:pPr>
            <a:r>
              <a:rPr lang="cs-CZ" dirty="0" smtClean="0"/>
              <a:t>vývoj člověka</a:t>
            </a:r>
          </a:p>
          <a:p>
            <a:pPr algn="ctr">
              <a:buNone/>
            </a:pPr>
            <a:endParaRPr lang="cs-CZ" b="1" dirty="0" smtClean="0"/>
          </a:p>
          <a:p>
            <a:pPr algn="ctr">
              <a:buNone/>
            </a:pPr>
            <a:r>
              <a:rPr lang="cs-CZ" dirty="0" smtClean="0"/>
              <a:t> </a:t>
            </a:r>
          </a:p>
          <a:p>
            <a:pPr lvl="0">
              <a:buNone/>
            </a:pPr>
            <a:endParaRPr lang="cs-CZ" b="1" dirty="0" smtClean="0"/>
          </a:p>
        </p:txBody>
      </p:sp>
      <p:pic>
        <p:nvPicPr>
          <p:cNvPr id="11271" name="Picture 7" descr="C:\Documents and Settings\User\Local Settings\Temporary Internet Files\Content.IE5\SZO1P66S\MP90030292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4149080"/>
            <a:ext cx="1787237" cy="25054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1200" dirty="0" smtClean="0"/>
              <a:t>Není-li uvedeno jinak vlastní práce autora.</a:t>
            </a:r>
          </a:p>
          <a:p>
            <a:pPr>
              <a:lnSpc>
                <a:spcPct val="90000"/>
              </a:lnSpc>
            </a:pPr>
            <a:endParaRPr lang="cs-CZ" sz="1200" dirty="0" smtClean="0"/>
          </a:p>
          <a:p>
            <a:pPr>
              <a:lnSpc>
                <a:spcPct val="90000"/>
              </a:lnSpc>
              <a:buNone/>
            </a:pPr>
            <a:r>
              <a:rPr lang="cs-CZ" sz="1200" dirty="0" smtClean="0"/>
              <a:t>Obrázky jsou dostupné pod licencí Microsoft Office 2007 na Office.</a:t>
            </a:r>
            <a:r>
              <a:rPr lang="cs-CZ" sz="1200" dirty="0" err="1" smtClean="0"/>
              <a:t>com</a:t>
            </a:r>
            <a:endParaRPr lang="cs-CZ" sz="1200" dirty="0" smtClean="0"/>
          </a:p>
          <a:p>
            <a:pPr>
              <a:lnSpc>
                <a:spcPct val="90000"/>
              </a:lnSpc>
            </a:pPr>
            <a:endParaRPr lang="cs-CZ" sz="1200" dirty="0" smtClean="0"/>
          </a:p>
          <a:p>
            <a:pPr>
              <a:lnSpc>
                <a:spcPct val="90000"/>
              </a:lnSpc>
              <a:buNone/>
            </a:pPr>
            <a:r>
              <a:rPr lang="cs-CZ" sz="1200" dirty="0" smtClean="0"/>
              <a:t>Švecová,M., Matějka,D.:Přírodopis pro 9.ročník, FRAUS, Plzeň, 2007 </a:t>
            </a:r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i="1" dirty="0" smtClean="0"/>
          </a:p>
          <a:p>
            <a:endParaRPr lang="cs-CZ" sz="1200" i="1" dirty="0" smtClean="0"/>
          </a:p>
          <a:p>
            <a:endParaRPr lang="cs-CZ" sz="1200" i="1" dirty="0" smtClean="0"/>
          </a:p>
          <a:p>
            <a:endParaRPr lang="cs-CZ" sz="1200" dirty="0" smtClean="0"/>
          </a:p>
          <a:p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348</TotalTime>
  <Words>879</Words>
  <Application>Microsoft Office PowerPoint</Application>
  <PresentationFormat>Předvádění na obrazovce (4:3)</PresentationFormat>
  <Paragraphs>166</Paragraphs>
  <Slides>22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22</vt:i4>
      </vt:variant>
    </vt:vector>
  </HeadingPairs>
  <TitlesOfParts>
    <vt:vector size="24" baseType="lpstr">
      <vt:lpstr>Administrativní</vt:lpstr>
      <vt:lpstr>Motiv sady Office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GEOLOGICKÉ ÉRY</vt:lpstr>
      <vt:lpstr>ZJIŠŤOVÁNÍ STÁŘÍ HORNIN</vt:lpstr>
      <vt:lpstr>PŘEDGEOLOGICKÉ OBDOBÍ</vt:lpstr>
      <vt:lpstr>GEOLOGICKÉ DĚJINY ZEMĚ</vt:lpstr>
      <vt:lpstr>PRAHORY</vt:lpstr>
      <vt:lpstr>Snímek 7</vt:lpstr>
      <vt:lpstr>STAROHORY</vt:lpstr>
      <vt:lpstr>Snímek 9</vt:lpstr>
      <vt:lpstr>FOTOSYNTÉZA</vt:lpstr>
      <vt:lpstr>PRVOHORY</vt:lpstr>
      <vt:lpstr>STARŠÍ PRVOHORY</vt:lpstr>
      <vt:lpstr>Snímek 13</vt:lpstr>
      <vt:lpstr>MLADŠÍ PRVOHORY</vt:lpstr>
      <vt:lpstr>Snímek 15</vt:lpstr>
      <vt:lpstr>DRUHOHORY</vt:lpstr>
      <vt:lpstr>Snímek 17</vt:lpstr>
      <vt:lpstr>TŘETIHORY</vt:lpstr>
      <vt:lpstr>Snímek 19</vt:lpstr>
      <vt:lpstr>Snímek 20</vt:lpstr>
      <vt:lpstr>ČTVRTOHORY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Základní škola Ústí nad Labem, Anežky České 702/17, příspěvková organizace   Číslo projektu: CZ.1.07/1.4.00/21.2887     Název projektu: „Učíme lépe a moderněji“  OP VK 1.4                   Výukový materiál</dc:title>
  <cp:lastModifiedBy>PC-PRIRODOPIS</cp:lastModifiedBy>
  <cp:revision>39</cp:revision>
  <dcterms:modified xsi:type="dcterms:W3CDTF">2012-05-31T11:54:22Z</dcterms:modified>
</cp:coreProperties>
</file>