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4" r:id="rId2"/>
    <p:sldId id="256" r:id="rId3"/>
    <p:sldId id="267" r:id="rId4"/>
    <p:sldId id="268" r:id="rId5"/>
    <p:sldId id="269" r:id="rId6"/>
    <p:sldId id="270" r:id="rId7"/>
    <p:sldId id="271" r:id="rId8"/>
    <p:sldId id="272" r:id="rId9"/>
    <p:sldId id="273" r:id="rId10"/>
    <p:sldId id="274" r:id="rId11"/>
    <p:sldId id="275" r:id="rId12"/>
    <p:sldId id="276" r:id="rId13"/>
    <p:sldId id="277" r:id="rId14"/>
    <p:sldId id="278" r:id="rId15"/>
    <p:sldId id="279" r:id="rId16"/>
    <p:sldId id="280" r:id="rId17"/>
    <p:sldId id="281" r:id="rId18"/>
    <p:sldId id="282" r:id="rId19"/>
    <p:sldId id="28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5" d="100"/>
          <a:sy n="35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26.1.2012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sko" TargetMode="External"/><Relationship Id="rId2" Type="http://schemas.openxmlformats.org/officeDocument/2006/relationships/hyperlink" Target="http://cs.wikipedia.org/wiki/2000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tbm=isch&amp;hl=cs&amp;source=hp&amp;biw=1366&amp;bih=667&amp;q=Praha&amp;gbv=2&amp;oq=Praha&amp;aq=f&amp;aqi=g10&amp;aql=&amp;gs_sm=e&amp;gs_upl=1625l2897l0l3792l5l5l0l1l1l0l299l635l0.2.1l3l0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tbm=isch&amp;hl=cs&amp;source=hp&amp;biw=1366&amp;bih=667&amp;q=hola%C5%A1ovice+unesco&amp;gbv=2&amp;oq=Hola%C5%A1ovice&amp;aq=1&amp;aqi=g2g-S8&amp;aql=&amp;gs_sm=c&amp;gs_upl=1938l5270l0l7436l10l10l0l3l3l0l293l1469l0.3.4l7l0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tbm=isch&amp;hl=cs&amp;source=hp&amp;biw=1366&amp;bih=667&amp;q=Velk%C3%A1+synagoga+Plze%C5%88&amp;gbv=2&amp;oq=Velk%C3%A1+synagoga+Plze%C5%88&amp;aq=f&amp;aqi=g1&amp;aql=&amp;gs_sm=e&amp;gs_upl=1439l10749l0l12695l20l20l0l12l12l0l451l1728l0.5.2.0.1l8l0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tbm=isch&amp;hl=cs&amp;source=hp&amp;biw=1366&amp;bih=667&amp;q=Karlovy+Vary&amp;gbv=2&amp;oq=Karlovy+Vary&amp;aq=f&amp;aqi=g10&amp;aql=&amp;gs_sm=e&amp;gs_upl=2128l5334l0l6301l12l12l0l4l4l0l238l1096l0.5.2l7l0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tbm=isch&amp;hl=cs&amp;source=hp&amp;biw=1366&amp;bih=667&amp;q=Hrad+St%C5%99ekov&amp;gbv=2&amp;oq=Hrad+St%C5%99ekov&amp;aq=f&amp;aqi=g2g-S3&amp;aql=&amp;gs_sm=s&amp;gs_upl=1755l5430l0l8603l12l12l0l4l4l0l543l1609l1.3.2.5-1l7l0" TargetMode="External"/><Relationship Id="rId2" Type="http://schemas.openxmlformats.org/officeDocument/2006/relationships/hyperlink" Target="http://www.google.cz/search?tbm=isch&amp;hl=cs&amp;source=hp&amp;biw=1040&amp;bih=634&amp;q=Prav%C4%8Dick%C3%A1+br%C3%A1na&amp;gbv=2&amp;oq=Prav%C4%8Dick%C3%A1+br%C3%A1na&amp;aq=f&amp;aqi=g1g-S9&amp;aql=&amp;gs_sm=s&amp;gs_upl=2592l7948l0l9904l15l15l0l6l6l0l463l1515l0.5.1.0.1l7l0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tbm=isch&amp;hl=cs&amp;source=hp&amp;biw=1366&amp;bih=667&amp;q=harrachov&amp;gbv=2&amp;oq=Harra&amp;aq=0&amp;aqi=g10&amp;aql=&amp;gs_sm=c&amp;gs_upl=545l1508l0l4981l5l5l0l0l0l0l467l1336l0.1.3.0.1l5l0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tbm=isch&amp;hl=cs&amp;source=hp&amp;biw=1366&amp;bih=667&amp;q=Kun%C4%9Btick%C3%A1+hora&amp;gbv=2&amp;oq=Kun%C4%9Btick%C3%A1+hora&amp;aq=f&amp;aqi=g1g-S9&amp;aql=&amp;gs_sm=e&amp;gs_upl=1697l6162l0l7268l14l14l0l6l6l0l289l1631l0.4.4l8l0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tbm=isch&amp;hl=cs&amp;source=hp&amp;biw=1366&amp;bih=667&amp;q=tel%C4%8D&amp;gbv=2&amp;oq=Tel%C4%8D&amp;aq=0&amp;aqi=g6g-S4&amp;aql=&amp;gs_sm=c&amp;gs_upl=1557l2691l0l4251l4l4l0l0l0l0l532l1271l0.1.1.1.0.1l4l0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tbm=isch&amp;hl=cs&amp;source=hp&amp;biw=1366&amp;bih=667&amp;q=Lednice&amp;gbv=2&amp;oq=Lednice&amp;aq=f&amp;aqi=g10&amp;aql=&amp;gs_sm=s&amp;gs_upl=1289l3356l0l5993l7l7l0l0l0l0l263l1237l0.3.3l6l0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tbm=isch&amp;hl=cs&amp;source=hp&amp;biw=1366&amp;bih=667&amp;q=Velk%C3%A9+Losiny&amp;gbv=2&amp;oq=Velk%C3%A9+Losiny&amp;aq=f&amp;aqi=g4g-S6&amp;aql=&amp;gs_sm=s&amp;gs_upl=1290l4896l0l6979l12l12l0l3l3l0l261l1405l2.5.2l9l0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tbm=isch&amp;hl=cs&amp;source=hp&amp;biw=1366&amp;bih=667&amp;q=ZOO+Le%C5%A1n%C3%A1&amp;gbv=2&amp;oq=ZOO+Le%C5%A1n%C3%A1&amp;aq=f&amp;aqi=g2g-S8&amp;aql=&amp;gs_sm=s&amp;gs_upl=1535l4959l0l7447l9l9l0l1l1l0l302l1733l0.1.5.1l7l0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Hutnictv%C3%A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90550" y="1268760"/>
            <a:ext cx="7772400" cy="1470025"/>
          </a:xfrm>
        </p:spPr>
        <p:txBody>
          <a:bodyPr/>
          <a:lstStyle/>
          <a:p>
            <a:r>
              <a:rPr lang="cs-CZ" sz="5400" dirty="0" smtClean="0"/>
              <a:t>Česká republika - kraje 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 projekt č</a:t>
            </a:r>
            <a:r>
              <a:rPr lang="cs-CZ" dirty="0" smtClean="0"/>
              <a:t>. </a:t>
            </a:r>
            <a:r>
              <a:rPr lang="cs-CZ" dirty="0"/>
              <a:t>CZ.1.07/1.4.00/21.1504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VY_52_INOVACE_627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dirty="0" smtClean="0"/>
              <a:t>Evropské </a:t>
            </a:r>
            <a:r>
              <a:rPr lang="cs-CZ" smtClean="0"/>
              <a:t>státy </a:t>
            </a:r>
            <a:r>
              <a:rPr lang="cs-CZ" smtClean="0"/>
              <a:t> I.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38213" y="5085184"/>
            <a:ext cx="7056437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dirty="0">
                <a:solidFill>
                  <a:schemeClr val="bg1">
                    <a:lumMod val="50000"/>
                  </a:schemeClr>
                </a:solidFill>
                <a:latin typeface="Calibri" pitchFamily="34" charset="0"/>
              </a:rPr>
              <a:t>Anotace: </a:t>
            </a: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Materiál je určen k využití pro práci s interaktivní tabulí.</a:t>
            </a:r>
          </a:p>
          <a:p>
            <a:pPr algn="ctr"/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algn="ctr"/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Materiál může být využit jako zápis </a:t>
            </a:r>
            <a:r>
              <a:rPr lang="cs-CZ">
                <a:solidFill>
                  <a:schemeClr val="bg1">
                    <a:lumMod val="50000"/>
                  </a:schemeClr>
                </a:solidFill>
              </a:rPr>
              <a:t>do </a:t>
            </a:r>
            <a:r>
              <a:rPr lang="cs-CZ" smtClean="0">
                <a:solidFill>
                  <a:schemeClr val="bg1">
                    <a:lumMod val="50000"/>
                  </a:schemeClr>
                </a:solidFill>
              </a:rPr>
              <a:t>sešitu.</a:t>
            </a:r>
            <a:r>
              <a:rPr lang="cs-CZ" smtClean="0">
                <a:solidFill>
                  <a:schemeClr val="bg1">
                    <a:lumMod val="50000"/>
                  </a:schemeClr>
                </a:solidFill>
                <a:latin typeface="Calibri" pitchFamily="34" charset="0"/>
              </a:rPr>
              <a:t>   </a:t>
            </a:r>
            <a:endParaRPr lang="cs-CZ" dirty="0">
              <a:solidFill>
                <a:schemeClr val="bg1">
                  <a:lumMod val="50000"/>
                </a:schemeClr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6689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Česká republika – 7 územních krajů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Kraj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Středočeský</a:t>
            </a:r>
          </a:p>
          <a:p>
            <a:r>
              <a:rPr lang="cs-CZ" sz="2400" dirty="0" smtClean="0"/>
              <a:t>Jihočeský</a:t>
            </a:r>
          </a:p>
          <a:p>
            <a:r>
              <a:rPr lang="cs-CZ" sz="2400" dirty="0" smtClean="0"/>
              <a:t>Západočeský</a:t>
            </a:r>
          </a:p>
          <a:p>
            <a:r>
              <a:rPr lang="cs-CZ" sz="2400" dirty="0" smtClean="0"/>
              <a:t>Severočeský</a:t>
            </a:r>
          </a:p>
          <a:p>
            <a:r>
              <a:rPr lang="cs-CZ" sz="2400" dirty="0" smtClean="0"/>
              <a:t>Východočeský</a:t>
            </a:r>
          </a:p>
          <a:p>
            <a:r>
              <a:rPr lang="cs-CZ" sz="2400" dirty="0" smtClean="0"/>
              <a:t>Jihomoravský</a:t>
            </a:r>
          </a:p>
          <a:p>
            <a:r>
              <a:rPr lang="cs-CZ" sz="2400" dirty="0" smtClean="0"/>
              <a:t>Severomoravský</a:t>
            </a:r>
            <a:endParaRPr lang="cs-CZ" sz="24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Sídlo kraje</a:t>
            </a:r>
            <a:endParaRPr lang="cs-CZ" sz="28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Praha</a:t>
            </a:r>
          </a:p>
          <a:p>
            <a:r>
              <a:rPr lang="cs-CZ" sz="2400" dirty="0" smtClean="0"/>
              <a:t>České Budějovice</a:t>
            </a:r>
          </a:p>
          <a:p>
            <a:r>
              <a:rPr lang="cs-CZ" sz="2400" dirty="0" smtClean="0"/>
              <a:t>Plzeň</a:t>
            </a:r>
          </a:p>
          <a:p>
            <a:r>
              <a:rPr lang="cs-CZ" sz="2400" dirty="0" smtClean="0"/>
              <a:t>Ústí nad Labem</a:t>
            </a:r>
          </a:p>
          <a:p>
            <a:r>
              <a:rPr lang="cs-CZ" sz="2400" dirty="0" smtClean="0"/>
              <a:t>Hradec Králové</a:t>
            </a:r>
          </a:p>
          <a:p>
            <a:r>
              <a:rPr lang="cs-CZ" sz="2400" dirty="0" smtClean="0"/>
              <a:t>Brno</a:t>
            </a:r>
          </a:p>
          <a:p>
            <a:r>
              <a:rPr lang="cs-CZ" sz="2400" dirty="0" smtClean="0"/>
              <a:t>Ostrava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48662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Czech Rep. - Bohemia, Moravia and Silesia III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04849"/>
            <a:ext cx="7620000" cy="432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632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44824"/>
            <a:ext cx="7620000" cy="1143000"/>
          </a:xfrm>
        </p:spPr>
        <p:txBody>
          <a:bodyPr/>
          <a:lstStyle/>
          <a:p>
            <a:r>
              <a:rPr lang="cs-CZ" dirty="0"/>
              <a:t>Od 1. ledna </a:t>
            </a:r>
            <a:r>
              <a:rPr lang="cs-CZ" dirty="0">
                <a:hlinkClick r:id="rId2" tooltip="2000"/>
              </a:rPr>
              <a:t>2000</a:t>
            </a:r>
            <a:r>
              <a:rPr lang="cs-CZ" dirty="0"/>
              <a:t> bylo ústavním zákonem č. 347/1997 Sb. zřízeno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FFFF00"/>
                </a:solidFill>
              </a:rPr>
              <a:t>14 </a:t>
            </a:r>
            <a:r>
              <a:rPr lang="cs-CZ" dirty="0">
                <a:solidFill>
                  <a:srgbClr val="FFFF00"/>
                </a:solidFill>
              </a:rPr>
              <a:t>vyšších územních </a:t>
            </a:r>
            <a:r>
              <a:rPr lang="cs-CZ" dirty="0"/>
              <a:t>samosprávných celků, jejichž názvy obsahovaly slovo kraj.</a:t>
            </a:r>
          </a:p>
        </p:txBody>
      </p:sp>
      <p:sp>
        <p:nvSpPr>
          <p:cNvPr id="3" name="Tlačítko akce: Vlastní 2">
            <a:hlinkClick r:id="rId3" highlightClick="1"/>
          </p:cNvPr>
          <p:cNvSpPr/>
          <p:nvPr/>
        </p:nvSpPr>
        <p:spPr>
          <a:xfrm>
            <a:off x="4788024" y="5153523"/>
            <a:ext cx="2880320" cy="104241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Mapa krajů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8853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9529146"/>
              </p:ext>
            </p:extLst>
          </p:nvPr>
        </p:nvGraphicFramePr>
        <p:xfrm>
          <a:off x="1331640" y="275770"/>
          <a:ext cx="5832648" cy="65527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04710"/>
                <a:gridCol w="1683722"/>
                <a:gridCol w="1944216"/>
              </a:tblGrid>
              <a:tr h="951921">
                <a:tc>
                  <a:txBody>
                    <a:bodyPr/>
                    <a:lstStyle/>
                    <a:p>
                      <a:r>
                        <a:rPr lang="cs-CZ" dirty="0" smtClean="0"/>
                        <a:t>Kraj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Rozloha (km2)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obyvatel</a:t>
                      </a:r>
                      <a:endParaRPr lang="cs-CZ" dirty="0"/>
                    </a:p>
                  </a:txBody>
                  <a:tcPr/>
                </a:tc>
              </a:tr>
              <a:tr h="400058">
                <a:tc>
                  <a:txBody>
                    <a:bodyPr/>
                    <a:lstStyle/>
                    <a:p>
                      <a:r>
                        <a:rPr lang="cs-CZ" dirty="0" smtClean="0"/>
                        <a:t>Praha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</a:tr>
              <a:tr h="400058">
                <a:tc>
                  <a:txBody>
                    <a:bodyPr/>
                    <a:lstStyle/>
                    <a:p>
                      <a:r>
                        <a:rPr lang="cs-CZ" dirty="0" smtClean="0"/>
                        <a:t>Středočeský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</a:tr>
              <a:tr h="400058">
                <a:tc>
                  <a:txBody>
                    <a:bodyPr/>
                    <a:lstStyle/>
                    <a:p>
                      <a:r>
                        <a:rPr lang="cs-CZ" dirty="0" smtClean="0"/>
                        <a:t>Jihočeský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400058">
                <a:tc>
                  <a:txBody>
                    <a:bodyPr/>
                    <a:lstStyle/>
                    <a:p>
                      <a:r>
                        <a:rPr lang="cs-CZ" dirty="0" smtClean="0"/>
                        <a:t>Plzeňský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</a:tr>
              <a:tr h="400058">
                <a:tc>
                  <a:txBody>
                    <a:bodyPr/>
                    <a:lstStyle/>
                    <a:p>
                      <a:r>
                        <a:rPr lang="cs-CZ" dirty="0" smtClean="0"/>
                        <a:t>Karlovarský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14.</a:t>
                      </a:r>
                      <a:endParaRPr lang="cs-CZ" dirty="0"/>
                    </a:p>
                  </a:txBody>
                  <a:tcPr/>
                </a:tc>
              </a:tr>
              <a:tr h="400058">
                <a:tc>
                  <a:txBody>
                    <a:bodyPr/>
                    <a:lstStyle/>
                    <a:p>
                      <a:r>
                        <a:rPr lang="cs-CZ" dirty="0" smtClean="0"/>
                        <a:t>Ústecký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400058">
                <a:tc>
                  <a:txBody>
                    <a:bodyPr/>
                    <a:lstStyle/>
                    <a:p>
                      <a:r>
                        <a:rPr lang="cs-CZ" dirty="0" smtClean="0"/>
                        <a:t>Liberecký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13.</a:t>
                      </a:r>
                      <a:endParaRPr lang="cs-CZ" dirty="0"/>
                    </a:p>
                  </a:txBody>
                  <a:tcPr/>
                </a:tc>
              </a:tr>
              <a:tr h="400058">
                <a:tc>
                  <a:txBody>
                    <a:bodyPr/>
                    <a:lstStyle/>
                    <a:p>
                      <a:r>
                        <a:rPr lang="cs-CZ" dirty="0" smtClean="0"/>
                        <a:t>Královohradecký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10.</a:t>
                      </a:r>
                      <a:endParaRPr lang="cs-CZ" dirty="0"/>
                    </a:p>
                  </a:txBody>
                  <a:tcPr/>
                </a:tc>
              </a:tr>
              <a:tr h="400058">
                <a:tc>
                  <a:txBody>
                    <a:bodyPr/>
                    <a:lstStyle/>
                    <a:p>
                      <a:r>
                        <a:rPr lang="cs-CZ" dirty="0" smtClean="0"/>
                        <a:t>Pardubický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12.</a:t>
                      </a:r>
                      <a:endParaRPr lang="cs-CZ" dirty="0"/>
                    </a:p>
                  </a:txBody>
                  <a:tcPr/>
                </a:tc>
              </a:tr>
              <a:tr h="400058">
                <a:tc>
                  <a:txBody>
                    <a:bodyPr/>
                    <a:lstStyle/>
                    <a:p>
                      <a:r>
                        <a:rPr lang="cs-CZ" dirty="0" smtClean="0"/>
                        <a:t>Vysočina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11.</a:t>
                      </a:r>
                      <a:endParaRPr lang="cs-CZ" dirty="0"/>
                    </a:p>
                  </a:txBody>
                  <a:tcPr/>
                </a:tc>
              </a:tr>
              <a:tr h="400058">
                <a:tc>
                  <a:txBody>
                    <a:bodyPr/>
                    <a:lstStyle/>
                    <a:p>
                      <a:r>
                        <a:rPr lang="cs-CZ" dirty="0" smtClean="0"/>
                        <a:t>Jihomoravský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400058">
                <a:tc>
                  <a:txBody>
                    <a:bodyPr/>
                    <a:lstStyle/>
                    <a:p>
                      <a:r>
                        <a:rPr lang="cs-CZ" dirty="0" smtClean="0"/>
                        <a:t>Olomoucký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400058">
                <a:tc>
                  <a:txBody>
                    <a:bodyPr/>
                    <a:lstStyle/>
                    <a:p>
                      <a:r>
                        <a:rPr lang="cs-CZ" dirty="0" smtClean="0"/>
                        <a:t>Zlínský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400058">
                <a:tc>
                  <a:txBody>
                    <a:bodyPr/>
                    <a:lstStyle/>
                    <a:p>
                      <a:r>
                        <a:rPr lang="cs-CZ" dirty="0" smtClean="0"/>
                        <a:t>Moravskoslezský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6504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Praha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město ČR</a:t>
            </a:r>
          </a:p>
          <a:p>
            <a:r>
              <a:rPr lang="cs-CZ" dirty="0" smtClean="0"/>
              <a:t>Bohatá historie</a:t>
            </a:r>
          </a:p>
          <a:p>
            <a:r>
              <a:rPr lang="cs-CZ" dirty="0" smtClean="0"/>
              <a:t>Sídlo průmyslových podniků, bank, pojišťoven</a:t>
            </a:r>
          </a:p>
          <a:p>
            <a:r>
              <a:rPr lang="cs-CZ" dirty="0" smtClean="0"/>
              <a:t>Kulturní a správní město</a:t>
            </a:r>
          </a:p>
          <a:p>
            <a:r>
              <a:rPr lang="cs-CZ" dirty="0" smtClean="0"/>
              <a:t>Turisticky nejnavštěvovanější město</a:t>
            </a:r>
          </a:p>
          <a:p>
            <a:r>
              <a:rPr lang="cs-CZ" dirty="0" smtClean="0"/>
              <a:t>Sídlo nejstarší univerzity ve střední Evropě – Univerzita Karlova</a:t>
            </a:r>
          </a:p>
          <a:p>
            <a:r>
              <a:rPr lang="cs-CZ" dirty="0" smtClean="0"/>
              <a:t>Další řada vysokých škol</a:t>
            </a:r>
          </a:p>
          <a:p>
            <a:r>
              <a:rPr lang="cs-CZ" dirty="0" smtClean="0"/>
              <a:t>Pražský hrad</a:t>
            </a:r>
          </a:p>
          <a:p>
            <a:r>
              <a:rPr lang="cs-CZ" dirty="0" smtClean="0"/>
              <a:t>Karlův most</a:t>
            </a:r>
          </a:p>
          <a:p>
            <a:r>
              <a:rPr lang="cs-CZ" dirty="0" smtClean="0"/>
              <a:t>Radnice a orloj</a:t>
            </a:r>
          </a:p>
          <a:p>
            <a:r>
              <a:rPr lang="cs-CZ" dirty="0" smtClean="0"/>
              <a:t>Metro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lačítko akce: Vlastní 3">
            <a:hlinkClick r:id="rId2" highlightClick="1"/>
          </p:cNvPr>
          <p:cNvSpPr/>
          <p:nvPr/>
        </p:nvSpPr>
        <p:spPr>
          <a:xfrm>
            <a:off x="4644008" y="5589240"/>
            <a:ext cx="2448272" cy="754384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Obrázky Prahy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4796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Středočeský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Největší kraj České republiky</a:t>
            </a:r>
          </a:p>
          <a:p>
            <a:r>
              <a:rPr lang="cs-CZ" dirty="0" smtClean="0"/>
              <a:t>Na severu Polabská nížina, na jihu Středočeská pahorkatina</a:t>
            </a:r>
          </a:p>
          <a:p>
            <a:r>
              <a:rPr lang="cs-CZ" dirty="0" smtClean="0"/>
              <a:t>Základem hospodářství je průmysl – např. automobilka Škoda  v Mladé Boleslavi</a:t>
            </a:r>
          </a:p>
          <a:p>
            <a:r>
              <a:rPr lang="cs-CZ" dirty="0" smtClean="0"/>
              <a:t>Vhodný kraj pro zemědělství – </a:t>
            </a:r>
            <a:r>
              <a:rPr lang="cs-CZ" dirty="0"/>
              <a:t>pěstováním pšenice, ječmene, cukrové řepy, </a:t>
            </a:r>
            <a:r>
              <a:rPr lang="cs-CZ" dirty="0" smtClean="0"/>
              <a:t>řepky olejky, brambor</a:t>
            </a:r>
            <a:r>
              <a:rPr lang="cs-CZ" dirty="0"/>
              <a:t>, v příměstských částech ovoce, zeleniny a okrasných </a:t>
            </a:r>
            <a:r>
              <a:rPr lang="cs-CZ" dirty="0" smtClean="0"/>
              <a:t>rostlin</a:t>
            </a:r>
          </a:p>
          <a:p>
            <a:r>
              <a:rPr lang="cs-CZ" dirty="0"/>
              <a:t>CHKO </a:t>
            </a:r>
            <a:r>
              <a:rPr lang="cs-CZ" dirty="0" smtClean="0"/>
              <a:t>Křivoklátsko se  středověkým hradem Křivoklátem</a:t>
            </a:r>
          </a:p>
          <a:p>
            <a:r>
              <a:rPr lang="cs-CZ" dirty="0"/>
              <a:t>Český kras – druhé největší krasové území v ČR  / ve vápencích se vytvořily jeskyně</a:t>
            </a:r>
            <a:r>
              <a:rPr lang="cs-CZ" dirty="0" smtClean="0"/>
              <a:t>, krasová </a:t>
            </a:r>
            <a:r>
              <a:rPr lang="cs-CZ" dirty="0"/>
              <a:t>údolí a </a:t>
            </a:r>
            <a:r>
              <a:rPr lang="cs-CZ" dirty="0" smtClean="0"/>
              <a:t>kaňony/</a:t>
            </a:r>
          </a:p>
          <a:p>
            <a:r>
              <a:rPr lang="cs-CZ" dirty="0" smtClean="0"/>
              <a:t>Pět velkých řek – Labe ,Vltava, Jizera, Berounka, Sázava</a:t>
            </a:r>
          </a:p>
          <a:p>
            <a:r>
              <a:rPr lang="cs-CZ" dirty="0" smtClean="0"/>
              <a:t>Bohatý na historické památky – Kutná Hora (UNESCO),Kokořín, Kost, Lány,……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1499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Jihočeský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Na jihu horká pásma Šumavy a Novohradských hor</a:t>
            </a:r>
          </a:p>
          <a:p>
            <a:r>
              <a:rPr lang="cs-CZ" dirty="0" smtClean="0"/>
              <a:t>Většina kraje vyplňují jihočeské pánve s rozsáhlými rybníky –</a:t>
            </a:r>
          </a:p>
          <a:p>
            <a:pPr marL="114300" indent="0">
              <a:buNone/>
            </a:pPr>
            <a:r>
              <a:rPr lang="cs-CZ" dirty="0" smtClean="0"/>
              <a:t>   rybářství</a:t>
            </a:r>
          </a:p>
          <a:p>
            <a:r>
              <a:rPr lang="cs-CZ" dirty="0" smtClean="0"/>
              <a:t>Na Šumavě pramení Vltava</a:t>
            </a:r>
          </a:p>
          <a:p>
            <a:r>
              <a:rPr lang="cs-CZ" dirty="0" smtClean="0"/>
              <a:t>Kraj s nejmenší hustotou zalidnění</a:t>
            </a:r>
          </a:p>
          <a:p>
            <a:r>
              <a:rPr lang="cs-CZ" dirty="0" smtClean="0"/>
              <a:t>Typické jihočeské selské baroko – malovaná vesnická stavení</a:t>
            </a:r>
          </a:p>
          <a:p>
            <a:pPr marL="114300" indent="0">
              <a:buNone/>
            </a:pPr>
            <a:r>
              <a:rPr lang="cs-CZ" dirty="0" smtClean="0"/>
              <a:t>   (vesnice Holašovice – UNESCO)</a:t>
            </a:r>
          </a:p>
          <a:p>
            <a:r>
              <a:rPr lang="cs-CZ" dirty="0" smtClean="0"/>
              <a:t>Jaderná elektrárna –Temelín</a:t>
            </a:r>
          </a:p>
          <a:p>
            <a:r>
              <a:rPr lang="cs-CZ" dirty="0" smtClean="0"/>
              <a:t>Hospodářství kraje se opírá o průmysl – strojírenský, potravinářský</a:t>
            </a:r>
          </a:p>
          <a:p>
            <a:r>
              <a:rPr lang="cs-CZ" dirty="0" smtClean="0"/>
              <a:t>České Budějovice – do města v minulosti plynuly značné zisky  z těžby stříbra v okolních dolech, z vaření piva, z rybníkářství, obchodu se solí </a:t>
            </a:r>
            <a:endParaRPr lang="cs-CZ" dirty="0"/>
          </a:p>
        </p:txBody>
      </p:sp>
      <p:sp>
        <p:nvSpPr>
          <p:cNvPr id="4" name="Tlačítko akce: Vlastní 3">
            <a:hlinkClick r:id="rId2" highlightClick="1"/>
          </p:cNvPr>
          <p:cNvSpPr/>
          <p:nvPr/>
        </p:nvSpPr>
        <p:spPr>
          <a:xfrm>
            <a:off x="4572000" y="3861048"/>
            <a:ext cx="2880320" cy="43204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Fotografie Holašovic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1939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Plzeňský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Třetí největší kraj ČR</a:t>
            </a:r>
          </a:p>
          <a:p>
            <a:r>
              <a:rPr lang="cs-CZ" dirty="0" smtClean="0"/>
              <a:t>Z jihu zasahuje Šumava, podél hranic s Německem – český les</a:t>
            </a:r>
          </a:p>
          <a:p>
            <a:r>
              <a:rPr lang="cs-CZ" dirty="0" smtClean="0"/>
              <a:t>Střed tvoří Plzeňská kotlina</a:t>
            </a:r>
          </a:p>
          <a:p>
            <a:r>
              <a:rPr lang="cs-CZ" dirty="0" smtClean="0"/>
              <a:t>Hlavní řekou kraje je Berounka a její přítoky</a:t>
            </a:r>
          </a:p>
          <a:p>
            <a:r>
              <a:rPr lang="cs-CZ" dirty="0" smtClean="0"/>
              <a:t>Poměrně velké nerostné bohatství – kaolin ( k výrobě keramických dlaždic) </a:t>
            </a:r>
          </a:p>
          <a:p>
            <a:r>
              <a:rPr lang="cs-CZ" dirty="0" smtClean="0"/>
              <a:t>Plzeň leží na soutoku čtyř řek –Radbuzy, Mže, Úhlavy a Úslavy. Průmyslové centrum – Plzeň – strojírny Škoda, pivovar Plzeň,…, dopravní uzel, historické  město ( </a:t>
            </a:r>
            <a:r>
              <a:rPr lang="cs-CZ" dirty="0"/>
              <a:t>V</a:t>
            </a:r>
            <a:r>
              <a:rPr lang="cs-CZ" dirty="0" smtClean="0"/>
              <a:t>elká synagoga)</a:t>
            </a:r>
          </a:p>
          <a:p>
            <a:pPr marL="114300" indent="0">
              <a:buNone/>
            </a:pPr>
            <a:endParaRPr lang="cs-CZ" dirty="0" smtClean="0"/>
          </a:p>
          <a:p>
            <a:pPr marL="114300" indent="0">
              <a:buNone/>
            </a:pPr>
            <a:endParaRPr lang="cs-CZ" dirty="0"/>
          </a:p>
          <a:p>
            <a:r>
              <a:rPr lang="cs-CZ" dirty="0" smtClean="0"/>
              <a:t>Historické památky – hrady Rabí, Švihov, klášter Plasy </a:t>
            </a:r>
          </a:p>
          <a:p>
            <a:r>
              <a:rPr lang="cs-CZ" dirty="0" smtClean="0"/>
              <a:t>SOLO Sušice – výroba sirek</a:t>
            </a:r>
          </a:p>
          <a:p>
            <a:r>
              <a:rPr lang="cs-CZ" dirty="0" smtClean="0"/>
              <a:t>Chodsko – Chodové – svobodní strážci hranic</a:t>
            </a:r>
          </a:p>
          <a:p>
            <a:endParaRPr lang="cs-CZ" dirty="0"/>
          </a:p>
        </p:txBody>
      </p:sp>
      <p:sp>
        <p:nvSpPr>
          <p:cNvPr id="5" name="Tlačítko akce: Vlastní 4">
            <a:hlinkClick r:id="rId2" highlightClick="1"/>
          </p:cNvPr>
          <p:cNvSpPr/>
          <p:nvPr/>
        </p:nvSpPr>
        <p:spPr>
          <a:xfrm>
            <a:off x="5004048" y="4437112"/>
            <a:ext cx="2664296" cy="684431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Foto – Velká synagoga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171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Karlovarský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Nejmenší kraj ČR</a:t>
            </a:r>
          </a:p>
          <a:p>
            <a:r>
              <a:rPr lang="cs-CZ" dirty="0" smtClean="0"/>
              <a:t>Geologicky zajímavá oblast – četné vývěry  pramenů, dnes již vyhaslé sopky, občasná menší zemětřesení</a:t>
            </a:r>
          </a:p>
          <a:p>
            <a:r>
              <a:rPr lang="cs-CZ" dirty="0" smtClean="0"/>
              <a:t>Osou kraje  - řeka  Ohře</a:t>
            </a:r>
          </a:p>
          <a:p>
            <a:r>
              <a:rPr lang="cs-CZ" dirty="0" smtClean="0"/>
              <a:t>Karlovy Vary – na soutoku Ohře a Teplé, mezinárodní filmový festival, lázeňské město s velkým cestovním ruchem, originální lázeňská architektura – kolonády, sanatoria, hotely</a:t>
            </a:r>
          </a:p>
          <a:p>
            <a:r>
              <a:rPr lang="cs-CZ" dirty="0" smtClean="0"/>
              <a:t>Karlovy Vary spojeny se </a:t>
            </a:r>
            <a:r>
              <a:rPr lang="cs-CZ" dirty="0" err="1" smtClean="0"/>
              <a:t>jmé</a:t>
            </a:r>
            <a:r>
              <a:rPr lang="cs-CZ" dirty="0" smtClean="0"/>
              <a:t>-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ny</a:t>
            </a:r>
            <a:r>
              <a:rPr lang="cs-CZ" dirty="0" smtClean="0"/>
              <a:t> </a:t>
            </a:r>
            <a:r>
              <a:rPr lang="cs-CZ" dirty="0" err="1" smtClean="0"/>
              <a:t>Mattoni</a:t>
            </a:r>
            <a:r>
              <a:rPr lang="cs-CZ" dirty="0" smtClean="0"/>
              <a:t>,  </a:t>
            </a:r>
            <a:r>
              <a:rPr lang="cs-CZ" dirty="0" err="1" smtClean="0"/>
              <a:t>Becher</a:t>
            </a:r>
            <a:r>
              <a:rPr lang="cs-CZ" dirty="0" smtClean="0"/>
              <a:t>, Moser</a:t>
            </a:r>
          </a:p>
          <a:p>
            <a:r>
              <a:rPr lang="cs-CZ" dirty="0" smtClean="0"/>
              <a:t>Lázeňský trojúhelník – Karlovy Vary, Františkovy Lázně, Mariánské  Lázně </a:t>
            </a:r>
          </a:p>
          <a:p>
            <a:r>
              <a:rPr lang="cs-CZ" dirty="0" smtClean="0"/>
              <a:t>Porcelán – Horní </a:t>
            </a:r>
            <a:r>
              <a:rPr lang="cs-CZ" dirty="0"/>
              <a:t>S</a:t>
            </a:r>
            <a:r>
              <a:rPr lang="cs-CZ" dirty="0" smtClean="0"/>
              <a:t>lavkov, Klášterec nad </a:t>
            </a:r>
            <a:r>
              <a:rPr lang="cs-CZ" dirty="0"/>
              <a:t>O</a:t>
            </a:r>
            <a:r>
              <a:rPr lang="cs-CZ" dirty="0" smtClean="0"/>
              <a:t>hří, Březové, Karlovy Vary </a:t>
            </a:r>
          </a:p>
          <a:p>
            <a:endParaRPr lang="cs-CZ" dirty="0"/>
          </a:p>
        </p:txBody>
      </p:sp>
      <p:sp>
        <p:nvSpPr>
          <p:cNvPr id="4" name="Tlačítko akce: Vlastní 3">
            <a:hlinkClick r:id="rId2" highlightClick="1"/>
          </p:cNvPr>
          <p:cNvSpPr/>
          <p:nvPr/>
        </p:nvSpPr>
        <p:spPr>
          <a:xfrm>
            <a:off x="4427984" y="4118830"/>
            <a:ext cx="3600400" cy="52120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Fotografie -  Karlovy Vary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0882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Ústecký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Krásná příroda i průmyslem poničená krajina</a:t>
            </a:r>
          </a:p>
          <a:p>
            <a:r>
              <a:rPr lang="cs-CZ" dirty="0" smtClean="0"/>
              <a:t>Hlavním pohořím – Krušné hory</a:t>
            </a:r>
          </a:p>
          <a:p>
            <a:r>
              <a:rPr lang="cs-CZ" dirty="0" smtClean="0"/>
              <a:t>V podkrušnohorských pánvích se těží hnědé uhlí</a:t>
            </a:r>
          </a:p>
          <a:p>
            <a:r>
              <a:rPr lang="cs-CZ" dirty="0" smtClean="0"/>
              <a:t>České Švýcarsko – chráněná pískovcová skalní města</a:t>
            </a:r>
          </a:p>
          <a:p>
            <a:r>
              <a:rPr lang="cs-CZ" dirty="0" err="1" smtClean="0"/>
              <a:t>Pravčická</a:t>
            </a:r>
            <a:r>
              <a:rPr lang="cs-CZ" dirty="0" smtClean="0"/>
              <a:t> brána – největší skalní oblouk</a:t>
            </a:r>
          </a:p>
          <a:p>
            <a:r>
              <a:rPr lang="cs-CZ" dirty="0" smtClean="0"/>
              <a:t>Říp – pověst o příchodu praotce Čecha</a:t>
            </a:r>
          </a:p>
          <a:p>
            <a:r>
              <a:rPr lang="cs-CZ" dirty="0" smtClean="0"/>
              <a:t>Krajem protékají řeky Labe, Ohře a Bílina</a:t>
            </a:r>
          </a:p>
          <a:p>
            <a:r>
              <a:rPr lang="cs-CZ" dirty="0" smtClean="0"/>
              <a:t>Typickou zemědělskou plodinou je chmel</a:t>
            </a:r>
          </a:p>
          <a:p>
            <a:r>
              <a:rPr lang="cs-CZ" dirty="0" smtClean="0"/>
              <a:t>Kromě těžby hnědého uhlí  a výroby </a:t>
            </a:r>
            <a:r>
              <a:rPr lang="cs-CZ" dirty="0" err="1" smtClean="0"/>
              <a:t>el.energie</a:t>
            </a:r>
            <a:r>
              <a:rPr lang="cs-CZ" dirty="0" smtClean="0"/>
              <a:t>, je významný i chemický průmysl</a:t>
            </a:r>
          </a:p>
          <a:p>
            <a:r>
              <a:rPr lang="cs-CZ" dirty="0" smtClean="0"/>
              <a:t>Ústí nad Labem – největší říční přístav, dominantou města je hrad </a:t>
            </a:r>
            <a:r>
              <a:rPr lang="cs-CZ" dirty="0" err="1" smtClean="0"/>
              <a:t>Střekov</a:t>
            </a:r>
            <a:endParaRPr lang="cs-CZ" dirty="0"/>
          </a:p>
        </p:txBody>
      </p:sp>
      <p:sp>
        <p:nvSpPr>
          <p:cNvPr id="4" name="Tlačítko akce: Vlastní 3">
            <a:hlinkClick r:id="rId2" highlightClick="1"/>
          </p:cNvPr>
          <p:cNvSpPr/>
          <p:nvPr/>
        </p:nvSpPr>
        <p:spPr>
          <a:xfrm>
            <a:off x="5580112" y="3212976"/>
            <a:ext cx="2664296" cy="50405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Foto </a:t>
            </a:r>
            <a:r>
              <a:rPr lang="cs-CZ" dirty="0" err="1" smtClean="0"/>
              <a:t>Pravčická</a:t>
            </a:r>
            <a:r>
              <a:rPr lang="cs-CZ" dirty="0" smtClean="0"/>
              <a:t> brána </a:t>
            </a:r>
            <a:endParaRPr lang="cs-CZ" dirty="0"/>
          </a:p>
        </p:txBody>
      </p:sp>
      <p:sp>
        <p:nvSpPr>
          <p:cNvPr id="5" name="Tlačítko akce: Vlastní 4">
            <a:hlinkClick r:id="rId3" highlightClick="1"/>
          </p:cNvPr>
          <p:cNvSpPr/>
          <p:nvPr/>
        </p:nvSpPr>
        <p:spPr>
          <a:xfrm>
            <a:off x="5652120" y="5949280"/>
            <a:ext cx="2592288" cy="42172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Foto hrad </a:t>
            </a:r>
            <a:r>
              <a:rPr lang="cs-CZ" dirty="0" err="1" smtClean="0"/>
              <a:t>Střekov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0722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Liberecký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Nejmenší kraj ČR</a:t>
            </a:r>
          </a:p>
          <a:p>
            <a:r>
              <a:rPr lang="cs-CZ" dirty="0" smtClean="0"/>
              <a:t>Lužické hory, Jizerské hory a Krkonoše – převážně hornatý  kraj</a:t>
            </a:r>
          </a:p>
          <a:p>
            <a:r>
              <a:rPr lang="cs-CZ" dirty="0" smtClean="0"/>
              <a:t>Pískovcové skalní města – Hradčanské stěny, Český ráj, Kokořínsko</a:t>
            </a:r>
          </a:p>
          <a:p>
            <a:r>
              <a:rPr lang="cs-CZ" dirty="0" smtClean="0"/>
              <a:t>Textilní a sklářský průmysl, dále podniky dodávající součástky do automobilů</a:t>
            </a:r>
          </a:p>
          <a:p>
            <a:r>
              <a:rPr lang="cs-CZ" dirty="0" err="1" smtClean="0"/>
              <a:t>Harachov</a:t>
            </a:r>
            <a:r>
              <a:rPr lang="cs-CZ" dirty="0" smtClean="0"/>
              <a:t> –dějiště lyžařských závodů ve skoku na lyžích</a:t>
            </a:r>
          </a:p>
          <a:p>
            <a:r>
              <a:rPr lang="cs-CZ" dirty="0" smtClean="0"/>
              <a:t>Máchovo jezero – největší český rybník = Velký Dokeský rybník</a:t>
            </a:r>
          </a:p>
          <a:p>
            <a:r>
              <a:rPr lang="cs-CZ" dirty="0" smtClean="0"/>
              <a:t>Liberec – muzeum sklářské výroby, novorenesanční radnice, knihovna s židovskou modlitebnou, botanická zahrada a zoo</a:t>
            </a:r>
          </a:p>
          <a:p>
            <a:r>
              <a:rPr lang="cs-CZ" dirty="0" smtClean="0"/>
              <a:t>Ještěd – na vrcholu postavena věž, pod vrcholem lanovka</a:t>
            </a:r>
          </a:p>
          <a:p>
            <a:endParaRPr lang="cs-CZ" dirty="0"/>
          </a:p>
        </p:txBody>
      </p:sp>
      <p:sp>
        <p:nvSpPr>
          <p:cNvPr id="5" name="Tlačítko akce: Vlastní 4">
            <a:hlinkClick r:id="rId2" highlightClick="1"/>
          </p:cNvPr>
          <p:cNvSpPr/>
          <p:nvPr/>
        </p:nvSpPr>
        <p:spPr>
          <a:xfrm>
            <a:off x="3996408" y="5958517"/>
            <a:ext cx="3528392" cy="77323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Foto Harrachov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5667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Královohradecký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Pestrý povrch – nížinaté Polabí, členitý horský reliéf Krkonoš a Orlických hor</a:t>
            </a:r>
          </a:p>
          <a:p>
            <a:r>
              <a:rPr lang="cs-CZ" dirty="0" smtClean="0"/>
              <a:t>Dominantou kraje  jsou pískovcové  skalní města na Broumovsku - CHKO</a:t>
            </a:r>
          </a:p>
          <a:p>
            <a:r>
              <a:rPr lang="cs-CZ" dirty="0" smtClean="0"/>
              <a:t>Nejvyšší vrchol ČR – Sněžka</a:t>
            </a:r>
          </a:p>
          <a:p>
            <a:r>
              <a:rPr lang="cs-CZ" dirty="0" smtClean="0"/>
              <a:t>V Polabí – zemědělství a ovocné sady</a:t>
            </a:r>
          </a:p>
          <a:p>
            <a:r>
              <a:rPr lang="cs-CZ" dirty="0" smtClean="0"/>
              <a:t>Textilní průmysl, strojírenství , cestovní ruch – Špindlerův Mlýn, Pec pod Sněžkou, Jánské Lázně</a:t>
            </a:r>
          </a:p>
          <a:p>
            <a:r>
              <a:rPr lang="cs-CZ" dirty="0" smtClean="0"/>
              <a:t>V kraji působili: Božena Němcová ( Babiččino údolí, zámek v Ratibořicích a Viktorčin splav) , Alois Jirásek, bratři Karel  Josef Čapkové</a:t>
            </a:r>
          </a:p>
          <a:p>
            <a:r>
              <a:rPr lang="cs-CZ" dirty="0" smtClean="0"/>
              <a:t>S městem Jičínem se pojí </a:t>
            </a:r>
            <a:r>
              <a:rPr lang="cs-CZ" dirty="0" err="1" smtClean="0"/>
              <a:t>pojí</a:t>
            </a:r>
            <a:r>
              <a:rPr lang="cs-CZ" dirty="0" smtClean="0"/>
              <a:t> pohádkový Rumcajs</a:t>
            </a:r>
          </a:p>
          <a:p>
            <a:r>
              <a:rPr lang="cs-CZ" dirty="0" smtClean="0"/>
              <a:t>Hradec Králové – historické město, výroba klavírů </a:t>
            </a:r>
            <a:r>
              <a:rPr lang="cs-CZ" dirty="0" err="1" smtClean="0"/>
              <a:t>Petrof</a:t>
            </a:r>
            <a:endParaRPr lang="cs-CZ" dirty="0" smtClean="0"/>
          </a:p>
          <a:p>
            <a:r>
              <a:rPr lang="cs-CZ" dirty="0" smtClean="0"/>
              <a:t>Pramen Labe na Labské louce v Krkonoších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2441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Pardubický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Pomezí Čech a Moravy – názvy např. Moravská Třebová</a:t>
            </a:r>
          </a:p>
          <a:p>
            <a:r>
              <a:rPr lang="cs-CZ" dirty="0" smtClean="0"/>
              <a:t>Povrch – roviny České tabule i  členité horstvo Orlických hor,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 Železných hor i Českomoravské vrchoviny</a:t>
            </a:r>
          </a:p>
          <a:p>
            <a:r>
              <a:rPr lang="cs-CZ" dirty="0" smtClean="0"/>
              <a:t>Největší řekou je Labe</a:t>
            </a:r>
          </a:p>
          <a:p>
            <a:r>
              <a:rPr lang="cs-CZ" dirty="0" smtClean="0"/>
              <a:t>Dominantou kraje je Kunětická hora, která se tyčí z rovinatého </a:t>
            </a:r>
            <a:r>
              <a:rPr lang="cs-CZ" dirty="0"/>
              <a:t>P</a:t>
            </a:r>
            <a:r>
              <a:rPr lang="cs-CZ" dirty="0" smtClean="0"/>
              <a:t>olabí  a tyčí se na ní hrad Viléma z </a:t>
            </a:r>
            <a:r>
              <a:rPr lang="cs-CZ" dirty="0" err="1" smtClean="0"/>
              <a:t>Perštejna</a:t>
            </a:r>
            <a:endParaRPr lang="cs-CZ" dirty="0" smtClean="0"/>
          </a:p>
          <a:p>
            <a:r>
              <a:rPr lang="cs-CZ" dirty="0" smtClean="0"/>
              <a:t>Nejdůležitější je průmysl soustředěný do Pardubic – chemický průmysl a výroba perníku, elektronický i strojírenský průmysl,</a:t>
            </a:r>
          </a:p>
          <a:p>
            <a:r>
              <a:rPr lang="cs-CZ" dirty="0" smtClean="0"/>
              <a:t>Zejména však Velká pardubická</a:t>
            </a:r>
          </a:p>
          <a:p>
            <a:r>
              <a:rPr lang="cs-CZ" dirty="0" smtClean="0"/>
              <a:t>Litomyšl – zámek zapsán do  kult. dědictví UNESCO, rodiště</a:t>
            </a:r>
          </a:p>
          <a:p>
            <a:pPr marL="114300" indent="0">
              <a:buNone/>
            </a:pPr>
            <a:r>
              <a:rPr lang="cs-CZ" dirty="0" smtClean="0"/>
              <a:t>    Bedřicha Smetany – hudební festival</a:t>
            </a:r>
          </a:p>
          <a:p>
            <a:pPr marL="11430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lačítko akce: Vlastní 3">
            <a:hlinkClick r:id="rId2" highlightClick="1"/>
          </p:cNvPr>
          <p:cNvSpPr/>
          <p:nvPr/>
        </p:nvSpPr>
        <p:spPr>
          <a:xfrm>
            <a:off x="3779912" y="6021288"/>
            <a:ext cx="4104456" cy="6480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Foto Kunětická hora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6726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Kraj Vysočina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Kraj na pomezí Čech a Moravy</a:t>
            </a:r>
          </a:p>
          <a:p>
            <a:r>
              <a:rPr lang="cs-CZ" dirty="0" smtClean="0"/>
              <a:t>Zvlněné, poměrně vysoko položené území s velmi řídkým osídlením</a:t>
            </a:r>
          </a:p>
          <a:p>
            <a:r>
              <a:rPr lang="cs-CZ" dirty="0" smtClean="0"/>
              <a:t>Podnebí chladní a vlhké – méně náročné zemědělské rostliny </a:t>
            </a:r>
          </a:p>
          <a:p>
            <a:r>
              <a:rPr lang="cs-CZ" dirty="0" smtClean="0"/>
              <a:t>( brambory)</a:t>
            </a:r>
          </a:p>
          <a:p>
            <a:r>
              <a:rPr lang="cs-CZ" dirty="0" smtClean="0"/>
              <a:t>Dříve hospodářsky méně vyspělé, nyní  nejvýznamnější průmysl strojírenský, elektrotechnický i  textilní</a:t>
            </a:r>
          </a:p>
          <a:p>
            <a:r>
              <a:rPr lang="cs-CZ" dirty="0" smtClean="0"/>
              <a:t>Dukovany – jaderná elektrárna </a:t>
            </a:r>
          </a:p>
          <a:p>
            <a:r>
              <a:rPr lang="cs-CZ" dirty="0" smtClean="0"/>
              <a:t>Jihlava – krajské  historické město- jeho založení souviselo s objevem ložisek stříbra</a:t>
            </a:r>
          </a:p>
          <a:p>
            <a:r>
              <a:rPr lang="cs-CZ" dirty="0" smtClean="0"/>
              <a:t>Tři památka ze </a:t>
            </a:r>
            <a:r>
              <a:rPr lang="cs-CZ" dirty="0" err="1" smtClean="0"/>
              <a:t>Sezanmu</a:t>
            </a:r>
            <a:r>
              <a:rPr lang="cs-CZ" dirty="0" smtClean="0"/>
              <a:t> UNESCO:</a:t>
            </a:r>
          </a:p>
          <a:p>
            <a:r>
              <a:rPr lang="cs-CZ" dirty="0" smtClean="0"/>
              <a:t>Telč – historické centrum s renesančním zámkem </a:t>
            </a:r>
          </a:p>
          <a:p>
            <a:r>
              <a:rPr lang="cs-CZ" dirty="0" smtClean="0"/>
              <a:t>Barokní kostel </a:t>
            </a:r>
            <a:r>
              <a:rPr lang="cs-CZ" dirty="0" err="1" smtClean="0"/>
              <a:t>sv.Jana</a:t>
            </a:r>
            <a:r>
              <a:rPr lang="cs-CZ" dirty="0" smtClean="0"/>
              <a:t> Nepomuckého na Zelené hoře u Žďáru nad Sázavou </a:t>
            </a:r>
          </a:p>
          <a:p>
            <a:r>
              <a:rPr lang="cs-CZ" dirty="0" smtClean="0"/>
              <a:t>Třebíčská bazilika  a staré židovské město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lačítko akce: Vlastní 3">
            <a:hlinkClick r:id="rId2" highlightClick="1"/>
          </p:cNvPr>
          <p:cNvSpPr/>
          <p:nvPr/>
        </p:nvSpPr>
        <p:spPr>
          <a:xfrm>
            <a:off x="6300192" y="4797152"/>
            <a:ext cx="1656184" cy="394344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Foto Telč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1154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Jihomoravský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Většinou nížinatá oblast – Českomoravská a Drahanská vrchovina, na severu  Karpaty</a:t>
            </a:r>
          </a:p>
          <a:p>
            <a:r>
              <a:rPr lang="cs-CZ" dirty="0" smtClean="0"/>
              <a:t>Hlavní toky: Morava, Dyje,  Svratka, Jihlava  a Svitava</a:t>
            </a:r>
          </a:p>
          <a:p>
            <a:r>
              <a:rPr lang="cs-CZ" dirty="0" smtClean="0"/>
              <a:t>Nejúrodnější oblast ČR – vinařské oblasti – Pálava, Znojemsko ( okurky), Valticko, Hodonínsko a okolí Brna. Dále velké množství ovocných sadů (teplomilné broskve a meruňky) dále se pěstují obilniny, kukuřice a zelenina</a:t>
            </a:r>
          </a:p>
          <a:p>
            <a:r>
              <a:rPr lang="cs-CZ" dirty="0" smtClean="0"/>
              <a:t>Brno – druhé největší město ČR -  středisko školství, vědy i  průmyslu (textilní a strojírenský) , veletržní město, původně pevnost. Dominantou města je hrad Špilberk, dříve obávaná věznice</a:t>
            </a:r>
          </a:p>
          <a:p>
            <a:r>
              <a:rPr lang="cs-CZ" dirty="0" smtClean="0"/>
              <a:t>Moravský kras – jedno z nejvýznamnějších krasových území –CHKO</a:t>
            </a:r>
          </a:p>
          <a:p>
            <a:r>
              <a:rPr lang="cs-CZ" dirty="0" smtClean="0"/>
              <a:t>Lednicko – valtický areál –součástí parku jsou plavební  kanály, vodní plochy, zámky,  lovecké zámečky,  minaret nebo romantická  zřícenina hradu – kulturní dědictví UNESCO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lačítko akce: Vlastní 3">
            <a:hlinkClick r:id="rId2" highlightClick="1"/>
          </p:cNvPr>
          <p:cNvSpPr/>
          <p:nvPr/>
        </p:nvSpPr>
        <p:spPr>
          <a:xfrm>
            <a:off x="5940152" y="6021288"/>
            <a:ext cx="2376264" cy="63775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Foto Lednice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9346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Olomoucký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Patří zde rovinatá Haná, která je jednou z nejúrodnějších oblastí ČR</a:t>
            </a:r>
          </a:p>
          <a:p>
            <a:r>
              <a:rPr lang="cs-CZ" dirty="0" smtClean="0"/>
              <a:t>Střed a sever tvoří  pohoří – Jeseníky (lyžařská střediska)</a:t>
            </a:r>
          </a:p>
          <a:p>
            <a:r>
              <a:rPr lang="cs-CZ" dirty="0" smtClean="0"/>
              <a:t>Hospodářství zaměřeno na  tradiční zemědělskou výrobu, ale i potravinářský, strojírenský, chemický a oděvní  průmysl</a:t>
            </a:r>
          </a:p>
          <a:p>
            <a:r>
              <a:rPr lang="cs-CZ" dirty="0" smtClean="0"/>
              <a:t>Olomouc –páté největší město ČR, v minulosti hlavním   městem Moravy. Olomoucká památková rezervace je po </a:t>
            </a:r>
            <a:r>
              <a:rPr lang="cs-CZ" dirty="0"/>
              <a:t>P</a:t>
            </a:r>
            <a:r>
              <a:rPr lang="cs-CZ" dirty="0" smtClean="0"/>
              <a:t>raze druhou největší městskou památkovou rezervací. Sloup Nejsvětější Trojice na Horním náměstí – UNESCO</a:t>
            </a:r>
          </a:p>
          <a:p>
            <a:r>
              <a:rPr lang="cs-CZ" dirty="0" smtClean="0"/>
              <a:t>5 veřejnosti přístupných jeskyní  - Javoříčské a </a:t>
            </a:r>
            <a:r>
              <a:rPr lang="cs-CZ" dirty="0" err="1" smtClean="0"/>
              <a:t>Mladečské</a:t>
            </a:r>
            <a:r>
              <a:rPr lang="cs-CZ" dirty="0" smtClean="0"/>
              <a:t>  jeskyně, jeskyně Na Špičáku, Na Pomezí </a:t>
            </a:r>
            <a:r>
              <a:rPr lang="cs-CZ" dirty="0" err="1" smtClean="0"/>
              <a:t>Zbrašovské</a:t>
            </a:r>
            <a:r>
              <a:rPr lang="cs-CZ" dirty="0" smtClean="0"/>
              <a:t>  aragonitové jeskyně v Hranickém krase poblíž Teplic nad Bečvou</a:t>
            </a:r>
          </a:p>
          <a:p>
            <a:r>
              <a:rPr lang="cs-CZ" dirty="0" smtClean="0"/>
              <a:t>Lázně Velké Losiny  spojené se jménem Vincenc </a:t>
            </a:r>
            <a:r>
              <a:rPr lang="cs-CZ" dirty="0" err="1" smtClean="0"/>
              <a:t>Priessnitz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Tlačítko akce: Vlastní 3">
            <a:hlinkClick r:id="rId2" highlightClick="1"/>
          </p:cNvPr>
          <p:cNvSpPr/>
          <p:nvPr/>
        </p:nvSpPr>
        <p:spPr>
          <a:xfrm>
            <a:off x="4932040" y="6237312"/>
            <a:ext cx="2842616" cy="4766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Foto Velké Losiny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7508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Zlínský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moravsko – slovenském pomezí, od úrodné Hané  a Slovácka až po členitý reliéf Moravskoslezských Beskyd, Javorníků a Bílých Karpat</a:t>
            </a:r>
          </a:p>
          <a:p>
            <a:r>
              <a:rPr lang="cs-CZ" dirty="0" smtClean="0"/>
              <a:t>Hlavním vodním tokem je řeka Morava  s přítokem Bečvy a Dřevnice</a:t>
            </a:r>
          </a:p>
          <a:p>
            <a:r>
              <a:rPr lang="cs-CZ" dirty="0" smtClean="0"/>
              <a:t>Jádro kraje tvoří Zlín a Otrokovice (Zlín proslavily i filmové ateliéry)</a:t>
            </a:r>
          </a:p>
          <a:p>
            <a:r>
              <a:rPr lang="cs-CZ" dirty="0" smtClean="0"/>
              <a:t>Tento kraj je průmyslově zemědělský – obuvnický a kožedělný průmysl (Baťa) ,gumárenský průmysl – výroba pneumatik</a:t>
            </a:r>
          </a:p>
          <a:p>
            <a:r>
              <a:rPr lang="cs-CZ" dirty="0" smtClean="0"/>
              <a:t>Nejatraktivnější pro cestovní ruch je Valašsko (</a:t>
            </a:r>
            <a:r>
              <a:rPr lang="cs-CZ" dirty="0" err="1" smtClean="0"/>
              <a:t>Rožnov.p.R</a:t>
            </a:r>
            <a:r>
              <a:rPr lang="cs-CZ" dirty="0" smtClean="0"/>
              <a:t>. – skanzen, Radhošť, Pustevny), dále lázně Luhačovice, Zoo Lešná, zřícenina hradu Lukov</a:t>
            </a:r>
          </a:p>
          <a:p>
            <a:endParaRPr lang="cs-CZ" dirty="0"/>
          </a:p>
        </p:txBody>
      </p:sp>
      <p:sp>
        <p:nvSpPr>
          <p:cNvPr id="4" name="Tlačítko akce: Vlastní 3">
            <a:hlinkClick r:id="rId2" highlightClick="1"/>
          </p:cNvPr>
          <p:cNvSpPr/>
          <p:nvPr/>
        </p:nvSpPr>
        <p:spPr>
          <a:xfrm>
            <a:off x="5004048" y="6021288"/>
            <a:ext cx="2592288" cy="50405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Zoo Lešná - foto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041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Moravskoslezský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Pomezí Moravy  a Slezska- velké rozdíly členitosti terénu(Praděd)- horské a podhorské oblasti Jeseníků a Beskyd i nížinaté Poodří</a:t>
            </a:r>
          </a:p>
          <a:p>
            <a:r>
              <a:rPr lang="cs-CZ" dirty="0" smtClean="0"/>
              <a:t>Kraj je spojován s těžbou černého uhlí a hutnictvím – „Kraj uhlí a oceli“</a:t>
            </a:r>
          </a:p>
          <a:p>
            <a:r>
              <a:rPr lang="cs-CZ" dirty="0" smtClean="0"/>
              <a:t>Ostrava – patří mezi největší a nejprůmyslovější města. První hutě již v 18.století ( Vítkovické železárny),nyní kulturní centrum</a:t>
            </a:r>
          </a:p>
          <a:p>
            <a:r>
              <a:rPr lang="cs-CZ" dirty="0" smtClean="0"/>
              <a:t>Tradiční těžba černého uhlí  - oblast ostravsko-karvinský revír. Uhlí se doluje z hloubky kolem jednoho km- časté poklesy povrchu. V okolí dolů vznikají haldy</a:t>
            </a:r>
          </a:p>
          <a:p>
            <a:r>
              <a:rPr lang="cs-CZ" dirty="0" smtClean="0"/>
              <a:t>Na </a:t>
            </a:r>
            <a:r>
              <a:rPr lang="cs-CZ" dirty="0" err="1" smtClean="0"/>
              <a:t>Ostravku</a:t>
            </a:r>
            <a:r>
              <a:rPr lang="cs-CZ" dirty="0" smtClean="0"/>
              <a:t> se těží i zemní plyn</a:t>
            </a:r>
          </a:p>
          <a:p>
            <a:r>
              <a:rPr lang="cs-CZ" dirty="0" smtClean="0"/>
              <a:t>Poodří - CHKO</a:t>
            </a:r>
          </a:p>
          <a:p>
            <a:r>
              <a:rPr lang="cs-CZ" dirty="0" smtClean="0"/>
              <a:t>Letiště Mošnov</a:t>
            </a:r>
            <a:endParaRPr lang="cs-CZ" dirty="0"/>
          </a:p>
        </p:txBody>
      </p:sp>
      <p:sp>
        <p:nvSpPr>
          <p:cNvPr id="4" name="Tlačítko akce: Vlastní 3">
            <a:hlinkClick r:id="rId2" highlightClick="1"/>
          </p:cNvPr>
          <p:cNvSpPr/>
          <p:nvPr/>
        </p:nvSpPr>
        <p:spPr>
          <a:xfrm>
            <a:off x="5004048" y="5589240"/>
            <a:ext cx="2770608" cy="754384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Informace o hutnictví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2261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328</TotalTime>
  <Words>1552</Words>
  <Application>Microsoft Office PowerPoint</Application>
  <PresentationFormat>Předvádění na obrazovce (4:3)</PresentationFormat>
  <Paragraphs>221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Sousedství</vt:lpstr>
      <vt:lpstr>Česká republika - kraje </vt:lpstr>
      <vt:lpstr>Česká republika – 7 územních krajů</vt:lpstr>
      <vt:lpstr>Prezentace aplikace PowerPoint</vt:lpstr>
      <vt:lpstr>Od 1. ledna 2000 bylo ústavním zákonem č. 347/1997 Sb. zřízeno  14 vyšších územních samosprávných celků, jejichž názvy obsahovaly slovo kraj.</vt:lpstr>
      <vt:lpstr>Prezentace aplikace PowerPoint</vt:lpstr>
      <vt:lpstr>Praha </vt:lpstr>
      <vt:lpstr>Středočeský kraj</vt:lpstr>
      <vt:lpstr>Jihočeský kraj</vt:lpstr>
      <vt:lpstr>Plzeňský kraj</vt:lpstr>
      <vt:lpstr>Karlovarský kraj</vt:lpstr>
      <vt:lpstr>Ústecký kraj</vt:lpstr>
      <vt:lpstr>Liberecký kraj</vt:lpstr>
      <vt:lpstr>Královohradecký kraj</vt:lpstr>
      <vt:lpstr>Pardubický kraj</vt:lpstr>
      <vt:lpstr>Kraj Vysočina</vt:lpstr>
      <vt:lpstr>Jihomoravský kraj</vt:lpstr>
      <vt:lpstr>Olomoucký kraj</vt:lpstr>
      <vt:lpstr>Zlínský kraj</vt:lpstr>
      <vt:lpstr>Moravskoslezský kraj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ČR-procvičování</dc:title>
  <dc:creator>123P</dc:creator>
  <cp:lastModifiedBy>123P</cp:lastModifiedBy>
  <cp:revision>35</cp:revision>
  <dcterms:created xsi:type="dcterms:W3CDTF">2011-06-29T15:03:16Z</dcterms:created>
  <dcterms:modified xsi:type="dcterms:W3CDTF">2012-01-26T11:26:50Z</dcterms:modified>
</cp:coreProperties>
</file>