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8" r:id="rId2"/>
    <p:sldId id="256" r:id="rId3"/>
    <p:sldId id="261" r:id="rId4"/>
    <p:sldId id="270" r:id="rId5"/>
    <p:sldId id="277" r:id="rId6"/>
    <p:sldId id="257" r:id="rId7"/>
    <p:sldId id="258" r:id="rId8"/>
    <p:sldId id="259" r:id="rId9"/>
    <p:sldId id="262" r:id="rId10"/>
    <p:sldId id="272" r:id="rId11"/>
    <p:sldId id="260" r:id="rId12"/>
    <p:sldId id="274" r:id="rId13"/>
    <p:sldId id="275" r:id="rId14"/>
    <p:sldId id="276" r:id="rId15"/>
    <p:sldId id="271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095C8-1AA1-49BF-A0EB-F8DFBB122C57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09ADB-9FB5-407C-991B-3BD3A5B74A1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1804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C647C8-5F97-4DBA-9DD3-A0D9EFF99081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4671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ercury_Internal_Structure.sv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tbm=isch&amp;hl=cs&amp;source=hp&amp;biw=1014&amp;bih=568&amp;q=pr%C5%AFzkum+Merkuru&amp;gbv=2&amp;oq=pr%C5%AFzkum+Merkuru&amp;aq=f&amp;aqi=&amp;aql=&amp;gs_sm=e&amp;gs_upl=1504l5401l0l6571l15l15l0l7l7l0l128l594l6.1l7l0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tbm=isch&amp;hl=cs&amp;source=hp&amp;biw=1014&amp;bih=568&amp;q=merkur&amp;gbv=2&amp;oq=merkur&amp;aq=f&amp;aqi=g4g-s1g1g-s1g3&amp;aql=&amp;gs_sm=e&amp;gs_upl=847l1962l0l2898l6l6l0l0l0l0l107l559l5.1l6l0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ovaSlunecniSoustava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Mariner_10_prepared_for_encapsulation.jpg" TargetMode="External"/><Relationship Id="rId4" Type="http://schemas.openxmlformats.org/officeDocument/2006/relationships/hyperlink" Target="http://cs.wikipedia.org/wiki/Soubor:MESSENGER_first_photo_of_unseen_side_of_mercury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573463"/>
            <a:ext cx="6400800" cy="1824037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>
              <a:defRPr/>
            </a:pPr>
            <a:r>
              <a:rPr lang="cs-CZ" dirty="0"/>
              <a:t> projekt č. </a:t>
            </a:r>
            <a:r>
              <a:rPr lang="cs-CZ" dirty="0" smtClean="0"/>
              <a:t>CZ.1.07/1.4.00/21.1504</a:t>
            </a:r>
            <a:endParaRPr lang="cs-CZ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VY_32_INOVACE_649 </a:t>
            </a:r>
            <a:endParaRPr lang="cs-CZ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dirty="0" smtClean="0"/>
              <a:t>Vesmír</a:t>
            </a:r>
            <a:endParaRPr lang="cs-CZ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Autor: </a:t>
            </a:r>
            <a:r>
              <a:rPr lang="cs-CZ" dirty="0" smtClean="0"/>
              <a:t>Rudolf Konvičný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0" y="2132856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MERKUR</a:t>
            </a:r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ovéPole 5"/>
          <p:cNvSpPr txBox="1">
            <a:spLocks noChangeArrowheads="1"/>
          </p:cNvSpPr>
          <p:nvPr/>
        </p:nvSpPr>
        <p:spPr bwMode="auto">
          <a:xfrm>
            <a:off x="971550" y="5109666"/>
            <a:ext cx="705643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endParaRPr lang="cs-CZ" dirty="0">
              <a:latin typeface="Calibri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Calibri" pitchFamily="34" charset="0"/>
              </a:rPr>
              <a:t>Anotace</a:t>
            </a:r>
            <a:r>
              <a:rPr lang="cs-CZ" dirty="0" smtClean="0">
                <a:latin typeface="Calibri" pitchFamily="34" charset="0"/>
              </a:rPr>
              <a:t>: 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Materiál je určen k využití pro práci s interaktivní tabulí.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Slouží k probírání </a:t>
            </a:r>
            <a:r>
              <a:rPr lang="cs-CZ" dirty="0" err="1">
                <a:solidFill>
                  <a:schemeClr val="bg2">
                    <a:lumMod val="10000"/>
                  </a:schemeClr>
                </a:solidFill>
              </a:rPr>
              <a:t>tématického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celku  Vesmír  formou prezentace.  Materiál obsahuje obrázky k větší názornosti a zpestření výuky.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Materiál může být využit jako zápis do sešitu.</a:t>
            </a:r>
          </a:p>
          <a:p>
            <a:r>
              <a:rPr lang="cs-CZ" dirty="0" smtClean="0">
                <a:latin typeface="Calibri" pitchFamily="34" charset="0"/>
              </a:rPr>
              <a:t>  </a:t>
            </a:r>
            <a:endParaRPr lang="cs-CZ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5833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Proklatě rychlá planeta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MERKUR</a:t>
            </a:r>
            <a:endParaRPr lang="cs-CZ" sz="6600" dirty="0"/>
          </a:p>
        </p:txBody>
      </p:sp>
      <p:pic>
        <p:nvPicPr>
          <p:cNvPr id="5122" name="Picture 2" descr="Soubor:Mercury symbol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268760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iles.slunecnisoustava.webnode.cz/200000200-c0e24c1dc8/fe44a1c622_37902264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8306292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85875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0449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/>
              <a:t>Poloha - </a:t>
            </a:r>
            <a:r>
              <a:rPr lang="cs-CZ" dirty="0" smtClean="0"/>
              <a:t>první planeta od Slunce</a:t>
            </a:r>
          </a:p>
          <a:p>
            <a:r>
              <a:rPr lang="cs-CZ" dirty="0" smtClean="0"/>
              <a:t>Průměrná vzdálenost od </a:t>
            </a:r>
            <a:r>
              <a:rPr lang="cs-CZ" dirty="0" smtClean="0"/>
              <a:t>Slunce - </a:t>
            </a:r>
            <a:r>
              <a:rPr lang="cs-CZ" dirty="0" smtClean="0"/>
              <a:t>58 miliónů km</a:t>
            </a:r>
          </a:p>
          <a:p>
            <a:r>
              <a:rPr lang="cs-CZ" dirty="0" smtClean="0"/>
              <a:t>Oběžná rychlost- 172 408 km/h</a:t>
            </a:r>
          </a:p>
          <a:p>
            <a:r>
              <a:rPr lang="cs-CZ" dirty="0" smtClean="0"/>
              <a:t>Hmotnost- jedna osmnáctina hmotnosti země</a:t>
            </a:r>
          </a:p>
          <a:p>
            <a:r>
              <a:rPr lang="cs-CZ" dirty="0" smtClean="0"/>
              <a:t>Gravitace - </a:t>
            </a:r>
            <a:r>
              <a:rPr lang="cs-CZ" dirty="0" smtClean="0"/>
              <a:t>dvě pětiny pozemské gravitace</a:t>
            </a:r>
            <a:r>
              <a:rPr lang="cs-CZ" dirty="0" smtClean="0"/>
              <a:t>; člověk </a:t>
            </a:r>
            <a:r>
              <a:rPr lang="cs-CZ" dirty="0" smtClean="0"/>
              <a:t>vážící 45 kg by tu vážil 18 kg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27584" y="1700808"/>
            <a:ext cx="7967662" cy="4713288"/>
          </a:xfrm>
        </p:spPr>
        <p:txBody>
          <a:bodyPr>
            <a:normAutofit/>
          </a:bodyPr>
          <a:lstStyle/>
          <a:p>
            <a:r>
              <a:rPr lang="cs-CZ" dirty="0" smtClean="0"/>
              <a:t>Průměrná povrchová teplota- Rozdíly dosahují hodnot téměř </a:t>
            </a:r>
            <a:r>
              <a:rPr lang="cs-CZ" dirty="0" smtClean="0"/>
              <a:t>700°C</a:t>
            </a:r>
            <a:r>
              <a:rPr lang="cs-CZ" dirty="0" smtClean="0"/>
              <a:t>. Na polokouli přivrácené ke Slunci může teplota vystoupit na téměř </a:t>
            </a:r>
            <a:r>
              <a:rPr lang="cs-CZ" dirty="0" smtClean="0"/>
              <a:t>430°C</a:t>
            </a:r>
            <a:r>
              <a:rPr lang="cs-CZ" dirty="0" smtClean="0"/>
              <a:t>. Na polokouli odvrácené panuje mráz až −</a:t>
            </a:r>
            <a:r>
              <a:rPr lang="cs-CZ" dirty="0" smtClean="0"/>
              <a:t>180°C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dirty="0" smtClean="0"/>
              <a:t>Hlavní atmosférické plyny- velmi tenká atmosféra s malým množstvím kyslíku</a:t>
            </a:r>
          </a:p>
          <a:p>
            <a:r>
              <a:rPr lang="cs-CZ" dirty="0" smtClean="0"/>
              <a:t>Měsíce- Žádné</a:t>
            </a:r>
          </a:p>
          <a:p>
            <a:r>
              <a:rPr lang="cs-CZ" dirty="0" smtClean="0"/>
              <a:t>Prstence- Žádné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557338"/>
            <a:ext cx="8229600" cy="452596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Merkur je druhá nejmenší planeta po Plutu</a:t>
            </a:r>
          </a:p>
          <a:p>
            <a:pPr marL="45720" indent="0">
              <a:buNone/>
            </a:pPr>
            <a:endParaRPr lang="cs-CZ" sz="2800" dirty="0" smtClean="0"/>
          </a:p>
          <a:p>
            <a:r>
              <a:rPr lang="cs-CZ" sz="2800" dirty="0" smtClean="0"/>
              <a:t>Kolem Slunce oběhne za necelých </a:t>
            </a:r>
            <a:r>
              <a:rPr lang="cs-CZ" sz="2800" dirty="0" smtClean="0"/>
              <a:t>88 dnů</a:t>
            </a:r>
            <a:endParaRPr lang="cs-CZ" sz="2800" dirty="0" smtClean="0"/>
          </a:p>
          <a:p>
            <a:pPr marL="45720" indent="0">
              <a:buNone/>
            </a:pPr>
            <a:endParaRPr lang="cs-CZ" sz="2800" dirty="0" smtClean="0"/>
          </a:p>
          <a:p>
            <a:r>
              <a:rPr lang="cs-CZ" sz="2800" dirty="0" smtClean="0"/>
              <a:t>Merkur má krátery zjizvenou tvář, neboť byl </a:t>
            </a:r>
            <a:r>
              <a:rPr lang="cs-CZ" sz="2800" dirty="0" smtClean="0"/>
              <a:t>              v </a:t>
            </a:r>
            <a:r>
              <a:rPr lang="cs-CZ" sz="2800" dirty="0" smtClean="0"/>
              <a:t>dávných dobách vzniku sluneční soustavy intenzivně bombardován meteory (největší </a:t>
            </a:r>
            <a:r>
              <a:rPr lang="cs-CZ" sz="2800" dirty="0" smtClean="0"/>
              <a:t>                        z </a:t>
            </a:r>
            <a:r>
              <a:rPr lang="cs-CZ" sz="2800" dirty="0" smtClean="0"/>
              <a:t>kráterů má průměr 200km).Díky těmto kráterům vypadá jako Měsíc.</a:t>
            </a:r>
          </a:p>
          <a:p>
            <a:endParaRPr lang="cs-CZ" sz="2800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planety.astro.cz/obr/planety/soustava/zeme_merku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692696"/>
            <a:ext cx="6667500" cy="4667251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267744" y="5589240"/>
            <a:ext cx="52187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Porovnání Země s </a:t>
            </a:r>
            <a:r>
              <a:rPr lang="cs-CZ" sz="2800" b="1" dirty="0" smtClean="0"/>
              <a:t>Merkurem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Geologické složení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Geologové odhadují, že jádro planety zabírá okolo 42 % celkového poloměru tělesa, například u Země je to pouze 17 %. Současné </a:t>
            </a:r>
            <a:r>
              <a:rPr lang="cs-CZ" dirty="0" smtClean="0"/>
              <a:t>výzkumy </a:t>
            </a:r>
            <a:r>
              <a:rPr lang="cs-CZ" dirty="0"/>
              <a:t>napovídají, že jádro Merkuru je tekuté</a:t>
            </a:r>
            <a:r>
              <a:rPr lang="cs-CZ" dirty="0" smtClean="0"/>
              <a:t>.</a:t>
            </a:r>
            <a:r>
              <a:rPr lang="cs-CZ" dirty="0"/>
              <a:t> Jádro obklopuje 500 až 700 km silný plášť tvořený silikáty</a:t>
            </a:r>
            <a:r>
              <a:rPr lang="cs-CZ" dirty="0" smtClean="0"/>
              <a:t>.</a:t>
            </a:r>
            <a:r>
              <a:rPr lang="cs-CZ" dirty="0"/>
              <a:t> Na povrchu je kůra, která dle měření sondy </a:t>
            </a:r>
            <a:r>
              <a:rPr lang="cs-CZ" dirty="0" err="1"/>
              <a:t>Mariner</a:t>
            </a:r>
            <a:r>
              <a:rPr lang="cs-CZ" dirty="0"/>
              <a:t> 10 a pozemských teleskopů by mohla být 100 až 300 km silná</a:t>
            </a:r>
            <a:r>
              <a:rPr lang="cs-CZ" dirty="0" smtClean="0"/>
              <a:t>.</a:t>
            </a:r>
            <a:r>
              <a:rPr lang="cs-CZ" dirty="0"/>
              <a:t> Odhaduje se, že planeta je ze 70 % tvořena kovy a pouze z 30 % silikátovým materiálem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4788024" y="5517232"/>
            <a:ext cx="3528392" cy="86409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Vnitřní stavba planety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947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83568" y="1844824"/>
            <a:ext cx="8229600" cy="452596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Planetu tvoří z větší části železné jádro. Merkur se po svém vzniku rychle ochladil a jádro se smrštilo až o </a:t>
            </a:r>
            <a:r>
              <a:rPr lang="cs-CZ" sz="2800" dirty="0" smtClean="0"/>
              <a:t>4 km</a:t>
            </a:r>
            <a:r>
              <a:rPr lang="cs-CZ" sz="2800" dirty="0" smtClean="0"/>
              <a:t>. Povrch se zkrabatil a vznikly dlouhé zvrásněné horské hřbety, i několik km vysoké, které křižují kráterovitý terén.</a:t>
            </a:r>
            <a:endParaRPr lang="cs-CZ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ýzkum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2999" y="731518"/>
            <a:ext cx="3346704" cy="6126481"/>
          </a:xfrm>
        </p:spPr>
        <p:txBody>
          <a:bodyPr>
            <a:normAutofit/>
          </a:bodyPr>
          <a:lstStyle/>
          <a:p>
            <a:r>
              <a:rPr lang="cs-CZ" dirty="0"/>
              <a:t> </a:t>
            </a:r>
            <a:r>
              <a:rPr lang="cs-CZ" sz="2400" dirty="0" err="1"/>
              <a:t>Mariner</a:t>
            </a:r>
            <a:r>
              <a:rPr lang="cs-CZ" sz="2400" dirty="0"/>
              <a:t> 10 proletěl kolem Merkuru </a:t>
            </a:r>
            <a:r>
              <a:rPr lang="cs-CZ" sz="2400" dirty="0" smtClean="0"/>
              <a:t>             29</a:t>
            </a:r>
            <a:r>
              <a:rPr lang="cs-CZ" sz="2400" dirty="0"/>
              <a:t>. března 1974 </a:t>
            </a:r>
            <a:r>
              <a:rPr lang="cs-CZ" sz="2400" dirty="0" smtClean="0"/>
              <a:t>              ve </a:t>
            </a:r>
            <a:r>
              <a:rPr lang="cs-CZ" sz="2400" dirty="0"/>
              <a:t>vzdálenosti </a:t>
            </a:r>
            <a:r>
              <a:rPr lang="cs-CZ" sz="2400" dirty="0" smtClean="0"/>
              <a:t>                   705 </a:t>
            </a:r>
            <a:r>
              <a:rPr lang="cs-CZ" sz="2400" dirty="0"/>
              <a:t>kilometrů </a:t>
            </a:r>
            <a:r>
              <a:rPr lang="cs-CZ" sz="2400" dirty="0" smtClean="0"/>
              <a:t>               od </a:t>
            </a:r>
            <a:r>
              <a:rPr lang="cs-CZ" sz="2400" dirty="0"/>
              <a:t>povrchu. Podruhé prolétl kolem planety 21. září 1974 a 16. března 1975 pak potřetí. Během těchto třech průletů pořídil a odeslal zpět k Zemi přes 2700 použitelných fotografií 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1146" y="764704"/>
            <a:ext cx="4239326" cy="544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0467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691680" y="3861048"/>
            <a:ext cx="6512511" cy="1143000"/>
          </a:xfrm>
        </p:spPr>
        <p:txBody>
          <a:bodyPr/>
          <a:lstStyle/>
          <a:p>
            <a:r>
              <a:rPr lang="cs-CZ" dirty="0" smtClean="0"/>
              <a:t>Výzkum v současnosti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3. srpna 2004 odstartovala k Merkuru další sonda americké kosmické agentury </a:t>
            </a:r>
            <a:r>
              <a:rPr lang="cs-CZ" dirty="0" smtClean="0"/>
              <a:t>NASA</a:t>
            </a:r>
            <a:r>
              <a:rPr lang="cs-CZ" dirty="0"/>
              <a:t> </a:t>
            </a:r>
            <a:r>
              <a:rPr lang="cs-CZ" dirty="0" smtClean="0"/>
              <a:t>–MESSENGER</a:t>
            </a:r>
            <a:r>
              <a:rPr lang="cs-CZ" dirty="0"/>
              <a:t>. Na oběžnou dráhu kolem planety byla navedena 18. března 2011</a:t>
            </a:r>
            <a:r>
              <a:rPr lang="cs-CZ" dirty="0" smtClean="0"/>
              <a:t>,</a:t>
            </a:r>
            <a:r>
              <a:rPr lang="cs-CZ" dirty="0"/>
              <a:t> ale už </a:t>
            </a:r>
            <a:r>
              <a:rPr lang="cs-CZ" dirty="0" smtClean="0"/>
              <a:t>                    14</a:t>
            </a:r>
            <a:r>
              <a:rPr lang="cs-CZ" dirty="0"/>
              <a:t>. ledna 2008 a 6. října 2008 byly provedeny první dva průlety kolem planety</a:t>
            </a:r>
            <a:r>
              <a:rPr lang="cs-CZ" dirty="0" smtClean="0"/>
              <a:t>,</a:t>
            </a:r>
            <a:r>
              <a:rPr lang="cs-CZ" dirty="0"/>
              <a:t> třetí proběhl 29. září 2009.</a:t>
            </a:r>
          </a:p>
        </p:txBody>
      </p:sp>
      <p:sp>
        <p:nvSpPr>
          <p:cNvPr id="7" name="Tlačítko akce: Vlastní 6">
            <a:hlinkClick r:id="rId2" highlightClick="1"/>
          </p:cNvPr>
          <p:cNvSpPr/>
          <p:nvPr/>
        </p:nvSpPr>
        <p:spPr>
          <a:xfrm>
            <a:off x="6012160" y="5373216"/>
            <a:ext cx="2376264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Fotografie průzkumu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818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229600" cy="1143000"/>
          </a:xfrm>
        </p:spPr>
        <p:txBody>
          <a:bodyPr/>
          <a:lstStyle/>
          <a:p>
            <a:r>
              <a:rPr lang="cs-CZ" dirty="0" smtClean="0"/>
              <a:t>Další fotografie Merkuru</a:t>
            </a:r>
            <a:endParaRPr lang="cs-CZ" dirty="0"/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2875632" y="3322688"/>
            <a:ext cx="3274664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Foto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051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err="1" smtClean="0"/>
              <a:t>Power:NovaSlunecniSoustava.jpg</a:t>
            </a:r>
            <a:r>
              <a:rPr lang="cs-CZ" b="1" dirty="0" smtClean="0"/>
              <a:t> </a:t>
            </a:r>
            <a:r>
              <a:rPr lang="cs-CZ" b="1" dirty="0"/>
              <a:t>[online]. </a:t>
            </a:r>
            <a:r>
              <a:rPr lang="cs-CZ" b="1" dirty="0" smtClean="0"/>
              <a:t>28.1.2012 13:22:41 </a:t>
            </a:r>
            <a:r>
              <a:rPr lang="cs-CZ" b="1" dirty="0"/>
              <a:t>[cit. </a:t>
            </a:r>
            <a:r>
              <a:rPr lang="cs-CZ" b="1" dirty="0" smtClean="0"/>
              <a:t>2012-01-28]. </a:t>
            </a:r>
            <a:r>
              <a:rPr lang="cs-CZ" b="1" dirty="0"/>
              <a:t>Dostupný z WWW: &lt;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</a:t>
            </a:r>
            <a:r>
              <a:rPr lang="cs-CZ" dirty="0" err="1" smtClean="0">
                <a:hlinkClick r:id="rId3"/>
              </a:rPr>
              <a:t>Soubor:NovaSlunecniSoustava.jpg</a:t>
            </a:r>
            <a:r>
              <a:rPr lang="cs-CZ" dirty="0" smtClean="0"/>
              <a:t>&gt;.</a:t>
            </a:r>
            <a:endParaRPr lang="cs-CZ" dirty="0"/>
          </a:p>
          <a:p>
            <a:r>
              <a:rPr lang="cs-CZ" dirty="0" smtClean="0"/>
              <a:t>NASA:</a:t>
            </a:r>
            <a:r>
              <a:rPr lang="en-US" dirty="0"/>
              <a:t>MESSENGER first photo of unseen side of </a:t>
            </a:r>
            <a:r>
              <a:rPr lang="en-US" dirty="0" smtClean="0"/>
              <a:t>mercury.jpg</a:t>
            </a:r>
            <a:r>
              <a:rPr lang="cs-CZ" b="1" dirty="0"/>
              <a:t> [online]. </a:t>
            </a:r>
            <a:r>
              <a:rPr lang="cs-CZ" b="1" dirty="0" smtClean="0"/>
              <a:t>28.1.2012 14:38:11 </a:t>
            </a:r>
            <a:r>
              <a:rPr lang="cs-CZ" b="1" dirty="0"/>
              <a:t>[cit. </a:t>
            </a:r>
            <a:r>
              <a:rPr lang="cs-CZ" b="1" dirty="0" smtClean="0"/>
              <a:t>2012-01-28]. </a:t>
            </a:r>
            <a:r>
              <a:rPr lang="cs-CZ" b="1" dirty="0"/>
              <a:t>Dostupný z WWW: </a:t>
            </a:r>
            <a:r>
              <a:rPr lang="cs-CZ" b="1" dirty="0" smtClean="0"/>
              <a:t>&lt;</a:t>
            </a:r>
            <a:r>
              <a:rPr lang="cs-CZ" dirty="0">
                <a:hlinkClick r:id="rId4"/>
              </a:rPr>
              <a:t> http://</a:t>
            </a:r>
            <a:r>
              <a:rPr lang="cs-CZ" dirty="0" smtClean="0">
                <a:hlinkClick r:id="rId4"/>
              </a:rPr>
              <a:t>cs.wikipedia.org/wiki/</a:t>
            </a:r>
            <a:r>
              <a:rPr lang="cs-CZ" dirty="0" err="1" smtClean="0">
                <a:hlinkClick r:id="rId4"/>
              </a:rPr>
              <a:t>Soubor:MESSENGER_first_photo_of_unseen_side_of_mercury.jpg</a:t>
            </a:r>
            <a:r>
              <a:rPr lang="cs-CZ" dirty="0" smtClean="0"/>
              <a:t>&gt;.</a:t>
            </a:r>
          </a:p>
          <a:p>
            <a:r>
              <a:rPr lang="cs-CZ" b="1" dirty="0" smtClean="0"/>
              <a:t> </a:t>
            </a:r>
            <a:endParaRPr lang="en-US" dirty="0"/>
          </a:p>
          <a:p>
            <a:r>
              <a:rPr lang="cs-CZ" dirty="0" smtClean="0"/>
              <a:t>POWER:</a:t>
            </a:r>
            <a:r>
              <a:rPr lang="cs-CZ" dirty="0"/>
              <a:t> </a:t>
            </a:r>
            <a:r>
              <a:rPr lang="cs-CZ" dirty="0" smtClean="0"/>
              <a:t>NovaSlunecniSoustava.jpg</a:t>
            </a:r>
            <a:r>
              <a:rPr lang="cs-CZ" b="1" dirty="0"/>
              <a:t> [online]. 28.1.2012 13:22:41 [cit. 2012-01-28]. Dostupný z WWW: &lt;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</a:t>
            </a:r>
            <a:r>
              <a:rPr lang="cs-CZ" dirty="0" err="1" smtClean="0">
                <a:hlinkClick r:id="rId3"/>
              </a:rPr>
              <a:t>Soubor:NovaSlunecniSoustava.jpg</a:t>
            </a:r>
            <a:r>
              <a:rPr lang="cs-CZ" dirty="0" smtClean="0"/>
              <a:t>&gt;</a:t>
            </a:r>
          </a:p>
          <a:p>
            <a:r>
              <a:rPr lang="cs-CZ" dirty="0" smtClean="0"/>
              <a:t>NASA:</a:t>
            </a:r>
            <a:r>
              <a:rPr lang="cs-CZ" dirty="0"/>
              <a:t> </a:t>
            </a:r>
            <a:r>
              <a:rPr lang="cs-CZ" dirty="0" err="1"/>
              <a:t>Mariner</a:t>
            </a:r>
            <a:r>
              <a:rPr lang="cs-CZ" dirty="0"/>
              <a:t> 10 </a:t>
            </a:r>
            <a:r>
              <a:rPr lang="cs-CZ" dirty="0" err="1"/>
              <a:t>prepared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smtClean="0"/>
              <a:t>encapsulation.jpg</a:t>
            </a:r>
            <a:r>
              <a:rPr lang="cs-CZ" b="1" dirty="0"/>
              <a:t> [online]. 28.1.2012 </a:t>
            </a:r>
            <a:r>
              <a:rPr lang="cs-CZ" b="1" dirty="0" smtClean="0"/>
              <a:t>13:45:01 </a:t>
            </a:r>
            <a:r>
              <a:rPr lang="cs-CZ" b="1" dirty="0"/>
              <a:t>[cit. 2012-01-28]. Dostupný z WWW: &lt;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cs.wikipedia.org/wiki/Soubor:Mariner_10_prepared_for_encapsulation.jpg</a:t>
            </a:r>
            <a:r>
              <a:rPr lang="cs-CZ" dirty="0" smtClean="0"/>
              <a:t>&gt;.</a:t>
            </a:r>
            <a:endParaRPr lang="cs-CZ" dirty="0"/>
          </a:p>
          <a:p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4791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www.</a:t>
            </a:r>
            <a:r>
              <a:rPr lang="cs-CZ" dirty="0" err="1" smtClean="0"/>
              <a:t>wikipedie.cz</a:t>
            </a:r>
            <a:endParaRPr lang="cs-CZ" dirty="0" smtClean="0"/>
          </a:p>
          <a:p>
            <a:r>
              <a:rPr lang="cs-CZ" dirty="0" smtClean="0"/>
              <a:t>www.</a:t>
            </a:r>
            <a:r>
              <a:rPr lang="cs-CZ" dirty="0" err="1" smtClean="0"/>
              <a:t>planets.cz</a:t>
            </a:r>
            <a:endParaRPr lang="cs-CZ" dirty="0" smtClean="0"/>
          </a:p>
          <a:p>
            <a:r>
              <a:rPr lang="cs-CZ" dirty="0" smtClean="0"/>
              <a:t>www.</a:t>
            </a:r>
            <a:r>
              <a:rPr lang="cs-CZ" dirty="0" err="1" smtClean="0"/>
              <a:t>google.cz</a:t>
            </a:r>
            <a:endParaRPr lang="cs-CZ" dirty="0" smtClean="0"/>
          </a:p>
          <a:p>
            <a:r>
              <a:rPr lang="cs-CZ" dirty="0" smtClean="0"/>
              <a:t>www.astro.</a:t>
            </a:r>
            <a:r>
              <a:rPr lang="cs-CZ" dirty="0" err="1" smtClean="0"/>
              <a:t>cz</a:t>
            </a:r>
            <a:endParaRPr lang="cs-CZ" dirty="0" smtClean="0"/>
          </a:p>
          <a:p>
            <a:r>
              <a:rPr lang="cs-CZ" dirty="0" smtClean="0"/>
              <a:t>Obrazový atlas vesmíru /</a:t>
            </a:r>
            <a:r>
              <a:rPr lang="cs-CZ" dirty="0" err="1" smtClean="0"/>
              <a:t>H.Couperová</a:t>
            </a:r>
            <a:r>
              <a:rPr lang="cs-CZ" dirty="0" smtClean="0"/>
              <a:t>,</a:t>
            </a:r>
            <a:r>
              <a:rPr lang="cs-CZ" dirty="0" err="1" smtClean="0"/>
              <a:t>N.Hesbest</a:t>
            </a:r>
            <a:r>
              <a:rPr lang="cs-CZ" dirty="0" smtClean="0"/>
              <a:t>/</a:t>
            </a:r>
          </a:p>
          <a:p>
            <a:r>
              <a:rPr lang="cs-CZ" dirty="0" smtClean="0"/>
              <a:t>Atlas vesmírných  objevů/ </a:t>
            </a:r>
            <a:r>
              <a:rPr lang="cs-CZ" dirty="0" err="1" smtClean="0"/>
              <a:t>Tim</a:t>
            </a:r>
            <a:r>
              <a:rPr lang="cs-CZ" dirty="0" smtClean="0"/>
              <a:t> </a:t>
            </a:r>
            <a:r>
              <a:rPr lang="cs-CZ" dirty="0" err="1" smtClean="0"/>
              <a:t>Furniss</a:t>
            </a:r>
            <a:r>
              <a:rPr lang="cs-CZ" dirty="0" smtClean="0"/>
              <a:t>/</a:t>
            </a:r>
          </a:p>
          <a:p>
            <a:r>
              <a:rPr lang="cs-CZ" dirty="0" smtClean="0"/>
              <a:t>Vesmír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116</TotalTime>
  <Words>322</Words>
  <Application>Microsoft Office PowerPoint</Application>
  <PresentationFormat>Předvádění na obrazovce (4:3)</PresentationFormat>
  <Paragraphs>59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MERKUR</vt:lpstr>
      <vt:lpstr>MERKUR</vt:lpstr>
      <vt:lpstr>Snímek 3</vt:lpstr>
      <vt:lpstr>Snímek 4</vt:lpstr>
      <vt:lpstr>Snímek 5</vt:lpstr>
      <vt:lpstr>Základní údaje</vt:lpstr>
      <vt:lpstr>Snímek 7</vt:lpstr>
      <vt:lpstr>Snímek 8</vt:lpstr>
      <vt:lpstr>Snímek 9</vt:lpstr>
      <vt:lpstr>Geologické složení</vt:lpstr>
      <vt:lpstr>Snímek 11</vt:lpstr>
      <vt:lpstr>Výzkum</vt:lpstr>
      <vt:lpstr>Výzkum v současnosti</vt:lpstr>
      <vt:lpstr>Další fotografie Merkuru</vt:lpstr>
      <vt:lpstr>Citace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MERKUR</dc:title>
  <dc:creator>123P</dc:creator>
  <cp:lastModifiedBy>Dum</cp:lastModifiedBy>
  <cp:revision>17</cp:revision>
  <dcterms:modified xsi:type="dcterms:W3CDTF">2012-05-31T12:41:08Z</dcterms:modified>
</cp:coreProperties>
</file>