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36"/>
  </p:notesMasterIdLst>
  <p:sldIdLst>
    <p:sldId id="256" r:id="rId2"/>
    <p:sldId id="282" r:id="rId3"/>
    <p:sldId id="295" r:id="rId4"/>
    <p:sldId id="294" r:id="rId5"/>
    <p:sldId id="296" r:id="rId6"/>
    <p:sldId id="297" r:id="rId7"/>
    <p:sldId id="257" r:id="rId8"/>
    <p:sldId id="288" r:id="rId9"/>
    <p:sldId id="260" r:id="rId10"/>
    <p:sldId id="305" r:id="rId11"/>
    <p:sldId id="261" r:id="rId12"/>
    <p:sldId id="264" r:id="rId13"/>
    <p:sldId id="274" r:id="rId14"/>
    <p:sldId id="277" r:id="rId15"/>
    <p:sldId id="291" r:id="rId16"/>
    <p:sldId id="285" r:id="rId17"/>
    <p:sldId id="299" r:id="rId18"/>
    <p:sldId id="300" r:id="rId19"/>
    <p:sldId id="275" r:id="rId20"/>
    <p:sldId id="276" r:id="rId21"/>
    <p:sldId id="303" r:id="rId22"/>
    <p:sldId id="302" r:id="rId23"/>
    <p:sldId id="304" r:id="rId24"/>
    <p:sldId id="284" r:id="rId25"/>
    <p:sldId id="266" r:id="rId26"/>
    <p:sldId id="289" r:id="rId27"/>
    <p:sldId id="267" r:id="rId28"/>
    <p:sldId id="268" r:id="rId29"/>
    <p:sldId id="270" r:id="rId30"/>
    <p:sldId id="286" r:id="rId31"/>
    <p:sldId id="301" r:id="rId32"/>
    <p:sldId id="293" r:id="rId33"/>
    <p:sldId id="306" r:id="rId34"/>
    <p:sldId id="307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576" y="-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86A950-E0D0-46AD-94DA-E8BFBC8DE9B1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EC146E-046F-41BA-8CEC-7FE9A809F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Zikmund byl sice 28.7.1420</a:t>
            </a:r>
            <a:r>
              <a:rPr lang="cs-CZ" baseline="0" smtClean="0"/>
              <a:t> korunován českým králem, ale jen částí panstva. Nastoupil na trůn až po skončení husitského revolučního hnutí.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EC146E-046F-41BA-8CEC-7FE9A809F33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EC146E-046F-41BA-8CEC-7FE9A809F33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EC146E-046F-41BA-8CEC-7FE9A809F33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78D963-3FD3-483D-978B-8F1ED3ABBC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C57169C-ABBD-42B3-BD3E-354848141B3E}" type="datetimeFigureOut">
              <a:rPr lang="cs-CZ" smtClean="0"/>
              <a:pPr/>
              <a:t>31.5.2012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1EE1F97-A37E-471B-9142-D450F7D740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d/d0/N%C3%A1b%C4%9Bh_Jana_Lucembursk%C3%A9ho_k_zalo%C5%BEen%C3%AD_%C4%8Desk%C3%A9_velmoci_v_druh%C3%A9_t%C5%99etin%C4%9B_stolet%C3%AD_XIV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2/20/JanLux_soud_machaut.jpg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dana\Dokumenty\Úvodní snímek E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970984"/>
            <a:ext cx="9144000" cy="9144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79437" y="332656"/>
            <a:ext cx="8301075" cy="36009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Lucemburkové</a:t>
            </a:r>
            <a:endParaRPr lang="cs-CZ" sz="66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5400" b="1" dirty="0" smtClean="0">
                <a:ln w="50800"/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</a:rPr>
              <a:t>Jan Lucemburský</a:t>
            </a:r>
          </a:p>
          <a:p>
            <a:pPr algn="ctr"/>
            <a:r>
              <a:rPr lang="cs-CZ" sz="5400" b="1" dirty="0" smtClean="0">
                <a:ln w="50800"/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</a:rPr>
              <a:t>131O </a:t>
            </a:r>
            <a:r>
              <a:rPr lang="cs-CZ" sz="5400" b="1" dirty="0" smtClean="0">
                <a:ln w="50800"/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</a:rPr>
              <a:t>- 1346</a:t>
            </a:r>
          </a:p>
          <a:p>
            <a:pPr algn="ctr"/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1619672" y="3330858"/>
            <a:ext cx="6903621" cy="1754326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600" b="1" dirty="0" smtClean="0">
                <a:ln w="50800"/>
                <a:solidFill>
                  <a:schemeClr val="bg1"/>
                </a:solidFill>
                <a:latin typeface="Calibri" pitchFamily="34" charset="0"/>
              </a:rPr>
              <a:t>Karel </a:t>
            </a:r>
            <a:r>
              <a:rPr lang="cs-CZ" sz="3600" b="1" dirty="0">
                <a:ln w="50800"/>
                <a:solidFill>
                  <a:schemeClr val="bg1"/>
                </a:solidFill>
                <a:latin typeface="Calibri" pitchFamily="34" charset="0"/>
              </a:rPr>
              <a:t>IV. </a:t>
            </a:r>
            <a:r>
              <a:rPr lang="cs-CZ" sz="3600" b="1" dirty="0" smtClean="0">
                <a:ln w="50800"/>
                <a:solidFill>
                  <a:schemeClr val="bg1"/>
                </a:solidFill>
                <a:latin typeface="Calibri" pitchFamily="34" charset="0"/>
              </a:rPr>
              <a:t>Lucemburský  1346 - 1378</a:t>
            </a:r>
            <a:endParaRPr lang="cs-CZ" sz="3600" b="1" dirty="0">
              <a:ln w="50800"/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sz="3600" b="1" dirty="0">
                <a:ln w="50800"/>
                <a:solidFill>
                  <a:schemeClr val="bg1"/>
                </a:solidFill>
                <a:latin typeface="Calibri" pitchFamily="34" charset="0"/>
              </a:rPr>
              <a:t>Václav </a:t>
            </a:r>
            <a:r>
              <a:rPr lang="cs-CZ" sz="3600" b="1" dirty="0" smtClean="0">
                <a:ln w="50800"/>
                <a:solidFill>
                  <a:schemeClr val="bg1"/>
                </a:solidFill>
                <a:latin typeface="Calibri" pitchFamily="34" charset="0"/>
              </a:rPr>
              <a:t>Lucemburský     1378 - 1419</a:t>
            </a:r>
            <a:endParaRPr lang="cs-CZ" sz="3600" b="1" dirty="0">
              <a:ln w="50800"/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sz="3600" b="1" dirty="0">
                <a:ln w="50800"/>
                <a:solidFill>
                  <a:schemeClr val="bg1"/>
                </a:solidFill>
                <a:latin typeface="Calibri" pitchFamily="34" charset="0"/>
              </a:rPr>
              <a:t>Zikmund </a:t>
            </a:r>
            <a:r>
              <a:rPr lang="cs-CZ" sz="3600" b="1" dirty="0" smtClean="0">
                <a:ln w="50800"/>
                <a:solidFill>
                  <a:schemeClr val="bg1"/>
                </a:solidFill>
                <a:latin typeface="Calibri" pitchFamily="34" charset="0"/>
              </a:rPr>
              <a:t>Lucemburský 1436 – 1437</a:t>
            </a:r>
            <a:endParaRPr lang="cs-CZ" sz="3600" b="1" dirty="0">
              <a:ln w="50800"/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3771" y="5579948"/>
            <a:ext cx="8782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Kateřina </a:t>
            </a:r>
            <a:r>
              <a:rPr lang="cs-CZ" dirty="0" err="1" smtClean="0"/>
              <a:t>Karbulová</a:t>
            </a:r>
            <a:r>
              <a:rPr lang="cs-CZ" dirty="0" smtClean="0"/>
              <a:t>, Sportovní gymnázium Dany a Emila </a:t>
            </a:r>
            <a:r>
              <a:rPr lang="cs-CZ" dirty="0" err="1" smtClean="0"/>
              <a:t>Zátopkových</a:t>
            </a:r>
            <a:r>
              <a:rPr lang="cs-CZ" dirty="0" smtClean="0"/>
              <a:t>, Ostrava - Zábřeh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971600" y="142852"/>
            <a:ext cx="8172400" cy="4800600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cs-CZ" b="1" dirty="0" smtClean="0">
                <a:solidFill>
                  <a:srgbClr val="FFC000"/>
                </a:solidFill>
                <a:latin typeface="Calibri" pitchFamily="34" charset="0"/>
              </a:rPr>
              <a:t>po zavraždění přemyslovského krále Václava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III.13O6 došlo k vymření Přemyslovců po meči</a:t>
            </a:r>
            <a:r>
              <a:rPr lang="cs-CZ" b="1" dirty="0" smtClean="0">
                <a:solidFill>
                  <a:srgbClr val="FFC000"/>
                </a:solidFill>
                <a:latin typeface="Calibri" pitchFamily="34" charset="0"/>
              </a:rPr>
              <a:t>, zbyly jen dcery = po přeslici rod pokračoval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endParaRPr lang="cs-CZ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cs-CZ" dirty="0" smtClean="0">
                <a:latin typeface="Calibri" pitchFamily="34" charset="0"/>
              </a:rPr>
              <a:t>vláda  </a:t>
            </a:r>
            <a:r>
              <a:rPr lang="cs-CZ" b="1" dirty="0" smtClean="0">
                <a:solidFill>
                  <a:srgbClr val="92D050"/>
                </a:solidFill>
                <a:latin typeface="Calibri" pitchFamily="34" charset="0"/>
              </a:rPr>
              <a:t>Rudolfa Habsburského 13O6 – 13O7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dirty="0" smtClean="0">
                <a:latin typeface="Calibri" pitchFamily="34" charset="0"/>
              </a:rPr>
              <a:t>   = 1. Habsburk na našem trůnu, manžel Elišky </a:t>
            </a:r>
            <a:r>
              <a:rPr lang="cs-CZ" dirty="0" err="1" smtClean="0">
                <a:latin typeface="Calibri" pitchFamily="34" charset="0"/>
              </a:rPr>
              <a:t>Rejčky</a:t>
            </a:r>
            <a:r>
              <a:rPr lang="cs-CZ" dirty="0" smtClean="0">
                <a:latin typeface="Calibri" pitchFamily="34" charset="0"/>
              </a:rPr>
              <a:t> ( 2. ženy Václava </a:t>
            </a:r>
            <a:r>
              <a:rPr lang="cs-CZ" smtClean="0">
                <a:latin typeface="Calibri" pitchFamily="34" charset="0"/>
              </a:rPr>
              <a:t>II.)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endParaRPr lang="cs-CZ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cs-CZ" b="1" dirty="0" smtClean="0">
                <a:solidFill>
                  <a:srgbClr val="92D050"/>
                </a:solidFill>
                <a:latin typeface="Calibri" pitchFamily="34" charset="0"/>
              </a:rPr>
              <a:t>Jindřich Korutanský (1306, 1307 – </a:t>
            </a:r>
            <a:r>
              <a:rPr lang="cs-CZ" b="1" smtClean="0">
                <a:solidFill>
                  <a:srgbClr val="92D050"/>
                </a:solidFill>
                <a:latin typeface="Calibri" pitchFamily="34" charset="0"/>
              </a:rPr>
              <a:t>1310)</a:t>
            </a:r>
            <a:endParaRPr lang="cs-CZ" b="1" dirty="0" smtClean="0">
              <a:solidFill>
                <a:srgbClr val="92D050"/>
              </a:solidFill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smtClean="0">
                <a:latin typeface="Calibri" pitchFamily="34" charset="0"/>
              </a:rPr>
              <a:t>   = manžel </a:t>
            </a:r>
            <a:r>
              <a:rPr lang="cs-CZ" dirty="0" smtClean="0">
                <a:latin typeface="Calibri" pitchFamily="34" charset="0"/>
              </a:rPr>
              <a:t>Anny, dcery Václava II</a:t>
            </a:r>
            <a:r>
              <a:rPr lang="cs-CZ" smtClean="0">
                <a:latin typeface="Calibri" pitchFamily="34" charset="0"/>
              </a:rPr>
              <a:t>. 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endParaRPr lang="cs-CZ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cs-CZ" dirty="0" smtClean="0">
                <a:latin typeface="Calibri" pitchFamily="34" charset="0"/>
              </a:rPr>
              <a:t>česká  šlechta spiknutí, jednání s Jindřichem VII. Lucemburským ( umírá 1313)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0" dur="5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3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8" dur="500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56286"/>
            <a:ext cx="7708392" cy="505303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/>
              <a:t> </a:t>
            </a:r>
            <a:endParaRPr lang="cs-CZ" sz="2800" i="1" dirty="0" smtClean="0">
              <a:latin typeface="Calibri" pitchFamily="34" charset="0"/>
            </a:endParaRPr>
          </a:p>
          <a:p>
            <a:r>
              <a:rPr lang="cs-CZ" sz="2800" i="1" dirty="0" smtClean="0">
                <a:ln w="50800"/>
                <a:latin typeface="Calibri" pitchFamily="34" charset="0"/>
              </a:rPr>
              <a:t>* 1281 - † 1307 ( 26 let)</a:t>
            </a:r>
          </a:p>
          <a:p>
            <a:r>
              <a:rPr lang="cs-CZ" sz="2800" i="1" dirty="0" smtClean="0">
                <a:latin typeface="Calibri" pitchFamily="34" charset="0"/>
              </a:rPr>
              <a:t>vévoda rakouský v letech                                    1298 - 1306</a:t>
            </a:r>
            <a:endParaRPr lang="cs-CZ" sz="2800" i="1" dirty="0" smtClean="0">
              <a:latin typeface="Calibri" pitchFamily="34" charset="0"/>
            </a:endParaRPr>
          </a:p>
          <a:p>
            <a:r>
              <a:rPr lang="cs-CZ" sz="2800" i="1" dirty="0" smtClean="0">
                <a:latin typeface="Calibri" pitchFamily="34" charset="0"/>
              </a:rPr>
              <a:t>syn </a:t>
            </a:r>
            <a:r>
              <a:rPr lang="cs-CZ" sz="2800" i="1" dirty="0" smtClean="0">
                <a:latin typeface="Calibri" pitchFamily="34" charset="0"/>
              </a:rPr>
              <a:t>římskoněmeckého císaře </a:t>
            </a:r>
            <a:r>
              <a:rPr lang="cs-CZ" sz="2800" i="1" dirty="0" smtClean="0">
                <a:latin typeface="Calibri" pitchFamily="34" charset="0"/>
              </a:rPr>
              <a:t>                           Albrechta </a:t>
            </a:r>
            <a:r>
              <a:rPr lang="cs-CZ" sz="2800" i="1" dirty="0" smtClean="0">
                <a:latin typeface="Calibri" pitchFamily="34" charset="0"/>
              </a:rPr>
              <a:t>Habsburského</a:t>
            </a:r>
          </a:p>
          <a:p>
            <a:r>
              <a:rPr lang="cs-CZ" sz="2800" i="1" dirty="0" smtClean="0">
                <a:latin typeface="Calibri" pitchFamily="34" charset="0"/>
              </a:rPr>
              <a:t>1.manželka = manželka  Blanka </a:t>
            </a:r>
            <a:r>
              <a:rPr lang="cs-CZ" sz="2800" i="1" dirty="0" smtClean="0">
                <a:latin typeface="Calibri" pitchFamily="34" charset="0"/>
              </a:rPr>
              <a:t>                                    ( </a:t>
            </a:r>
            <a:r>
              <a:rPr lang="cs-CZ" sz="2800" i="1" dirty="0" smtClean="0">
                <a:latin typeface="Calibri" pitchFamily="34" charset="0"/>
              </a:rPr>
              <a:t>sestřenice francouzského krále Filipa IV. </a:t>
            </a:r>
            <a:r>
              <a:rPr lang="cs-CZ" sz="2800" i="1" dirty="0" smtClean="0">
                <a:latin typeface="Calibri" pitchFamily="34" charset="0"/>
              </a:rPr>
              <a:t>Sličného)</a:t>
            </a:r>
            <a:r>
              <a:rPr lang="cs-CZ" sz="2800" i="1" dirty="0" smtClean="0">
                <a:latin typeface="Calibri" pitchFamily="34" charset="0"/>
              </a:rPr>
              <a:t> </a:t>
            </a:r>
          </a:p>
          <a:p>
            <a:r>
              <a:rPr lang="cs-CZ" sz="2800" i="1" dirty="0" smtClean="0">
                <a:latin typeface="Calibri" pitchFamily="34" charset="0"/>
              </a:rPr>
              <a:t>Rudolf je zvolen králem částí české šlechty  stojící proti Jindřichu Korutanskému </a:t>
            </a:r>
          </a:p>
          <a:p>
            <a:endParaRPr lang="cs-CZ" sz="2800" i="1" dirty="0">
              <a:latin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043608" y="214298"/>
            <a:ext cx="5997914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Rudolf Habsburský </a:t>
            </a:r>
            <a:b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</a:b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       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(1306 </a:t>
            </a: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– 1307) 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ill Sans MT" pitchFamily="34" charset="-18"/>
            </a:endParaRPr>
          </a:p>
        </p:txBody>
      </p:sp>
      <p:pic>
        <p:nvPicPr>
          <p:cNvPr id="37890" name="Picture 2" descr="http://upload.wikimedia.org/wikipedia/commons/3/36/Rudolf_Stepa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32656"/>
            <a:ext cx="2458809" cy="4032448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85728"/>
            <a:ext cx="5372670" cy="4800600"/>
          </a:xfrm>
        </p:spPr>
        <p:txBody>
          <a:bodyPr>
            <a:noAutofit/>
          </a:bodyPr>
          <a:lstStyle/>
          <a:p>
            <a:r>
              <a:rPr lang="cs-CZ" sz="2800" i="1" dirty="0" smtClean="0">
                <a:solidFill>
                  <a:srgbClr val="FFC000"/>
                </a:solidFill>
                <a:latin typeface="Calibri" pitchFamily="34" charset="0"/>
              </a:rPr>
              <a:t>2. žena = vdova Eliška </a:t>
            </a:r>
            <a:r>
              <a:rPr lang="cs-CZ" sz="2800" i="1" dirty="0" err="1" smtClean="0">
                <a:solidFill>
                  <a:srgbClr val="FFC000"/>
                </a:solidFill>
                <a:latin typeface="Calibri" pitchFamily="34" charset="0"/>
              </a:rPr>
              <a:t>Rejčka</a:t>
            </a:r>
            <a:r>
              <a:rPr lang="cs-CZ" sz="2800" i="1" dirty="0" smtClean="0">
                <a:solidFill>
                  <a:srgbClr val="FFC000"/>
                </a:solidFill>
                <a:latin typeface="Calibri" pitchFamily="34" charset="0"/>
              </a:rPr>
              <a:t> </a:t>
            </a:r>
            <a:r>
              <a:rPr lang="cs-CZ" sz="2800" i="1" dirty="0" smtClean="0">
                <a:solidFill>
                  <a:srgbClr val="FFC000"/>
                </a:solidFill>
                <a:latin typeface="Calibri" pitchFamily="34" charset="0"/>
              </a:rPr>
              <a:t>           </a:t>
            </a:r>
            <a:r>
              <a:rPr lang="cs-CZ" sz="2800" i="1" dirty="0" smtClean="0">
                <a:latin typeface="Calibri" pitchFamily="34" charset="0"/>
              </a:rPr>
              <a:t>( </a:t>
            </a:r>
            <a:r>
              <a:rPr lang="cs-CZ" sz="2800" i="1" dirty="0" smtClean="0">
                <a:latin typeface="Calibri" pitchFamily="34" charset="0"/>
              </a:rPr>
              <a:t>2. žena Václava II.,  dědička Polska)</a:t>
            </a:r>
          </a:p>
          <a:p>
            <a:r>
              <a:rPr lang="cs-CZ" sz="2800" i="1" dirty="0" smtClean="0">
                <a:solidFill>
                  <a:srgbClr val="FFC000"/>
                </a:solidFill>
                <a:latin typeface="Calibri" pitchFamily="34" charset="0"/>
              </a:rPr>
              <a:t>vyhnal z Pražského hradu královské dcery Elišku a Markétu</a:t>
            </a:r>
            <a:r>
              <a:rPr lang="cs-CZ" sz="2800" i="1" dirty="0" smtClean="0">
                <a:latin typeface="Calibri" pitchFamily="34" charset="0"/>
              </a:rPr>
              <a:t>, které  část šlechty uznala za dědičky české koruny a vystoupila proti králi vojensky</a:t>
            </a:r>
          </a:p>
          <a:p>
            <a:r>
              <a:rPr lang="cs-CZ" sz="2800" i="1" dirty="0" smtClean="0">
                <a:latin typeface="Calibri" pitchFamily="34" charset="0"/>
              </a:rPr>
              <a:t> při tažení proti Horažďovicím nečekaně umírá </a:t>
            </a:r>
            <a:r>
              <a:rPr lang="cs-CZ" sz="2800" i="1" dirty="0" smtClean="0">
                <a:latin typeface="Calibri" pitchFamily="34" charset="0"/>
              </a:rPr>
              <a:t>4</a:t>
            </a:r>
            <a:r>
              <a:rPr lang="cs-CZ" sz="2800" i="1" dirty="0" smtClean="0">
                <a:latin typeface="Calibri" pitchFamily="34" charset="0"/>
              </a:rPr>
              <a:t>. 7.  </a:t>
            </a:r>
            <a:r>
              <a:rPr lang="cs-CZ" sz="2800" i="1" dirty="0" smtClean="0">
                <a:latin typeface="Calibri" pitchFamily="34" charset="0"/>
              </a:rPr>
              <a:t>1307 </a:t>
            </a:r>
            <a:r>
              <a:rPr lang="cs-CZ" sz="2800" i="1" dirty="0" smtClean="0">
                <a:latin typeface="Calibri" pitchFamily="34" charset="0"/>
              </a:rPr>
              <a:t>na úplavici</a:t>
            </a:r>
          </a:p>
          <a:p>
            <a:r>
              <a:rPr lang="cs-CZ" sz="2800" i="1" dirty="0" smtClean="0">
                <a:latin typeface="Calibri" pitchFamily="34" charset="0"/>
              </a:rPr>
              <a:t>je pochován v chrámu sv. Víta </a:t>
            </a:r>
          </a:p>
          <a:p>
            <a:endParaRPr lang="cs-CZ" sz="2800" i="1" dirty="0" smtClean="0">
              <a:latin typeface="Calibri" pitchFamily="34" charset="0"/>
            </a:endParaRPr>
          </a:p>
          <a:p>
            <a:endParaRPr lang="cs-CZ" sz="2800" i="1" dirty="0">
              <a:latin typeface="Calibri" pitchFamily="34" charset="0"/>
            </a:endParaRPr>
          </a:p>
        </p:txBody>
      </p:sp>
      <p:pic>
        <p:nvPicPr>
          <p:cNvPr id="35842" name="Picture 2" descr="http://upload.wikimedia.org/wikipedia/commons/8/84/Rej%C4%8D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60648"/>
            <a:ext cx="2698086" cy="3744416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1285852" y="857232"/>
            <a:ext cx="7715304" cy="314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285728"/>
            <a:ext cx="7498080" cy="4800600"/>
          </a:xfrm>
        </p:spPr>
        <p:txBody>
          <a:bodyPr>
            <a:normAutofit lnSpcReduction="10000"/>
          </a:bodyPr>
          <a:lstStyle/>
          <a:p>
            <a:r>
              <a:rPr lang="cs-CZ" i="1" dirty="0" smtClean="0">
                <a:latin typeface="Calibri" pitchFamily="34" charset="0"/>
              </a:rPr>
              <a:t>jevil se jako schopný panovník, vynikal:</a:t>
            </a:r>
          </a:p>
          <a:p>
            <a:pPr>
              <a:buNone/>
            </a:pPr>
            <a:endParaRPr lang="cs-CZ" i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i="1" dirty="0" smtClean="0">
                <a:latin typeface="Calibri" pitchFamily="34" charset="0"/>
              </a:rPr>
              <a:t>  „</a:t>
            </a:r>
            <a:r>
              <a:rPr lang="cs-CZ" i="1" dirty="0" smtClean="0">
                <a:latin typeface="Calibri" pitchFamily="34" charset="0"/>
              </a:rPr>
              <a:t> </a:t>
            </a:r>
            <a:r>
              <a:rPr lang="cs-CZ" i="1" dirty="0" smtClean="0">
                <a:latin typeface="Calibri" pitchFamily="34" charset="0"/>
              </a:rPr>
              <a:t>…..střízlivou </a:t>
            </a:r>
            <a:r>
              <a:rPr lang="cs-CZ" i="1" dirty="0" smtClean="0">
                <a:latin typeface="Calibri" pitchFamily="34" charset="0"/>
              </a:rPr>
              <a:t>rázností, chladnou ukázněností a přísnou hospodárností; žil prostě a šetrně, naprosto odlišně od nádherymilovného způsobu svých předchůdců. </a:t>
            </a:r>
            <a:r>
              <a:rPr lang="cs-CZ" b="1" i="1" dirty="0" smtClean="0">
                <a:latin typeface="Calibri" pitchFamily="34" charset="0"/>
              </a:rPr>
              <a:t>“ Zbraslavská kronika</a:t>
            </a:r>
            <a:endParaRPr lang="cs-CZ" b="1" i="1" dirty="0" smtClean="0">
              <a:latin typeface="Calibri" pitchFamily="34" charset="0"/>
            </a:endParaRPr>
          </a:p>
          <a:p>
            <a:endParaRPr lang="cs-CZ" b="1" i="1" dirty="0" smtClean="0">
              <a:latin typeface="Calibri" pitchFamily="34" charset="0"/>
            </a:endParaRPr>
          </a:p>
          <a:p>
            <a:r>
              <a:rPr lang="cs-CZ" i="1" dirty="0" smtClean="0">
                <a:latin typeface="Calibri" pitchFamily="34" charset="0"/>
              </a:rPr>
              <a:t>přezdívali mu pro jeho spořivost král „Kaše“, ( sám obyčejnou kaši i  jedl )</a:t>
            </a:r>
          </a:p>
          <a:p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00166" y="214290"/>
            <a:ext cx="6136788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</a:rPr>
              <a:t>      Jindřich Korutanský </a:t>
            </a:r>
            <a:br>
              <a:rPr lang="cs-CZ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</a:rPr>
            </a:br>
            <a:r>
              <a:rPr lang="cs-CZ" sz="4400" b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</a:rPr>
              <a:t>      1306, 1307 - 1310</a:t>
            </a:r>
            <a:endParaRPr lang="cs-CZ" sz="4400" b="1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485920"/>
            <a:ext cx="7994176" cy="4800600"/>
          </a:xfrm>
        </p:spPr>
        <p:txBody>
          <a:bodyPr>
            <a:noAutofit/>
          </a:bodyPr>
          <a:lstStyle/>
          <a:p>
            <a:r>
              <a:rPr lang="cs-CZ" sz="2800" i="1" dirty="0" smtClean="0">
                <a:ln w="50800"/>
                <a:latin typeface="Calibri" pitchFamily="34" charset="0"/>
              </a:rPr>
              <a:t>* 1265 - † 1335 </a:t>
            </a:r>
          </a:p>
          <a:p>
            <a:r>
              <a:rPr lang="cs-CZ" sz="2800" i="1" dirty="0" smtClean="0"/>
              <a:t>postrádal autoritu, rozmařilý</a:t>
            </a:r>
          </a:p>
          <a:p>
            <a:r>
              <a:rPr lang="cs-CZ" sz="2800" i="1" dirty="0" smtClean="0"/>
              <a:t>České království se ocitlo na pokraji anarchie</a:t>
            </a:r>
          </a:p>
          <a:p>
            <a:r>
              <a:rPr lang="cs-CZ" sz="2800" i="1" dirty="0" smtClean="0"/>
              <a:t>prohrál trůn v boji  s Janem Lucemburským</a:t>
            </a:r>
          </a:p>
          <a:p>
            <a:r>
              <a:rPr lang="cs-CZ" sz="2800" i="1" dirty="0" smtClean="0">
                <a:solidFill>
                  <a:srgbClr val="FFC000"/>
                </a:solidFill>
                <a:latin typeface="Calibri" pitchFamily="34" charset="0"/>
              </a:rPr>
              <a:t>1. žena  Anna Přemyslovna </a:t>
            </a:r>
            <a:r>
              <a:rPr lang="cs-CZ" sz="2800" i="1" dirty="0" smtClean="0"/>
              <a:t>( dcera Václava II.)</a:t>
            </a:r>
            <a:r>
              <a:rPr lang="cs-CZ" sz="2800" i="1" dirty="0" smtClean="0">
                <a:latin typeface="Calibri" pitchFamily="34" charset="0"/>
              </a:rPr>
              <a:t>, zemřela bezdětná v září 1313 ve 22 letech</a:t>
            </a:r>
          </a:p>
          <a:p>
            <a:r>
              <a:rPr lang="cs-CZ" sz="2800" i="1" dirty="0" smtClean="0">
                <a:solidFill>
                  <a:srgbClr val="FFC000"/>
                </a:solidFill>
                <a:latin typeface="Calibri" pitchFamily="34" charset="0"/>
              </a:rPr>
              <a:t>2. žena </a:t>
            </a:r>
            <a:r>
              <a:rPr lang="cs-CZ" sz="2800" i="1" dirty="0" err="1" smtClean="0">
                <a:solidFill>
                  <a:srgbClr val="FFC000"/>
                </a:solidFill>
              </a:rPr>
              <a:t>Adléta</a:t>
            </a:r>
            <a:r>
              <a:rPr lang="cs-CZ" sz="2800" i="1" dirty="0" smtClean="0">
                <a:solidFill>
                  <a:srgbClr val="FFC000"/>
                </a:solidFill>
              </a:rPr>
              <a:t> Brunšvická </a:t>
            </a:r>
            <a:r>
              <a:rPr lang="cs-CZ" sz="2800" i="1" dirty="0" smtClean="0">
                <a:latin typeface="Calibri" pitchFamily="34" charset="0"/>
              </a:rPr>
              <a:t>(</a:t>
            </a:r>
            <a:r>
              <a:rPr lang="cs-CZ" sz="2800" i="1" dirty="0" smtClean="0"/>
              <a:t>1313 - 1320) , dvě dcery, mladší Markéta, zvaná </a:t>
            </a:r>
            <a:r>
              <a:rPr lang="cs-CZ" sz="2800" i="1" dirty="0" err="1" smtClean="0"/>
              <a:t>Maultasch</a:t>
            </a:r>
            <a:r>
              <a:rPr lang="cs-CZ" sz="2800" i="1" dirty="0" smtClean="0"/>
              <a:t> (Pyskatá) se pak stala  jedinou dědičnou korutanských držav</a:t>
            </a:r>
          </a:p>
          <a:p>
            <a:r>
              <a:rPr lang="cs-CZ" sz="2800" i="1" dirty="0" smtClean="0">
                <a:solidFill>
                  <a:srgbClr val="FFC000"/>
                </a:solidFill>
              </a:rPr>
              <a:t>3.manželka  </a:t>
            </a:r>
            <a:r>
              <a:rPr lang="cs-CZ" sz="2800" i="1" dirty="0" err="1" smtClean="0">
                <a:solidFill>
                  <a:srgbClr val="FFC000"/>
                </a:solidFill>
              </a:rPr>
              <a:t>Beatrix</a:t>
            </a:r>
            <a:r>
              <a:rPr lang="cs-CZ" sz="2800" i="1" dirty="0" smtClean="0">
                <a:solidFill>
                  <a:srgbClr val="FFC000"/>
                </a:solidFill>
              </a:rPr>
              <a:t> Savojská </a:t>
            </a:r>
            <a:r>
              <a:rPr lang="cs-CZ" sz="2800" i="1" dirty="0" smtClean="0"/>
              <a:t>(1328) </a:t>
            </a:r>
          </a:p>
          <a:p>
            <a:endParaRPr lang="cs-CZ" sz="2800" i="1" u="sng" dirty="0" smtClean="0">
              <a:latin typeface="Calibri" pitchFamily="34" charset="0"/>
            </a:endParaRPr>
          </a:p>
          <a:p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683568" y="-99392"/>
            <a:ext cx="8012914" cy="1472184"/>
          </a:xfrm>
          <a:prstGeom prst="rect">
            <a:avLst/>
          </a:prstGeom>
        </p:spPr>
        <p:txBody>
          <a:bodyPr vert="horz" lIns="45720" rIns="45720" bIns="45720" anchor="b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Gill Sans MT" pitchFamily="34" charset="-18"/>
                <a:ea typeface="+mj-ea"/>
                <a:cs typeface="+mj-cs"/>
              </a:rPr>
              <a:t>Jan Lucemburský</a:t>
            </a:r>
            <a:endParaRPr kumimoji="0" lang="cs-CZ" sz="6600" b="1" i="0" u="none" strike="noStrike" kern="120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Gill Sans MT" pitchFamily="34" charset="-18"/>
              <a:ea typeface="+mj-ea"/>
              <a:cs typeface="+mj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14612" y="1268760"/>
            <a:ext cx="3852337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54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1310 - 1346</a:t>
            </a:r>
            <a:endParaRPr lang="cs-CZ" sz="54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pic>
        <p:nvPicPr>
          <p:cNvPr id="32770" name="Picture 2" descr="http://upload.wikimedia.org/wikipedia/commons/8/82/Honzik_v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276872"/>
            <a:ext cx="2857500" cy="4295775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428604"/>
            <a:ext cx="8572560" cy="607223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Calibri" pitchFamily="34" charset="0"/>
              </a:rPr>
              <a:t>otec římskoněmecký císař</a:t>
            </a:r>
            <a:r>
              <a:rPr lang="cs-CZ" sz="2800" b="1" dirty="0" smtClean="0">
                <a:solidFill>
                  <a:srgbClr val="92D050"/>
                </a:solidFill>
                <a:latin typeface="Calibri" pitchFamily="34" charset="0"/>
              </a:rPr>
              <a:t> Jindřich Lucemburský</a:t>
            </a:r>
            <a:endParaRPr lang="cs-CZ" sz="2800" dirty="0" smtClean="0">
              <a:latin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</a:rPr>
              <a:t>matka Markéta Brabantská</a:t>
            </a:r>
          </a:p>
          <a:p>
            <a:r>
              <a:rPr lang="cs-CZ" sz="2800" dirty="0" smtClean="0">
                <a:latin typeface="Calibri" pitchFamily="34" charset="0"/>
              </a:rPr>
              <a:t>vyrůstal na francouzském dvoře Filipa IV. Sličného</a:t>
            </a:r>
          </a:p>
          <a:p>
            <a:r>
              <a:rPr lang="cs-CZ" sz="2800" dirty="0" smtClean="0">
                <a:latin typeface="Calibri" pitchFamily="34" charset="0"/>
              </a:rPr>
              <a:t>1310  </a:t>
            </a:r>
            <a:r>
              <a:rPr lang="cs-CZ" sz="2800" dirty="0" err="1" smtClean="0">
                <a:latin typeface="Calibri" pitchFamily="34" charset="0"/>
              </a:rPr>
              <a:t>jindřich</a:t>
            </a:r>
            <a:r>
              <a:rPr lang="cs-CZ" sz="2800" dirty="0" smtClean="0">
                <a:latin typeface="Calibri" pitchFamily="34" charset="0"/>
              </a:rPr>
              <a:t> získal pro Jana českou korunu</a:t>
            </a:r>
            <a:endParaRPr lang="cs-CZ" sz="2800" b="1" dirty="0" smtClean="0">
              <a:solidFill>
                <a:srgbClr val="92D050"/>
              </a:solidFill>
              <a:latin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</a:rPr>
              <a:t>ve 14 letech ho oženili s 18 </a:t>
            </a:r>
            <a:r>
              <a:rPr lang="cs-CZ" sz="2800" dirty="0" err="1" smtClean="0">
                <a:latin typeface="Calibri" pitchFamily="34" charset="0"/>
              </a:rPr>
              <a:t>tiletou</a:t>
            </a:r>
            <a:r>
              <a:rPr lang="cs-CZ" sz="2800" dirty="0" smtClean="0">
                <a:latin typeface="Calibri" pitchFamily="34" charset="0"/>
              </a:rPr>
              <a:t>   </a:t>
            </a:r>
            <a:r>
              <a:rPr lang="cs-CZ" sz="2800" dirty="0" smtClean="0">
                <a:solidFill>
                  <a:srgbClr val="FFC000"/>
                </a:solidFill>
                <a:latin typeface="Calibri" pitchFamily="34" charset="0"/>
              </a:rPr>
              <a:t>Eliškou Přemyslovnou</a:t>
            </a:r>
            <a:r>
              <a:rPr lang="cs-CZ" sz="2800" dirty="0" smtClean="0">
                <a:latin typeface="Calibri" pitchFamily="34" charset="0"/>
              </a:rPr>
              <a:t>, sestrou posledního Přemyslovce 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</a:rPr>
              <a:t>   Václava III.</a:t>
            </a:r>
          </a:p>
          <a:p>
            <a:r>
              <a:rPr lang="cs-CZ" sz="2800" dirty="0" smtClean="0">
                <a:latin typeface="Calibri" pitchFamily="34" charset="0"/>
              </a:rPr>
              <a:t>k Čechům kvůli sporům s českou šlechtou nepřilnul, pobýval  raději v západní Evropě, zejména ve Francii 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</a:rPr>
              <a:t>   a Lucembursku</a:t>
            </a:r>
          </a:p>
          <a:p>
            <a:pPr>
              <a:defRPr/>
            </a:pPr>
            <a:r>
              <a:rPr lang="cs-CZ" sz="2800" b="1" dirty="0" smtClean="0">
                <a:solidFill>
                  <a:srgbClr val="FFC000"/>
                </a:solidFill>
                <a:latin typeface="Calibri" pitchFamily="34" charset="0"/>
              </a:rPr>
              <a:t>král „ cizinec“, „král - diplomat",  „ poslední rytíř"</a:t>
            </a:r>
          </a:p>
          <a:p>
            <a:pPr>
              <a:defRPr/>
            </a:pPr>
            <a:r>
              <a:rPr lang="cs-CZ" sz="2800" dirty="0" smtClean="0">
                <a:latin typeface="Calibri" pitchFamily="34" charset="0"/>
              </a:rPr>
              <a:t> v Čechách  pobyl  2,5 roku z 36 let vlády</a:t>
            </a:r>
          </a:p>
          <a:p>
            <a:pPr>
              <a:buNone/>
              <a:defRPr/>
            </a:pPr>
            <a:endParaRPr lang="cs-CZ" sz="2800" dirty="0" smtClean="0">
              <a:latin typeface="Calibri" pitchFamily="34" charset="0"/>
            </a:endParaRPr>
          </a:p>
          <a:p>
            <a:pPr>
              <a:buNone/>
            </a:pP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23728" y="1436583"/>
            <a:ext cx="5544616" cy="1200329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i="1" dirty="0" smtClean="0">
                <a:latin typeface="Calibri" pitchFamily="34" charset="0"/>
              </a:rPr>
              <a:t>Ve 14 letech měl Jan titul hrabě lucemburský, hrabě v </a:t>
            </a:r>
            <a:r>
              <a:rPr lang="cs-CZ" sz="2400" i="1" dirty="0" err="1" smtClean="0">
                <a:latin typeface="Calibri" pitchFamily="34" charset="0"/>
              </a:rPr>
              <a:t>Laroche</a:t>
            </a:r>
            <a:r>
              <a:rPr lang="cs-CZ" sz="2400" i="1" dirty="0" smtClean="0">
                <a:latin typeface="Calibri" pitchFamily="34" charset="0"/>
              </a:rPr>
              <a:t> a markrabě </a:t>
            </a:r>
            <a:r>
              <a:rPr lang="cs-CZ" sz="2400" i="1" dirty="0" smtClean="0">
                <a:latin typeface="Calibri" pitchFamily="34" charset="0"/>
              </a:rPr>
              <a:t> v </a:t>
            </a:r>
            <a:r>
              <a:rPr lang="cs-CZ" sz="2400" i="1" dirty="0" err="1" smtClean="0">
                <a:latin typeface="Calibri" pitchFamily="34" charset="0"/>
              </a:rPr>
              <a:t>Arlonu</a:t>
            </a:r>
            <a:r>
              <a:rPr lang="cs-CZ" sz="2400" i="1" dirty="0" smtClean="0">
                <a:latin typeface="Calibri" pitchFamily="34" charset="0"/>
              </a:rPr>
              <a:t>.</a:t>
            </a:r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2627784" y="0"/>
            <a:ext cx="428852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Rytíř Evropy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23528" y="3068960"/>
            <a:ext cx="8640960" cy="3046988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i="1" dirty="0" smtClean="0">
                <a:latin typeface="Calibri" pitchFamily="34" charset="0"/>
              </a:rPr>
              <a:t>Ač Jindřich VII. udělil z titulu římského panovníka České království svému synovi v léno</a:t>
            </a:r>
            <a:r>
              <a:rPr lang="cs-CZ" sz="2400" i="1" dirty="0" smtClean="0">
                <a:solidFill>
                  <a:srgbClr val="FFC000"/>
                </a:solidFill>
                <a:latin typeface="Calibri" pitchFamily="34" charset="0"/>
              </a:rPr>
              <a:t>, musel Jan Lucemburský zlomit odpor Jindřicha Korutanského</a:t>
            </a:r>
            <a:r>
              <a:rPr lang="cs-CZ" sz="2400" i="1" dirty="0" smtClean="0">
                <a:latin typeface="Calibri" pitchFamily="34" charset="0"/>
              </a:rPr>
              <a:t>. Na podzim 1310 stanul v mrazivém prosinci se svými oddíly před Prahou. Do opevněného města pronikl za pomoci Eliščiných stoupenců uvnitř hradeb. Dne </a:t>
            </a:r>
            <a:r>
              <a:rPr lang="cs-CZ" sz="2400" i="1" dirty="0" smtClean="0">
                <a:solidFill>
                  <a:srgbClr val="FFC000"/>
                </a:solidFill>
                <a:latin typeface="Calibri" pitchFamily="34" charset="0"/>
              </a:rPr>
              <a:t>3.12.1310 Janovi bojovníci obsadili Staré Město a posléze celou Prahu.</a:t>
            </a:r>
            <a:r>
              <a:rPr lang="cs-CZ" sz="2400" i="1" dirty="0" smtClean="0">
                <a:latin typeface="Calibri" pitchFamily="34" charset="0"/>
              </a:rPr>
              <a:t> Jindřich Korutanský musel Čechy  vyklidit.  Císař Jindřich VII. již v srpnu 1313 umírá a mladý český král zůstal sám na boj se sebevědomou českou šlechtou.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4"/>
          <p:cNvSpPr>
            <a:spLocks noChangeArrowheads="1"/>
          </p:cNvSpPr>
          <p:nvPr/>
        </p:nvSpPr>
        <p:spPr bwMode="auto">
          <a:xfrm>
            <a:off x="4643438" y="4760565"/>
            <a:ext cx="4286280" cy="1692771"/>
          </a:xfrm>
          <a:prstGeom prst="rect">
            <a:avLst/>
          </a:prstGeom>
          <a:noFill/>
          <a:ln w="9525">
            <a:solidFill>
              <a:schemeClr val="tx2">
                <a:lumMod val="50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600" i="1" dirty="0">
                <a:latin typeface="Calibri" pitchFamily="34" charset="0"/>
              </a:rPr>
              <a:t>V rytířských válkách dobýval slávu jménu českého krále</a:t>
            </a:r>
            <a:r>
              <a:rPr lang="cs-CZ" sz="2600" i="1" dirty="0" smtClean="0">
                <a:latin typeface="Calibri" pitchFamily="34" charset="0"/>
              </a:rPr>
              <a:t>. Zúčastnil se skoro každé bitvy svých spojenců.</a:t>
            </a:r>
          </a:p>
        </p:txBody>
      </p:sp>
      <p:sp>
        <p:nvSpPr>
          <p:cNvPr id="9219" name="Obdélník 6"/>
          <p:cNvSpPr>
            <a:spLocks noChangeArrowheads="1"/>
          </p:cNvSpPr>
          <p:nvPr/>
        </p:nvSpPr>
        <p:spPr bwMode="auto">
          <a:xfrm>
            <a:off x="2015133" y="142852"/>
            <a:ext cx="584006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lnSpc>
                <a:spcPct val="80000"/>
              </a:lnSpc>
            </a:pPr>
            <a: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Times New Roman" pitchFamily="18" charset="0"/>
              </a:rPr>
              <a:t>„ </a:t>
            </a:r>
            <a:r>
              <a:rPr lang="cs-CZ" sz="4000" b="1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Times New Roman" pitchFamily="18" charset="0"/>
              </a:rPr>
              <a:t>Ich</a:t>
            </a:r>
            <a:r>
              <a:rPr lang="cs-CZ" sz="4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Times New Roman" pitchFamily="18" charset="0"/>
              </a:rPr>
              <a:t> dien“ = „Sloužím“</a:t>
            </a:r>
          </a:p>
        </p:txBody>
      </p:sp>
      <p:pic>
        <p:nvPicPr>
          <p:cNvPr id="28674" name="Picture 2" descr="http://upload.wikimedia.org/wikipedia/commons/d/da/JenikLucvGelnhausen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052736"/>
            <a:ext cx="3609975" cy="5419725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nimBg="1"/>
      <p:bldP spid="92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71414"/>
            <a:ext cx="8443946" cy="651956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cs-CZ" sz="3000" dirty="0" smtClean="0">
                <a:latin typeface="Calibri" pitchFamily="34" charset="0"/>
              </a:rPr>
              <a:t>                   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3000" dirty="0" smtClean="0">
                <a:solidFill>
                  <a:srgbClr val="FFC000"/>
                </a:solidFill>
                <a:latin typeface="Calibri" pitchFamily="34" charset="0"/>
              </a:rPr>
              <a:t>Jan byl zvolen za ústupky šlechtě :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významní šlechtici si vymohli výhody = </a:t>
            </a:r>
            <a:r>
              <a:rPr lang="cs-CZ" sz="2800" dirty="0" smtClean="0">
                <a:solidFill>
                  <a:srgbClr val="FFC000"/>
                </a:solidFill>
                <a:latin typeface="Calibri" pitchFamily="34" charset="0"/>
                <a:cs typeface="Times New Roman" pitchFamily="18" charset="0"/>
              </a:rPr>
              <a:t>inaugurační diplomy, </a:t>
            </a: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přivlastňovali si majetek</a:t>
            </a:r>
            <a:endParaRPr lang="cs-CZ" sz="3000" dirty="0" smtClean="0">
              <a:solidFill>
                <a:srgbClr val="FFC0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cs-CZ" sz="3000" dirty="0" smtClean="0">
                <a:latin typeface="Calibri" pitchFamily="34" charset="0"/>
              </a:rPr>
              <a:t>cizinci nebudou dosazováni do úřadů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3000" dirty="0" smtClean="0">
                <a:latin typeface="Calibri" pitchFamily="34" charset="0"/>
              </a:rPr>
              <a:t>šlechta nemá vojenské povinnosti mimo území státu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3000" dirty="0" smtClean="0">
                <a:latin typeface="Calibri" pitchFamily="34" charset="0"/>
              </a:rPr>
              <a:t>šlechtické statky jsou nezdanitelné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3000" dirty="0" smtClean="0">
                <a:latin typeface="Calibri" pitchFamily="34" charset="0"/>
              </a:rPr>
              <a:t>vymře-li rod po meči,  majetek nepřipadne panovníkovi, ale ženě nebo nepřímému dědici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>
                <a:latin typeface="Calibri" pitchFamily="34" charset="0"/>
              </a:rPr>
              <a:t>později uděluje správu Čech </a:t>
            </a:r>
            <a:r>
              <a:rPr lang="cs-CZ" sz="2800" dirty="0" smtClean="0">
                <a:solidFill>
                  <a:srgbClr val="92D050"/>
                </a:solidFill>
                <a:latin typeface="Calibri" pitchFamily="34" charset="0"/>
              </a:rPr>
              <a:t>Jindřichu z </a:t>
            </a:r>
            <a:r>
              <a:rPr lang="cs-CZ" sz="2800" dirty="0" err="1" smtClean="0">
                <a:solidFill>
                  <a:srgbClr val="92D050"/>
                </a:solidFill>
                <a:latin typeface="Calibri" pitchFamily="34" charset="0"/>
              </a:rPr>
              <a:t>Lipé</a:t>
            </a:r>
            <a:r>
              <a:rPr lang="cs-CZ" sz="2800" dirty="0" smtClean="0">
                <a:solidFill>
                  <a:srgbClr val="92D050"/>
                </a:solidFill>
                <a:latin typeface="Calibri" pitchFamily="34" charset="0"/>
              </a:rPr>
              <a:t> </a:t>
            </a:r>
          </a:p>
          <a:p>
            <a:pPr>
              <a:buNone/>
              <a:defRPr/>
            </a:pPr>
            <a:r>
              <a:rPr lang="cs-CZ" sz="2800" dirty="0" smtClean="0">
                <a:solidFill>
                  <a:srgbClr val="92D050"/>
                </a:solidFill>
                <a:latin typeface="Calibri" pitchFamily="34" charset="0"/>
              </a:rPr>
              <a:t>    </a:t>
            </a:r>
            <a:r>
              <a:rPr lang="cs-CZ" sz="2800" dirty="0" smtClean="0">
                <a:latin typeface="Calibri" pitchFamily="34" charset="0"/>
              </a:rPr>
              <a:t>a raději  odchází do ciziny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800" dirty="0" smtClean="0">
                <a:latin typeface="Calibri" pitchFamily="34" charset="0"/>
              </a:rPr>
              <a:t>zpět se vrací jen pro peníze na války</a:t>
            </a:r>
          </a:p>
          <a:p>
            <a:pPr>
              <a:buNone/>
              <a:defRPr/>
            </a:pPr>
            <a:endParaRPr lang="cs-CZ" sz="30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§"/>
              <a:defRPr/>
            </a:pPr>
            <a:endParaRPr lang="cs-CZ" sz="3000" dirty="0" smtClean="0">
              <a:latin typeface="Calibri" pitchFamily="34" charset="0"/>
            </a:endParaRPr>
          </a:p>
          <a:p>
            <a:pPr>
              <a:defRPr/>
            </a:pPr>
            <a:endParaRPr lang="cs-CZ" sz="3000" dirty="0"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59832" y="-27384"/>
            <a:ext cx="3794244" cy="769441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</a:rPr>
              <a:t>Vnitřní politika 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43608" y="188640"/>
            <a:ext cx="7498080" cy="48006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cs-CZ" sz="2800" dirty="0" smtClean="0">
                <a:latin typeface="Calibri" pitchFamily="34" charset="0"/>
              </a:rPr>
              <a:t>ale přispěl ke zvýšení prestiže českého státu </a:t>
            </a:r>
            <a:r>
              <a:rPr lang="cs-CZ" sz="2800" dirty="0" smtClean="0">
                <a:latin typeface="Calibri" pitchFamily="34" charset="0"/>
              </a:rPr>
              <a:t>            na </a:t>
            </a:r>
            <a:r>
              <a:rPr lang="cs-CZ" sz="2800" dirty="0" smtClean="0">
                <a:latin typeface="Calibri" pitchFamily="34" charset="0"/>
              </a:rPr>
              <a:t>mezinárodním poli</a:t>
            </a:r>
          </a:p>
          <a:p>
            <a:pPr>
              <a:defRPr/>
            </a:pPr>
            <a:r>
              <a:rPr lang="cs-CZ" sz="2800" dirty="0" smtClean="0">
                <a:latin typeface="Calibri" pitchFamily="34" charset="0"/>
              </a:rPr>
              <a:t>diplomatickými schopnostmi hájil český stát v zahraničí </a:t>
            </a: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 =  </a:t>
            </a:r>
            <a:r>
              <a:rPr lang="cs-CZ" sz="2800" dirty="0" smtClean="0">
                <a:solidFill>
                  <a:srgbClr val="FFC000"/>
                </a:solidFill>
                <a:latin typeface="Calibri" pitchFamily="34" charset="0"/>
                <a:cs typeface="Times New Roman" pitchFamily="18" charset="0"/>
              </a:rPr>
              <a:t>rozšířil území o Lužici a část Slezska</a:t>
            </a:r>
            <a:r>
              <a:rPr lang="cs-CZ" sz="2800" dirty="0" smtClean="0">
                <a:solidFill>
                  <a:srgbClr val="FFC000"/>
                </a:solidFill>
              </a:rPr>
              <a:t>, </a:t>
            </a:r>
            <a:r>
              <a:rPr lang="cs-CZ" sz="2800" dirty="0" smtClean="0">
                <a:solidFill>
                  <a:srgbClr val="FFC000"/>
                </a:solidFill>
                <a:latin typeface="Calibri" pitchFamily="34" charset="0"/>
                <a:cs typeface="Browallia New" pitchFamily="34" charset="-34"/>
              </a:rPr>
              <a:t>trvale získal od císaře Chebsko, velkou část Slovenska, část Slezska, </a:t>
            </a:r>
            <a:r>
              <a:rPr lang="cs-CZ" sz="2800" dirty="0" err="1" smtClean="0">
                <a:solidFill>
                  <a:srgbClr val="FFC000"/>
                </a:solidFill>
                <a:latin typeface="Calibri" pitchFamily="34" charset="0"/>
                <a:cs typeface="Browallia New" pitchFamily="34" charset="-34"/>
              </a:rPr>
              <a:t>Budyšínsko</a:t>
            </a:r>
            <a:r>
              <a:rPr lang="cs-CZ" sz="2800" dirty="0" smtClean="0">
                <a:solidFill>
                  <a:srgbClr val="FFC000"/>
                </a:solidFill>
                <a:latin typeface="Calibri" pitchFamily="34" charset="0"/>
                <a:cs typeface="Browallia New" pitchFamily="34" charset="-34"/>
              </a:rPr>
              <a:t>, </a:t>
            </a:r>
            <a:r>
              <a:rPr lang="cs-CZ" sz="2800" dirty="0" err="1" smtClean="0">
                <a:solidFill>
                  <a:srgbClr val="FFC000"/>
                </a:solidFill>
                <a:latin typeface="Calibri" pitchFamily="34" charset="0"/>
                <a:cs typeface="Browallia New" pitchFamily="34" charset="-34"/>
              </a:rPr>
              <a:t>Zhořelecko</a:t>
            </a:r>
            <a:endParaRPr lang="cs-CZ" sz="2800" dirty="0" smtClean="0">
              <a:solidFill>
                <a:srgbClr val="FFC000"/>
              </a:solidFill>
              <a:latin typeface="Calibri" pitchFamily="34" charset="0"/>
              <a:cs typeface="Browallia New" pitchFamily="34" charset="-34"/>
            </a:endParaRPr>
          </a:p>
          <a:p>
            <a:pPr>
              <a:defRPr/>
            </a:pPr>
            <a:r>
              <a:rPr lang="cs-CZ" sz="2800" b="1" dirty="0" smtClean="0">
                <a:solidFill>
                  <a:srgbClr val="92D050"/>
                </a:solidFill>
                <a:latin typeface="Calibri" pitchFamily="34" charset="0"/>
                <a:cs typeface="Times New Roman" pitchFamily="18" charset="0"/>
              </a:rPr>
              <a:t>1346 – padl v bitvě </a:t>
            </a:r>
            <a:r>
              <a:rPr lang="cs-CZ" sz="2800" b="1" dirty="0" smtClean="0">
                <a:solidFill>
                  <a:srgbClr val="92D050"/>
                </a:solidFill>
                <a:latin typeface="Calibri" pitchFamily="34" charset="0"/>
                <a:cs typeface="Times New Roman" pitchFamily="18" charset="0"/>
              </a:rPr>
              <a:t>                                                 u </a:t>
            </a:r>
            <a:r>
              <a:rPr lang="cs-CZ" sz="2800" b="1" dirty="0" smtClean="0">
                <a:solidFill>
                  <a:srgbClr val="92D050"/>
                </a:solidFill>
                <a:latin typeface="Calibri" pitchFamily="34" charset="0"/>
                <a:cs typeface="Times New Roman" pitchFamily="18" charset="0"/>
              </a:rPr>
              <a:t>Kresčaku </a:t>
            </a:r>
            <a:endParaRPr lang="cs-CZ" sz="2800" b="1" dirty="0" smtClean="0">
              <a:solidFill>
                <a:srgbClr val="92D050"/>
              </a:solidFill>
              <a:latin typeface="Calibri" pitchFamily="34" charset="0"/>
              <a:cs typeface="Times New Roman" pitchFamily="18" charset="0"/>
            </a:endParaRPr>
          </a:p>
          <a:p>
            <a:pPr>
              <a:defRPr/>
            </a:pP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od roku 1339 </a:t>
            </a:r>
          </a:p>
          <a:p>
            <a:pPr>
              <a:buNone/>
              <a:defRPr/>
            </a:pP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   </a:t>
            </a: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už </a:t>
            </a: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byl </a:t>
            </a: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slepý</a:t>
            </a:r>
            <a:endParaRPr lang="cs-CZ" sz="2800" dirty="0" smtClean="0">
              <a:latin typeface="Calibri" pitchFamily="34" charset="0"/>
              <a:cs typeface="Times New Roman" pitchFamily="18" charset="0"/>
            </a:endParaRPr>
          </a:p>
          <a:p>
            <a:pPr>
              <a:buNone/>
              <a:defRPr/>
            </a:pPr>
            <a:endParaRPr lang="cs-CZ" sz="2800" dirty="0" smtClean="0">
              <a:latin typeface="Calibri" pitchFamily="34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sz="2800" dirty="0" smtClean="0">
                <a:latin typeface="Calibri" pitchFamily="34" charset="0"/>
                <a:cs typeface="Times New Roman" pitchFamily="18" charset="0"/>
              </a:rPr>
              <a:t>    </a:t>
            </a:r>
          </a:p>
          <a:p>
            <a:pPr>
              <a:lnSpc>
                <a:spcPct val="90000"/>
              </a:lnSpc>
              <a:defRPr/>
            </a:pPr>
            <a:endParaRPr lang="cs-CZ" sz="2800" dirty="0" smtClean="0">
              <a:latin typeface="Calibri" pitchFamily="34" charset="0"/>
              <a:cs typeface="Browallia New" pitchFamily="34" charset="-34"/>
            </a:endParaRPr>
          </a:p>
        </p:txBody>
      </p:sp>
      <p:pic>
        <p:nvPicPr>
          <p:cNvPr id="26626" name="Picture 2" descr="File:Náběh Jana Lucemburského k založení české velmoci v druhé třetině století XIV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852936"/>
            <a:ext cx="4115377" cy="3816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1538" y="0"/>
            <a:ext cx="8072462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cs-CZ" sz="4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Manželky </a:t>
            </a:r>
            <a:r>
              <a:rPr lang="cs-CZ" sz="4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Jana Lucemburského </a:t>
            </a:r>
            <a:endParaRPr lang="cs-CZ" sz="4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ill Sans MT" pitchFamily="34" charset="-18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928662" y="1071546"/>
            <a:ext cx="8643966" cy="45307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b="1" dirty="0" smtClean="0">
                <a:solidFill>
                  <a:srgbClr val="FFC000"/>
                </a:solidFill>
                <a:latin typeface="Calibri" pitchFamily="34" charset="0"/>
              </a:rPr>
              <a:t>1. </a:t>
            </a:r>
            <a:r>
              <a:rPr lang="cs-CZ" b="1" smtClean="0">
                <a:solidFill>
                  <a:srgbClr val="FFC000"/>
                </a:solidFill>
                <a:latin typeface="Calibri" pitchFamily="34" charset="0"/>
              </a:rPr>
              <a:t>manželka:</a:t>
            </a:r>
            <a:endParaRPr lang="cs-CZ" smtClean="0">
              <a:latin typeface="Calibri" pitchFamily="34" charset="0"/>
            </a:endParaRPr>
          </a:p>
          <a:p>
            <a:pPr>
              <a:lnSpc>
                <a:spcPct val="80000"/>
              </a:lnSpc>
              <a:buNone/>
              <a:defRPr/>
            </a:pPr>
            <a:r>
              <a:rPr lang="cs-CZ" sz="3500" b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Eliška Přemyslovna</a:t>
            </a:r>
            <a:r>
              <a:rPr lang="cs-CZ" sz="3500" b="1" i="1" smtClean="0">
                <a:ln w="50800"/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* 1292 - † 1330 </a:t>
            </a:r>
          </a:p>
          <a:p>
            <a:pPr>
              <a:lnSpc>
                <a:spcPct val="80000"/>
              </a:lnSpc>
              <a:defRPr/>
            </a:pPr>
            <a:r>
              <a:rPr lang="cs-CZ" smtClean="0">
                <a:latin typeface="Calibri" pitchFamily="34" charset="0"/>
              </a:rPr>
              <a:t>otec Václav II. ( český a polský král,</a:t>
            </a:r>
            <a:r>
              <a:rPr lang="cs-CZ" smtClean="0">
                <a:ln w="50800"/>
                <a:latin typeface="Calibri" pitchFamily="34" charset="0"/>
              </a:rPr>
              <a:t>† 1305)</a:t>
            </a:r>
          </a:p>
          <a:p>
            <a:pPr>
              <a:lnSpc>
                <a:spcPct val="80000"/>
              </a:lnSpc>
              <a:defRPr/>
            </a:pPr>
            <a:r>
              <a:rPr lang="cs-CZ" smtClean="0">
                <a:latin typeface="Calibri" pitchFamily="34" charset="0"/>
              </a:rPr>
              <a:t>matka Guta Habsburská (</a:t>
            </a:r>
            <a:r>
              <a:rPr lang="cs-CZ" smtClean="0">
                <a:ln w="50800"/>
                <a:latin typeface="Calibri" pitchFamily="34" charset="0"/>
              </a:rPr>
              <a:t>† 1302)</a:t>
            </a:r>
            <a:endParaRPr lang="cs-CZ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</a:rPr>
              <a:t>poslední z rodu Přemyslovců na trůně</a:t>
            </a:r>
          </a:p>
          <a:p>
            <a:pPr>
              <a:lnSpc>
                <a:spcPct val="80000"/>
              </a:lnSpc>
              <a:defRPr/>
            </a:pPr>
            <a:r>
              <a:rPr lang="cs-CZ" smtClean="0">
                <a:latin typeface="Calibri" pitchFamily="34" charset="0"/>
              </a:rPr>
              <a:t>sňatek s Janem Lucemburským ( 18 let, Jan 14 let)</a:t>
            </a:r>
            <a:endParaRPr lang="cs-CZ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>
                <a:latin typeface="Calibri" pitchFamily="34" charset="0"/>
              </a:rPr>
              <a:t>nerozuměli si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>
                <a:latin typeface="Calibri" pitchFamily="34" charset="0"/>
              </a:rPr>
              <a:t>uvězněna na hradě Mělník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>
                <a:latin typeface="Calibri" pitchFamily="34" charset="0"/>
              </a:rPr>
              <a:t>Jan odvezl malého Václava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dirty="0" smtClean="0">
                <a:latin typeface="Calibri" pitchFamily="34" charset="0"/>
              </a:rPr>
              <a:t>   (Karla IV.) ve </a:t>
            </a:r>
            <a:r>
              <a:rPr lang="cs-CZ" smtClean="0">
                <a:latin typeface="Calibri" pitchFamily="34" charset="0"/>
              </a:rPr>
              <a:t>třech letech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smtClean="0">
                <a:latin typeface="Calibri" pitchFamily="34" charset="0"/>
              </a:rPr>
              <a:t>    do Francie</a:t>
            </a:r>
            <a:r>
              <a:rPr lang="cs-CZ" b="1" smtClean="0">
                <a:latin typeface="Calibri" pitchFamily="34" charset="0"/>
              </a:rPr>
              <a:t> </a:t>
            </a:r>
          </a:p>
          <a:p>
            <a:pPr>
              <a:buNone/>
            </a:pPr>
            <a:endParaRPr lang="cs-CZ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None/>
              <a:defRPr/>
            </a:pPr>
            <a:endParaRPr lang="cs-CZ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dirty="0" smtClean="0">
              <a:latin typeface="Calibri" pitchFamily="34" charset="0"/>
            </a:endParaRPr>
          </a:p>
        </p:txBody>
      </p:sp>
      <p:pic>
        <p:nvPicPr>
          <p:cNvPr id="5" name="Picture 2" descr="http://upload.wikimedia.org/wikipedia/commons/9/90/Eliska_V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1" y="3789040"/>
            <a:ext cx="3251197" cy="2160240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>
          <a:xfrm>
            <a:off x="1178376" y="476672"/>
            <a:ext cx="7498080" cy="1143000"/>
          </a:xfrm>
        </p:spPr>
        <p:txBody>
          <a:bodyPr>
            <a:no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>Svatba Jana Lucemburského</a:t>
            </a:r>
            <a:b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</a:b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>a Elišky Přemyslovny 1.9.131O ve </a:t>
            </a:r>
            <a:r>
              <a:rPr lang="cs-CZ" sz="2400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>Špýru</a:t>
            </a: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> </a:t>
            </a:r>
            <a:b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</a:b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> </a:t>
            </a:r>
            <a:r>
              <a:rPr lang="cs-CZ" sz="2400" b="1" i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>(iluminace z </a:t>
            </a:r>
            <a:r>
              <a:rPr lang="cs-CZ" sz="2400" b="1" i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>Balduinea</a:t>
            </a:r>
            <a:r>
              <a:rPr lang="cs-CZ" sz="2400" b="1" i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>)</a:t>
            </a: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/>
            </a:r>
            <a:b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</a:br>
            <a: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  <a:t/>
            </a:r>
            <a:br>
              <a:rPr lang="cs-CZ" sz="2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Calibri" pitchFamily="34" charset="0"/>
              </a:rPr>
            </a:br>
            <a:endParaRPr lang="cs-CZ" sz="2400" b="1" kern="0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Calibri" pitchFamily="34" charset="0"/>
            </a:endParaRPr>
          </a:p>
        </p:txBody>
      </p:sp>
      <p:pic>
        <p:nvPicPr>
          <p:cNvPr id="24582" name="Picture 6" descr="http://upload.wikimedia.org/wikipedia/commons/7/77/John_of_Luxemburg-Wedd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412776"/>
            <a:ext cx="6831979" cy="4320480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1331640" y="5877272"/>
            <a:ext cx="7488832" cy="830997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i="1" kern="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Korunovace Jana a Elišky </a:t>
            </a:r>
            <a:r>
              <a:rPr lang="cs-CZ" sz="2400" i="1" dirty="0" smtClean="0"/>
              <a:t>byla 7.2.1311 v Praze ve Svatovítské katedrále.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95936" y="332656"/>
            <a:ext cx="1855444" cy="523220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8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</a:rPr>
              <a:t>Jan a Eliška</a:t>
            </a:r>
            <a:endParaRPr lang="cs-CZ" sz="2800" dirty="0"/>
          </a:p>
        </p:txBody>
      </p:sp>
      <p:pic>
        <p:nvPicPr>
          <p:cNvPr id="5" name="Picture 2" descr="http://upload.wikimedia.org/wikipedia/commons/1/17/Honzik_ret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20688"/>
            <a:ext cx="2455612" cy="5544616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4" descr="http://upload.wikimedia.org/wikipedia/commons/e/e0/Elis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548680"/>
            <a:ext cx="2211114" cy="5616624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3131840" y="5805264"/>
            <a:ext cx="3384376" cy="648072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pPr>
              <a:defRPr/>
            </a:pPr>
            <a:r>
              <a:rPr lang="cs-CZ" sz="2800" dirty="0" smtClean="0"/>
              <a:t>Pečeť královny </a:t>
            </a:r>
            <a:r>
              <a:rPr lang="cs-CZ" sz="2800" dirty="0" smtClean="0"/>
              <a:t>Elišky</a:t>
            </a:r>
            <a:endParaRPr lang="cs-CZ" sz="2800" dirty="0" smtClean="0"/>
          </a:p>
        </p:txBody>
      </p:sp>
      <p:pic>
        <p:nvPicPr>
          <p:cNvPr id="6" name="Picture 8" descr="http://upload.wikimedia.org/wikipedia/commons/5/54/Pecet_Elisky13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48680"/>
            <a:ext cx="5034948" cy="4968552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-71462"/>
            <a:ext cx="749808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          „Válka královen“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ill Sans MT" pitchFamily="34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94" y="1057292"/>
            <a:ext cx="8072462" cy="4800600"/>
          </a:xfrm>
        </p:spPr>
        <p:txBody>
          <a:bodyPr>
            <a:noAutofit/>
          </a:bodyPr>
          <a:lstStyle/>
          <a:p>
            <a:r>
              <a:rPr lang="cs-CZ" sz="2800" i="1" smtClean="0">
                <a:latin typeface="Calibri" pitchFamily="34" charset="0"/>
              </a:rPr>
              <a:t>Eliška nesnášela svou nevlastní matku Elišku Rejčku </a:t>
            </a:r>
          </a:p>
          <a:p>
            <a:pPr>
              <a:buNone/>
            </a:pPr>
            <a:r>
              <a:rPr lang="cs-CZ" sz="2800" i="1" smtClean="0">
                <a:latin typeface="Calibri" pitchFamily="34" charset="0"/>
              </a:rPr>
              <a:t>    i jejího životního druha </a:t>
            </a:r>
            <a:r>
              <a:rPr lang="cs-CZ" sz="2800" i="1" smtClean="0">
                <a:solidFill>
                  <a:srgbClr val="FFC000"/>
                </a:solidFill>
                <a:latin typeface="Calibri" pitchFamily="34" charset="0"/>
              </a:rPr>
              <a:t>Jindřicha z Lipé</a:t>
            </a:r>
            <a:endParaRPr lang="cs-CZ" sz="2800" i="1" smtClean="0">
              <a:latin typeface="Calibri" pitchFamily="34" charset="0"/>
            </a:endParaRPr>
          </a:p>
          <a:p>
            <a:r>
              <a:rPr lang="cs-CZ" sz="2800" i="1" smtClean="0">
                <a:latin typeface="Calibri" pitchFamily="34" charset="0"/>
              </a:rPr>
              <a:t> dvě skupiny šlechty:</a:t>
            </a:r>
          </a:p>
          <a:p>
            <a:pPr>
              <a:buNone/>
            </a:pPr>
            <a:r>
              <a:rPr lang="cs-CZ" sz="2800" i="1" smtClean="0">
                <a:latin typeface="Calibri" pitchFamily="34" charset="0"/>
              </a:rPr>
              <a:t>     </a:t>
            </a:r>
            <a:r>
              <a:rPr lang="cs-CZ" sz="2800" i="1" smtClean="0">
                <a:solidFill>
                  <a:srgbClr val="FFC000"/>
                </a:solidFill>
                <a:latin typeface="Calibri" pitchFamily="34" charset="0"/>
              </a:rPr>
              <a:t>Jindřich + Rejčka </a:t>
            </a:r>
            <a:r>
              <a:rPr lang="cs-CZ" sz="2800" i="1" smtClean="0">
                <a:latin typeface="Calibri" pitchFamily="34" charset="0"/>
              </a:rPr>
              <a:t>= větší podpora české šlechty</a:t>
            </a:r>
          </a:p>
          <a:p>
            <a:pPr>
              <a:buNone/>
            </a:pPr>
            <a:r>
              <a:rPr lang="cs-CZ" sz="2800" i="1" smtClean="0">
                <a:solidFill>
                  <a:srgbClr val="FFC000"/>
                </a:solidFill>
                <a:latin typeface="Calibri" pitchFamily="34" charset="0"/>
              </a:rPr>
              <a:t>     Eliška Přemyslovna </a:t>
            </a:r>
            <a:r>
              <a:rPr lang="cs-CZ" sz="2800" i="1" smtClean="0">
                <a:latin typeface="Calibri" pitchFamily="34" charset="0"/>
              </a:rPr>
              <a:t>+ spojenec Vilém Zajíc </a:t>
            </a:r>
          </a:p>
          <a:p>
            <a:pPr>
              <a:buNone/>
            </a:pPr>
            <a:r>
              <a:rPr lang="cs-CZ" sz="2800" i="1" smtClean="0">
                <a:latin typeface="Calibri" pitchFamily="34" charset="0"/>
              </a:rPr>
              <a:t>     z Valdeka  </a:t>
            </a:r>
          </a:p>
          <a:p>
            <a:r>
              <a:rPr lang="cs-CZ" sz="2800" i="1" smtClean="0">
                <a:latin typeface="Calibri" pitchFamily="34" charset="0"/>
              </a:rPr>
              <a:t>Eliška Jindřicha nechala v roce 1315 zatknout, ale Jan Lucemburský se  sblížil s Jindřichem i Eliškou Rejčkou = </a:t>
            </a:r>
            <a:r>
              <a:rPr lang="cs-CZ" sz="2800" b="1" i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 pitchFamily="34" charset="0"/>
              </a:rPr>
              <a:t>válka mezi Eliškou a Janem, rozpad manželství  v roce 1319, občas se smířili</a:t>
            </a:r>
          </a:p>
          <a:p>
            <a:endParaRPr lang="cs-CZ" sz="2800" i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357166"/>
            <a:ext cx="7498080" cy="4800600"/>
          </a:xfrm>
        </p:spPr>
        <p:txBody>
          <a:bodyPr>
            <a:normAutofit/>
          </a:bodyPr>
          <a:lstStyle/>
          <a:p>
            <a:r>
              <a:rPr lang="cs-CZ" sz="2800" i="1" smtClean="0">
                <a:latin typeface="Calibri" pitchFamily="34" charset="0"/>
              </a:rPr>
              <a:t>Eliška obsadila Prahu, manželem poražena, vyhnanství –hrad Loket, Mělník,  Jan odváží děti</a:t>
            </a:r>
          </a:p>
          <a:p>
            <a:r>
              <a:rPr lang="cs-CZ" sz="2800" i="1" smtClean="0">
                <a:latin typeface="Calibri" pitchFamily="34" charset="0"/>
              </a:rPr>
              <a:t>žila pak z podpory příbuzných</a:t>
            </a:r>
          </a:p>
          <a:p>
            <a:r>
              <a:rPr lang="cs-CZ" sz="2800" i="1" smtClean="0">
                <a:latin typeface="Calibri" pitchFamily="34" charset="0"/>
              </a:rPr>
              <a:t>psychicky nevyrovnaná, vznětlivá, hrdá</a:t>
            </a:r>
          </a:p>
          <a:p>
            <a:r>
              <a:rPr lang="cs-CZ" sz="2800" i="1" smtClean="0">
                <a:latin typeface="Calibri" pitchFamily="34" charset="0"/>
              </a:rPr>
              <a:t>zemřela na tuberkulózu v  38 letech na Vyšehradě v domě Jana Volka ( nevlastní bratr)</a:t>
            </a:r>
          </a:p>
          <a:p>
            <a:r>
              <a:rPr lang="cs-CZ" sz="2800" i="1" smtClean="0">
                <a:solidFill>
                  <a:srgbClr val="FFC000"/>
                </a:solidFill>
                <a:latin typeface="Calibri" pitchFamily="34" charset="0"/>
              </a:rPr>
              <a:t>1. 10. 1330 byla pohřbena na Zbraslavi</a:t>
            </a:r>
          </a:p>
        </p:txBody>
      </p:sp>
      <p:pic>
        <p:nvPicPr>
          <p:cNvPr id="20482" name="Picture 2" descr="http://upload.wikimedia.org/wikipedia/commons/f/f9/Zbraslav_kost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789040"/>
            <a:ext cx="4392488" cy="2824379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6372200" y="6135687"/>
            <a:ext cx="2193549" cy="461665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400" i="1" dirty="0" smtClean="0">
                <a:latin typeface="Calibri" pitchFamily="34" charset="0"/>
              </a:rPr>
              <a:t>Zbraslav - </a:t>
            </a:r>
            <a:r>
              <a:rPr lang="cs-CZ" sz="2400" i="1" dirty="0" smtClean="0">
                <a:latin typeface="Calibri" pitchFamily="34" charset="0"/>
              </a:rPr>
              <a:t>kostel</a:t>
            </a:r>
            <a:endParaRPr lang="cs-CZ" sz="2400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51758" y="-162272"/>
            <a:ext cx="4500562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Děti s Eliškou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669162"/>
            <a:ext cx="8215338" cy="607220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i="1" dirty="0" smtClean="0">
                <a:latin typeface="Calibri" pitchFamily="34" charset="0"/>
              </a:rPr>
              <a:t>1. </a:t>
            </a:r>
            <a:r>
              <a:rPr lang="cs-CZ" sz="2400" b="1" i="1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Markéta Lucemburská </a:t>
            </a:r>
            <a:r>
              <a:rPr lang="cs-CZ" sz="2400" i="1" dirty="0" smtClean="0">
                <a:latin typeface="Calibri" pitchFamily="34" charset="0"/>
              </a:rPr>
              <a:t>(1313– 1341) + manžel Jindřich II. </a:t>
            </a:r>
            <a:r>
              <a:rPr lang="cs-CZ" sz="2400" i="1" dirty="0" err="1" smtClean="0">
                <a:latin typeface="Calibri" pitchFamily="34" charset="0"/>
              </a:rPr>
              <a:t>Dolnobavorský</a:t>
            </a:r>
            <a:r>
              <a:rPr lang="cs-CZ" sz="2400" i="1" dirty="0" smtClean="0">
                <a:latin typeface="Calibri" pitchFamily="34" charset="0"/>
              </a:rPr>
              <a:t> (1305 – 1339)</a:t>
            </a:r>
          </a:p>
          <a:p>
            <a:pPr>
              <a:buNone/>
            </a:pPr>
            <a:r>
              <a:rPr lang="cs-CZ" sz="2400" i="1" dirty="0" smtClean="0">
                <a:latin typeface="Calibri" pitchFamily="34" charset="0"/>
              </a:rPr>
              <a:t>2. </a:t>
            </a:r>
            <a:r>
              <a:rPr lang="cs-CZ" sz="2400" b="1" i="1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Jitka</a:t>
            </a:r>
            <a:r>
              <a:rPr lang="cs-CZ" sz="2400" b="1" i="1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/Bona Lucemburská </a:t>
            </a:r>
            <a:r>
              <a:rPr lang="cs-CZ" sz="2400" i="1" dirty="0" smtClean="0">
                <a:latin typeface="Calibri" pitchFamily="34" charset="0"/>
              </a:rPr>
              <a:t>(1315 – 1349) + manžel  Jan II. Francouzský (1319 - 1364), budoucí francouzský král</a:t>
            </a:r>
          </a:p>
          <a:p>
            <a:pPr>
              <a:buNone/>
            </a:pPr>
            <a:r>
              <a:rPr lang="cs-CZ" sz="2700" b="1" dirty="0" smtClean="0">
                <a:solidFill>
                  <a:srgbClr val="92D050"/>
                </a:solidFill>
                <a:latin typeface="Calibri" pitchFamily="34" charset="0"/>
              </a:rPr>
              <a:t>3. Václav = Karel IV. </a:t>
            </a:r>
            <a:r>
              <a:rPr lang="cs-CZ" sz="2700" b="1" dirty="0" smtClean="0">
                <a:solidFill>
                  <a:srgbClr val="FFC000"/>
                </a:solidFill>
                <a:latin typeface="Calibri" pitchFamily="34" charset="0"/>
              </a:rPr>
              <a:t>(14.5.1316 – 29.11.1378), český  král a římský císař </a:t>
            </a:r>
            <a:r>
              <a:rPr lang="cs-CZ" sz="2400" dirty="0" smtClean="0">
                <a:latin typeface="Calibri" pitchFamily="34" charset="0"/>
              </a:rPr>
              <a:t>+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Calibri" pitchFamily="34" charset="0"/>
              </a:rPr>
              <a:t>Blanka z </a:t>
            </a:r>
            <a:r>
              <a:rPr lang="cs-CZ" sz="2400" dirty="0" err="1" smtClean="0">
                <a:latin typeface="Calibri" pitchFamily="34" charset="0"/>
              </a:rPr>
              <a:t>Valois</a:t>
            </a:r>
            <a:r>
              <a:rPr lang="cs-CZ" sz="2400" dirty="0" smtClean="0">
                <a:latin typeface="Calibri" pitchFamily="34" charset="0"/>
              </a:rPr>
              <a:t>,  Anna Falcká,  Anna </a:t>
            </a:r>
            <a:r>
              <a:rPr lang="cs-CZ" sz="2400" dirty="0" err="1" smtClean="0">
                <a:latin typeface="Calibri" pitchFamily="34" charset="0"/>
              </a:rPr>
              <a:t>Svídnická</a:t>
            </a:r>
            <a:r>
              <a:rPr lang="cs-CZ" sz="2400" dirty="0" smtClean="0">
                <a:latin typeface="Calibri" pitchFamily="34" charset="0"/>
              </a:rPr>
              <a:t>,  Alžběta  Pomořanská </a:t>
            </a:r>
          </a:p>
          <a:p>
            <a:pPr>
              <a:buNone/>
            </a:pPr>
            <a:r>
              <a:rPr lang="cs-CZ" sz="2400" i="1" dirty="0" smtClean="0">
                <a:latin typeface="Calibri" pitchFamily="34" charset="0"/>
              </a:rPr>
              <a:t>4. </a:t>
            </a:r>
            <a:r>
              <a:rPr lang="cs-CZ" sz="2400" b="1" i="1" dirty="0" smtClean="0">
                <a:solidFill>
                  <a:srgbClr val="92D050"/>
                </a:solidFill>
                <a:latin typeface="Calibri" pitchFamily="34" charset="0"/>
              </a:rPr>
              <a:t>Přemysl Otakar </a:t>
            </a:r>
            <a:r>
              <a:rPr lang="cs-CZ" sz="2400" i="1" dirty="0" smtClean="0">
                <a:latin typeface="Calibri" pitchFamily="34" charset="0"/>
              </a:rPr>
              <a:t>(1318 – 1320,  jméno podle děda PO II.)</a:t>
            </a:r>
          </a:p>
          <a:p>
            <a:pPr>
              <a:buNone/>
            </a:pPr>
            <a:r>
              <a:rPr lang="cs-CZ" sz="2700" b="1" dirty="0" smtClean="0">
                <a:latin typeface="Calibri" pitchFamily="34" charset="0"/>
              </a:rPr>
              <a:t>5. </a:t>
            </a:r>
            <a:r>
              <a:rPr lang="cs-CZ" sz="2700" dirty="0" smtClean="0">
                <a:solidFill>
                  <a:srgbClr val="92D050"/>
                </a:solidFill>
                <a:latin typeface="Calibri" pitchFamily="34" charset="0"/>
              </a:rPr>
              <a:t>Jan Jindřich </a:t>
            </a:r>
            <a:r>
              <a:rPr lang="cs-CZ" sz="2700" b="1" dirty="0" smtClean="0">
                <a:solidFill>
                  <a:srgbClr val="FFC000"/>
                </a:solidFill>
                <a:latin typeface="Calibri" pitchFamily="34" charset="0"/>
              </a:rPr>
              <a:t>(1322 - 1375), moravský markrabě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  <a:latin typeface="Calibri" pitchFamily="34" charset="0"/>
              </a:rPr>
              <a:t>     </a:t>
            </a:r>
            <a:r>
              <a:rPr lang="cs-CZ" sz="2400" b="1" i="1" dirty="0" smtClean="0">
                <a:latin typeface="Calibri" pitchFamily="34" charset="0"/>
              </a:rPr>
              <a:t>+ </a:t>
            </a:r>
            <a:r>
              <a:rPr lang="cs-CZ" sz="2400" i="1" dirty="0" smtClean="0">
                <a:latin typeface="Calibri" pitchFamily="34" charset="0"/>
              </a:rPr>
              <a:t>manželky Markéta Pyskatá, Markéta Opavská, Markéta </a:t>
            </a:r>
          </a:p>
          <a:p>
            <a:pPr>
              <a:buNone/>
            </a:pPr>
            <a:r>
              <a:rPr lang="cs-CZ" sz="2400" i="1" dirty="0" smtClean="0">
                <a:latin typeface="Calibri" pitchFamily="34" charset="0"/>
              </a:rPr>
              <a:t>       Habsburská,Alžběta </a:t>
            </a:r>
            <a:r>
              <a:rPr lang="cs-CZ" sz="2400" i="1" dirty="0" err="1" smtClean="0">
                <a:latin typeface="Calibri" pitchFamily="34" charset="0"/>
              </a:rPr>
              <a:t>Oettingenská</a:t>
            </a:r>
            <a:endParaRPr lang="cs-CZ" sz="2400" b="1" i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i="1" dirty="0" smtClean="0">
                <a:latin typeface="Calibri" pitchFamily="34" charset="0"/>
              </a:rPr>
              <a:t>6. </a:t>
            </a:r>
            <a:r>
              <a:rPr lang="pt-BR" sz="2400" b="1" i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alibri" pitchFamily="34" charset="0"/>
              </a:rPr>
              <a:t>Anna Lucemburská </a:t>
            </a:r>
            <a:r>
              <a:rPr lang="pt-BR" sz="2400" i="1" dirty="0" smtClean="0">
                <a:latin typeface="Calibri" pitchFamily="34" charset="0"/>
              </a:rPr>
              <a:t>(1323 - 1338) </a:t>
            </a:r>
            <a:r>
              <a:rPr lang="cs-CZ" sz="2400" i="1" dirty="0" smtClean="0">
                <a:latin typeface="Calibri" pitchFamily="34" charset="0"/>
              </a:rPr>
              <a:t>+</a:t>
            </a:r>
            <a:r>
              <a:rPr lang="pt-BR" sz="2400" i="1" dirty="0" smtClean="0">
                <a:latin typeface="Calibri" pitchFamily="34" charset="0"/>
              </a:rPr>
              <a:t> Ota Habsburský </a:t>
            </a:r>
            <a:endParaRPr lang="cs-CZ" sz="2400" i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i="1" dirty="0" smtClean="0">
                <a:latin typeface="Calibri" pitchFamily="34" charset="0"/>
              </a:rPr>
              <a:t>    </a:t>
            </a:r>
            <a:r>
              <a:rPr lang="pt-BR" sz="2400" i="1" dirty="0" smtClean="0">
                <a:latin typeface="Calibri" pitchFamily="34" charset="0"/>
              </a:rPr>
              <a:t>(1301 - 1339)</a:t>
            </a:r>
            <a:endParaRPr lang="cs-CZ" sz="2400" i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i="1" dirty="0" smtClean="0">
                <a:latin typeface="Calibri" pitchFamily="34" charset="0"/>
              </a:rPr>
              <a:t>7. </a:t>
            </a:r>
            <a:r>
              <a:rPr lang="cs-CZ" sz="2400" b="1" i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alibri" pitchFamily="34" charset="0"/>
              </a:rPr>
              <a:t>Eliška Lucemburská </a:t>
            </a:r>
            <a:r>
              <a:rPr lang="cs-CZ" sz="2400" i="1" dirty="0" smtClean="0">
                <a:latin typeface="Calibri" pitchFamily="34" charset="0"/>
              </a:rPr>
              <a:t>(1323 - před 1330)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214290"/>
            <a:ext cx="7884368" cy="4800600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sz="2800" b="1" dirty="0" smtClean="0">
                <a:solidFill>
                  <a:srgbClr val="FFC000"/>
                </a:solidFill>
                <a:latin typeface="Calibri" pitchFamily="34" charset="0"/>
              </a:rPr>
              <a:t>2. manželka: 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b="1" dirty="0" err="1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Beatrix</a:t>
            </a:r>
            <a:r>
              <a:rPr lang="cs-CZ" b="1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 Bourbonská (1318-1383)</a:t>
            </a:r>
            <a:endParaRPr lang="cs-CZ" b="1" dirty="0" smtClean="0">
              <a:latin typeface="Calibri" pitchFamily="34" charset="0"/>
            </a:endParaRPr>
          </a:p>
          <a:p>
            <a:r>
              <a:rPr lang="cs-CZ" sz="2800" b="1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alibri" pitchFamily="34" charset="0"/>
              </a:rPr>
              <a:t>svatba 1334</a:t>
            </a:r>
          </a:p>
          <a:p>
            <a:r>
              <a:rPr lang="cs-CZ" sz="2800" dirty="0" smtClean="0">
                <a:latin typeface="Calibri" pitchFamily="34" charset="0"/>
              </a:rPr>
              <a:t>dcera vévody Ludvíka I</a:t>
            </a:r>
            <a:r>
              <a:rPr lang="cs-CZ" sz="2800" dirty="0" smtClean="0">
                <a:latin typeface="Calibri" pitchFamily="34" charset="0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</a:rPr>
              <a:t>  </a:t>
            </a: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</a:rPr>
              <a:t>Bourbonského</a:t>
            </a:r>
          </a:p>
          <a:p>
            <a:r>
              <a:rPr lang="cs-CZ" sz="2800" dirty="0" smtClean="0">
                <a:latin typeface="Calibri" pitchFamily="34" charset="0"/>
              </a:rPr>
              <a:t>Jan začal žít </a:t>
            </a:r>
            <a:r>
              <a:rPr lang="cs-CZ" sz="2800" dirty="0" smtClean="0">
                <a:latin typeface="Calibri" pitchFamily="34" charset="0"/>
              </a:rPr>
              <a:t>usedlejším                              způsobem </a:t>
            </a:r>
            <a:r>
              <a:rPr lang="cs-CZ" sz="2800" dirty="0" smtClean="0">
                <a:latin typeface="Calibri" pitchFamily="34" charset="0"/>
              </a:rPr>
              <a:t>života</a:t>
            </a:r>
          </a:p>
          <a:p>
            <a:r>
              <a:rPr lang="cs-CZ" sz="2800" dirty="0" smtClean="0">
                <a:latin typeface="Calibri" pitchFamily="34" charset="0"/>
              </a:rPr>
              <a:t>do Čech přijela  až 1336</a:t>
            </a:r>
          </a:p>
          <a:p>
            <a:r>
              <a:rPr lang="cs-CZ" sz="2800" dirty="0" smtClean="0">
                <a:latin typeface="Calibri" pitchFamily="34" charset="0"/>
              </a:rPr>
              <a:t>18.5. 1337 </a:t>
            </a:r>
            <a:r>
              <a:rPr lang="cs-CZ" sz="2800" dirty="0" smtClean="0">
                <a:latin typeface="Calibri" pitchFamily="34" charset="0"/>
              </a:rPr>
              <a:t>korunována                                             </a:t>
            </a:r>
            <a:r>
              <a:rPr lang="cs-CZ" sz="2800" dirty="0" smtClean="0">
                <a:latin typeface="Calibri" pitchFamily="34" charset="0"/>
              </a:rPr>
              <a:t>v </a:t>
            </a:r>
            <a:r>
              <a:rPr lang="cs-CZ" sz="2800" dirty="0" smtClean="0">
                <a:latin typeface="Calibri" pitchFamily="34" charset="0"/>
              </a:rPr>
              <a:t>Praze českou </a:t>
            </a:r>
            <a:r>
              <a:rPr lang="cs-CZ" sz="2800" dirty="0" smtClean="0">
                <a:latin typeface="Calibri" pitchFamily="34" charset="0"/>
              </a:rPr>
              <a:t>královnou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</a:rPr>
              <a:t>    </a:t>
            </a:r>
          </a:p>
          <a:p>
            <a:endParaRPr lang="cs-CZ" sz="2800" dirty="0" smtClean="0">
              <a:latin typeface="Calibri" pitchFamily="34" charset="0"/>
            </a:endParaRPr>
          </a:p>
          <a:p>
            <a:pPr>
              <a:buNone/>
            </a:pPr>
            <a:endParaRPr lang="cs-CZ" sz="2800" dirty="0" smtClean="0">
              <a:latin typeface="Calibri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2800" dirty="0" smtClean="0">
              <a:latin typeface="Calibri" pitchFamily="34" charset="0"/>
            </a:endParaRPr>
          </a:p>
          <a:p>
            <a:pPr eaLnBrk="1" hangingPunct="1">
              <a:defRPr/>
            </a:pPr>
            <a:endParaRPr lang="cs-CZ" sz="2800" dirty="0" smtClean="0">
              <a:latin typeface="Calibri" pitchFamily="34" charset="0"/>
            </a:endParaRPr>
          </a:p>
        </p:txBody>
      </p:sp>
      <p:pic>
        <p:nvPicPr>
          <p:cNvPr id="5" name="Picture 2" descr="http://upload.wikimedia.org/wikipedia/commons/2/20/Beatrix_Bourb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124744"/>
            <a:ext cx="3886200" cy="5419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odorovný svitek 9"/>
          <p:cNvSpPr/>
          <p:nvPr/>
        </p:nvSpPr>
        <p:spPr>
          <a:xfrm>
            <a:off x="3857620" y="3571876"/>
            <a:ext cx="5072098" cy="285749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5363" y="5857892"/>
            <a:ext cx="2953629" cy="707886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000" smtClean="0">
                <a:latin typeface="Calibri" pitchFamily="34" charset="0"/>
              </a:rPr>
              <a:t>Socha Beatrix Bourbonské </a:t>
            </a:r>
          </a:p>
          <a:p>
            <a:r>
              <a:rPr lang="cs-CZ" sz="2000" i="1" smtClean="0">
                <a:latin typeface="Calibri" pitchFamily="34" charset="0"/>
              </a:rPr>
              <a:t>(Saint-Denis)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56323" name="Rectangle 3"/>
          <p:cNvSpPr>
            <a:spLocks noChangeArrowheads="1"/>
          </p:cNvSpPr>
          <p:nvPr/>
        </p:nvSpPr>
        <p:spPr bwMode="auto">
          <a:xfrm>
            <a:off x="3929058" y="500042"/>
            <a:ext cx="4786346" cy="3018755"/>
          </a:xfrm>
          <a:prstGeom prst="rect">
            <a:avLst/>
          </a:prstGeom>
          <a:noFill/>
          <a:ln w="952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</p:spPr>
        <p:txBody>
          <a:bodyPr vert="horz" wrap="square" lIns="0" tIns="0" rIns="0" bIns="6348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Mluvila jen francouzsky,</a:t>
            </a:r>
            <a:r>
              <a:rPr kumimoji="0" lang="cs-CZ" sz="2400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spoječnost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jí  dělala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Blanka z 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Valois</a:t>
            </a:r>
            <a:r>
              <a:rPr lang="cs-CZ" sz="2400" i="1" dirty="0" smtClean="0">
                <a:latin typeface="Calibri" pitchFamily="34" charset="0"/>
              </a:rPr>
              <a:t>.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Češi</a:t>
            </a:r>
            <a:r>
              <a:rPr kumimoji="0" lang="cs-CZ" sz="2400" b="0" i="1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si ji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neoblíbili, jako královnu už všichni brali Blanku, manželku Janova následníka trůnu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 pitchFamily="34" charset="0"/>
              </a:rPr>
              <a:t>Karla IV. </a:t>
            </a:r>
            <a:endParaRPr kumimoji="0" lang="cs-CZ" sz="2400" b="0" i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 </a:t>
            </a:r>
            <a:r>
              <a:rPr kumimoji="0" lang="cs-CZ" sz="2400" b="0" i="1" u="none" strike="noStrike" cap="none" normalizeH="0" baseline="0" dirty="0" err="1" smtClean="0">
                <a:ln>
                  <a:noFill/>
                </a:ln>
                <a:solidFill>
                  <a:srgbClr val="FFC000"/>
                </a:solidFill>
                <a:effectLst/>
                <a:latin typeface="Calibri" pitchFamily="34" charset="0"/>
              </a:rPr>
              <a:t>Beatrix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 pitchFamily="34" charset="0"/>
              </a:rPr>
              <a:t> v Praze porodila syna</a:t>
            </a:r>
            <a:r>
              <a:rPr kumimoji="0" lang="cs-CZ" sz="2400" b="0" i="1" u="none" strike="noStrike" cap="none" normalizeH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 pitchFamily="34" charset="0"/>
              </a:rPr>
              <a:t>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 pitchFamily="34" charset="0"/>
              </a:rPr>
              <a:t>V</a:t>
            </a:r>
            <a:r>
              <a:rPr lang="cs-CZ" sz="2400" i="1" baseline="0" dirty="0" smtClean="0">
                <a:solidFill>
                  <a:srgbClr val="FFC000"/>
                </a:solidFill>
                <a:latin typeface="Calibri" pitchFamily="34" charset="0"/>
              </a:rPr>
              <a:t>áclava</a:t>
            </a:r>
            <a:r>
              <a:rPr lang="cs-CZ" sz="2400" i="1" dirty="0" smtClean="0">
                <a:solidFill>
                  <a:srgbClr val="FFC000"/>
                </a:solidFill>
                <a:latin typeface="Calibri" pitchFamily="34" charset="0"/>
              </a:rPr>
              <a:t> Lucemburského ( Českého)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 pitchFamily="34" charset="0"/>
              </a:rPr>
              <a:t> </a:t>
            </a:r>
            <a:r>
              <a:rPr kumimoji="0" lang="cs-CZ" sz="24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</a:rPr>
              <a:t>a pak odcestovala  do Lucemburska.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51892" y="4000504"/>
            <a:ext cx="500062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/>
              <a:t>...přišel náš otec do Čech a přivedl s sebou manželku, kterou si vzal za královnu, jménem </a:t>
            </a:r>
            <a:r>
              <a:rPr lang="cs-CZ" sz="2400" i="1" dirty="0" err="1" smtClean="0"/>
              <a:t>Beatrix</a:t>
            </a:r>
            <a:r>
              <a:rPr lang="cs-CZ" sz="2400" i="1" dirty="0" smtClean="0"/>
              <a:t>, dceru vévody bourbonského, z rodu králů francouzských...   ( Vita </a:t>
            </a:r>
            <a:r>
              <a:rPr lang="cs-CZ" sz="2400" i="1" dirty="0" err="1" smtClean="0"/>
              <a:t>Caroli</a:t>
            </a:r>
            <a:r>
              <a:rPr lang="cs-CZ" sz="2400" i="1" dirty="0" smtClean="0"/>
              <a:t>, Karel IV.)</a:t>
            </a:r>
            <a:endParaRPr lang="cs-CZ" sz="2400" dirty="0"/>
          </a:p>
        </p:txBody>
      </p:sp>
      <p:pic>
        <p:nvPicPr>
          <p:cNvPr id="17410" name="Picture 2" descr="http://upload.wikimedia.org/wikipedia/commons/0/0f/Beatryc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04664"/>
            <a:ext cx="3133725" cy="5210175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63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 animBg="1"/>
      <p:bldP spid="56323" grpId="0" animBg="1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142984"/>
            <a:ext cx="7498080" cy="48006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mtClean="0">
              <a:latin typeface="Calibri" pitchFamily="34" charset="0"/>
            </a:endParaRPr>
          </a:p>
          <a:p>
            <a:r>
              <a:rPr lang="cs-CZ" b="1" smtClean="0">
                <a:solidFill>
                  <a:srgbClr val="92D050"/>
                </a:solidFill>
                <a:latin typeface="Calibri" pitchFamily="34" charset="0"/>
              </a:rPr>
              <a:t>Václav Český </a:t>
            </a:r>
            <a:r>
              <a:rPr lang="cs-CZ" smtClean="0">
                <a:solidFill>
                  <a:srgbClr val="FFC000"/>
                </a:solidFill>
                <a:latin typeface="Calibri" pitchFamily="34" charset="0"/>
              </a:rPr>
              <a:t>(1337 - 1383), vévoda Lucemburský </a:t>
            </a:r>
            <a:r>
              <a:rPr lang="cs-CZ" smtClean="0">
                <a:latin typeface="Calibri" pitchFamily="34" charset="0"/>
              </a:rPr>
              <a:t>+ 1352 Johana Brabantská (1322 – 1406)</a:t>
            </a:r>
          </a:p>
          <a:p>
            <a:r>
              <a:rPr lang="cs-CZ" smtClean="0">
                <a:latin typeface="Calibri" pitchFamily="34" charset="0"/>
              </a:rPr>
              <a:t>syna Václava přežila o dva týdny</a:t>
            </a:r>
          </a:p>
          <a:p>
            <a:r>
              <a:rPr lang="cs-CZ" b="1" smtClean="0">
                <a:solidFill>
                  <a:schemeClr val="bg2">
                    <a:lumMod val="60000"/>
                    <a:lumOff val="40000"/>
                  </a:schemeClr>
                </a:solidFill>
                <a:latin typeface="Calibri" pitchFamily="34" charset="0"/>
              </a:rPr>
              <a:t>dcera Bona </a:t>
            </a:r>
          </a:p>
          <a:p>
            <a:pPr>
              <a:buNone/>
            </a:pPr>
            <a:endParaRPr lang="cs-CZ" smtClean="0">
              <a:latin typeface="Calibri" pitchFamily="34" charset="0"/>
            </a:endParaRPr>
          </a:p>
          <a:p>
            <a:pPr>
              <a:buNone/>
            </a:pPr>
            <a:r>
              <a:rPr lang="cs-CZ" smtClean="0">
                <a:solidFill>
                  <a:srgbClr val="FF0000"/>
                </a:solidFill>
                <a:latin typeface="Calibri" pitchFamily="34" charset="0"/>
              </a:rPr>
              <a:t>Nemanželské děti:</a:t>
            </a:r>
          </a:p>
          <a:p>
            <a:r>
              <a:rPr lang="cs-CZ" b="1" smtClean="0">
                <a:solidFill>
                  <a:srgbClr val="92D050"/>
                </a:solidFill>
                <a:latin typeface="Calibri" pitchFamily="34" charset="0"/>
              </a:rPr>
              <a:t>Mikuláš Lucemburský </a:t>
            </a:r>
            <a:r>
              <a:rPr lang="cs-CZ" smtClean="0">
                <a:latin typeface="Calibri" pitchFamily="34" charset="0"/>
              </a:rPr>
              <a:t>(1322 - 1358), patriarcha akvilejský </a:t>
            </a:r>
          </a:p>
          <a:p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857488" y="142852"/>
            <a:ext cx="4207962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defRPr/>
            </a:pP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Děti s </a:t>
            </a:r>
            <a:r>
              <a:rPr lang="cs-CZ" sz="54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Beatrix</a:t>
            </a:r>
            <a:endParaRPr lang="cs-CZ" sz="5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ill Sans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3216958" y="2420888"/>
            <a:ext cx="5675522" cy="228601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5886" y="-142892"/>
            <a:ext cx="8322658" cy="1143000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Václav Lucemburský, zvaný Český</a:t>
            </a:r>
            <a:endParaRPr lang="cs-CZ" sz="3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ill Sans MT" pitchFamily="34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670" y="858372"/>
            <a:ext cx="7963818" cy="1634524"/>
          </a:xfrm>
        </p:spPr>
        <p:txBody>
          <a:bodyPr>
            <a:noAutofit/>
          </a:bodyPr>
          <a:lstStyle/>
          <a:p>
            <a:r>
              <a:rPr lang="cs-CZ" sz="2200" b="1" i="1" dirty="0" smtClean="0">
                <a:ln w="50800"/>
                <a:latin typeface="Calibri" pitchFamily="34" charset="0"/>
              </a:rPr>
              <a:t>* 25.2.1337, Praha - † 8.12.1383 Brusel</a:t>
            </a:r>
          </a:p>
          <a:p>
            <a:r>
              <a:rPr lang="cs-CZ" sz="2200" i="1" dirty="0" smtClean="0">
                <a:latin typeface="Calibri" pitchFamily="34" charset="0"/>
              </a:rPr>
              <a:t>vévoda lucemburský (od 1353), brabantský a limburský  (od 1355) manželka Johana Brabantská (1322–1406), o 15 let starší, svatba </a:t>
            </a:r>
            <a:r>
              <a:rPr lang="cs-CZ" sz="2200" i="1" dirty="0" smtClean="0">
                <a:latin typeface="Calibri" pitchFamily="34" charset="0"/>
              </a:rPr>
              <a:t> </a:t>
            </a:r>
            <a:r>
              <a:rPr lang="cs-CZ" sz="2200" i="1" dirty="0" smtClean="0">
                <a:latin typeface="Calibri" pitchFamily="34" charset="0"/>
              </a:rPr>
              <a:t>1352, bezdětní, jen </a:t>
            </a:r>
            <a:r>
              <a:rPr lang="cs-CZ" sz="2200" i="1" dirty="0" smtClean="0">
                <a:latin typeface="Calibri" pitchFamily="34" charset="0"/>
              </a:rPr>
              <a:t>levobočci, údajně </a:t>
            </a:r>
            <a:r>
              <a:rPr lang="cs-CZ" sz="2200" i="1" dirty="0" smtClean="0">
                <a:latin typeface="Calibri" pitchFamily="34" charset="0"/>
              </a:rPr>
              <a:t>zemřel na lepru</a:t>
            </a:r>
          </a:p>
          <a:p>
            <a:endParaRPr lang="cs-CZ" sz="2200" i="1" dirty="0"/>
          </a:p>
        </p:txBody>
      </p:sp>
      <p:sp>
        <p:nvSpPr>
          <p:cNvPr id="5" name="Obdélník 4"/>
          <p:cNvSpPr/>
          <p:nvPr/>
        </p:nvSpPr>
        <p:spPr>
          <a:xfrm>
            <a:off x="3535200" y="2733888"/>
            <a:ext cx="542928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500" b="1" i="1" dirty="0" smtClean="0">
                <a:latin typeface="Calibri" pitchFamily="34" charset="0"/>
              </a:rPr>
              <a:t>...milý, galantní a šlechetný, miloval turnaje, tanec a veselou pohodu a svou štědrostí k sobě poutal mnoho rytířů a jiných urozených osob.</a:t>
            </a:r>
            <a:endParaRPr lang="cs-CZ" sz="2500" b="1" dirty="0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57554" y="4572008"/>
            <a:ext cx="5572164" cy="2123658"/>
          </a:xfrm>
          <a:prstGeom prst="rect">
            <a:avLst/>
          </a:prstGeom>
          <a:ln>
            <a:solidFill>
              <a:schemeClr val="bg2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200" i="1" dirty="0" smtClean="0">
                <a:latin typeface="Calibri" pitchFamily="34" charset="0"/>
              </a:rPr>
              <a:t>Je pochován byl v cisterciáckém klášteře v </a:t>
            </a:r>
            <a:r>
              <a:rPr lang="cs-CZ" sz="2200" i="1" dirty="0" err="1" smtClean="0">
                <a:latin typeface="Calibri" pitchFamily="34" charset="0"/>
              </a:rPr>
              <a:t>Orvalu</a:t>
            </a:r>
            <a:r>
              <a:rPr lang="cs-CZ" sz="2200" i="1" dirty="0" smtClean="0">
                <a:latin typeface="Calibri" pitchFamily="34" charset="0"/>
              </a:rPr>
              <a:t> (Belgie),  dodnes je tam zachován jeho náhrobek. Jeho posledním přáním  bylo, aby jeho srdce poslali Johaně. Václavovým dědicem se stal v Lucembursku Václav IV. a v </a:t>
            </a:r>
            <a:r>
              <a:rPr lang="cs-CZ" sz="2200" i="1" dirty="0" err="1" smtClean="0">
                <a:latin typeface="Calibri" pitchFamily="34" charset="0"/>
              </a:rPr>
              <a:t>Brabantsku</a:t>
            </a:r>
            <a:r>
              <a:rPr lang="cs-CZ" sz="2200" i="1" dirty="0" smtClean="0">
                <a:latin typeface="Calibri" pitchFamily="34" charset="0"/>
              </a:rPr>
              <a:t> a </a:t>
            </a:r>
            <a:r>
              <a:rPr lang="cs-CZ" sz="2200" i="1" dirty="0" err="1" smtClean="0">
                <a:latin typeface="Calibri" pitchFamily="34" charset="0"/>
              </a:rPr>
              <a:t>Limbursku</a:t>
            </a:r>
            <a:r>
              <a:rPr lang="cs-CZ" sz="2200" i="1" dirty="0" smtClean="0">
                <a:latin typeface="Calibri" pitchFamily="34" charset="0"/>
              </a:rPr>
              <a:t> burgundský vévoda Filip Smělý.</a:t>
            </a:r>
          </a:p>
        </p:txBody>
      </p:sp>
      <p:pic>
        <p:nvPicPr>
          <p:cNvPr id="15362" name="Picture 2" descr="http://upload.wikimedia.org/wikipedia/commons/f/fa/VaclavLux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708920"/>
            <a:ext cx="2655314" cy="3888432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/>
      <p:bldP spid="3" grpId="0" build="p"/>
      <p:bldP spid="5" grpId="0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3203848" y="332656"/>
            <a:ext cx="3816424" cy="523220"/>
          </a:xfrm>
          <a:prstGeom prst="rect">
            <a:avLst/>
          </a:prstGeom>
          <a:noFill/>
          <a:ln w="952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i="1" dirty="0" smtClean="0">
                <a:latin typeface="Calibri" pitchFamily="34" charset="0"/>
              </a:rPr>
              <a:t>Janova královská </a:t>
            </a:r>
            <a:r>
              <a:rPr lang="cs-CZ" sz="2800" i="1" dirty="0" smtClean="0">
                <a:latin typeface="Calibri" pitchFamily="34" charset="0"/>
              </a:rPr>
              <a:t>pečeť</a:t>
            </a:r>
            <a:endParaRPr lang="cs-CZ" sz="2800" i="1" dirty="0" smtClean="0">
              <a:latin typeface="Calibri" pitchFamily="34" charset="0"/>
            </a:endParaRPr>
          </a:p>
        </p:txBody>
      </p:sp>
      <p:pic>
        <p:nvPicPr>
          <p:cNvPr id="14338" name="Picture 2" descr="http://upload.wikimedia.org/wikipedia/commons/d/d9/John_I%2C_Count_of_Luxembu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1268760"/>
            <a:ext cx="5309103" cy="4968552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546528" y="274320"/>
            <a:ext cx="6240314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Pražský  groš  Jana Lucemburského</a:t>
            </a:r>
          </a:p>
        </p:txBody>
      </p:sp>
      <p:pic>
        <p:nvPicPr>
          <p:cNvPr id="13314" name="Picture 2" descr="http://upload.wikimedia.org/wikipedia/commons/3/3d/GrosJanLuc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700808"/>
            <a:ext cx="3600400" cy="3328204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316" name="Picture 4" descr="http://upload.wikimedia.org/wikipedia/commons/4/41/GrosJanLu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780928"/>
            <a:ext cx="3570960" cy="3456384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60200" y="357174"/>
            <a:ext cx="749808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Zlatý florén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Jana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Lucemburského z roku 1325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290" name="Picture 2" descr="http://upload.wikimedia.org/wikipedia/commons/b/b6/FlorenJanaLuc13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700808"/>
            <a:ext cx="5011453" cy="4320480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1148" y="-162272"/>
            <a:ext cx="5061248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Bitva u Kresčaku</a:t>
            </a: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1643042" y="5643578"/>
            <a:ext cx="6840116" cy="954087"/>
          </a:xfrm>
          <a:prstGeom prst="rect">
            <a:avLst/>
          </a:prstGeom>
          <a:noFill/>
          <a:ln w="9525">
            <a:solidFill>
              <a:schemeClr val="tx2">
                <a:lumMod val="50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800" i="1" dirty="0" smtClean="0">
                <a:latin typeface="Calibri" pitchFamily="34" charset="0"/>
              </a:rPr>
              <a:t>26</a:t>
            </a:r>
            <a:r>
              <a:rPr lang="cs-CZ" sz="2800" i="1" dirty="0">
                <a:latin typeface="Calibri" pitchFamily="34" charset="0"/>
              </a:rPr>
              <a:t>. srpna 1346 , francouzský král Filip VI. </a:t>
            </a:r>
            <a:endParaRPr lang="cs-CZ" sz="2800" i="1" dirty="0" smtClean="0">
              <a:latin typeface="Calibri" pitchFamily="34" charset="0"/>
            </a:endParaRPr>
          </a:p>
          <a:p>
            <a:pPr algn="ctr"/>
            <a:r>
              <a:rPr lang="cs-CZ" sz="2800" i="1" dirty="0" smtClean="0">
                <a:latin typeface="Calibri" pitchFamily="34" charset="0"/>
              </a:rPr>
              <a:t>proti </a:t>
            </a:r>
            <a:r>
              <a:rPr lang="cs-CZ" sz="2800" i="1" dirty="0">
                <a:latin typeface="Calibri" pitchFamily="34" charset="0"/>
              </a:rPr>
              <a:t>anglickému králi Eduardu III. </a:t>
            </a:r>
          </a:p>
        </p:txBody>
      </p:sp>
      <p:pic>
        <p:nvPicPr>
          <p:cNvPr id="10242" name="Picture 2" descr="http://upload.wikimedia.org/wikipedia/commons/d/d0/Krescak13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983332"/>
            <a:ext cx="5715000" cy="4533900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1331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>
          <a:xfrm>
            <a:off x="2267744" y="-99392"/>
            <a:ext cx="576064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ill Sans MT" pitchFamily="34" charset="-18"/>
              </a:rPr>
              <a:t>Bitva u Kresčaku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71538" y="1000108"/>
            <a:ext cx="7786742" cy="2071702"/>
          </a:xfrm>
          <a:ln>
            <a:solidFill>
              <a:schemeClr val="tx2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cs-CZ" sz="2400" i="1" dirty="0" smtClean="0">
                <a:latin typeface="Calibri" pitchFamily="34" charset="0"/>
              </a:rPr>
              <a:t>V  </a:t>
            </a:r>
            <a:r>
              <a:rPr lang="cs-CZ" sz="2400" i="1" dirty="0" smtClean="0">
                <a:latin typeface="Calibri" pitchFamily="34" charset="0"/>
              </a:rPr>
              <a:t>srpnu </a:t>
            </a:r>
            <a:r>
              <a:rPr lang="cs-CZ" sz="2400" i="1" dirty="0" smtClean="0">
                <a:latin typeface="Calibri" pitchFamily="34" charset="0"/>
              </a:rPr>
              <a:t>1346 pobýval český král Jan se </a:t>
            </a:r>
            <a:r>
              <a:rPr lang="cs-CZ" sz="2400" i="1" dirty="0" smtClean="0">
                <a:latin typeface="Calibri" pitchFamily="34" charset="0"/>
              </a:rPr>
              <a:t>synem Karlem IV.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400" i="1" dirty="0" smtClean="0">
                <a:latin typeface="Calibri" pitchFamily="34" charset="0"/>
              </a:rPr>
              <a:t>v</a:t>
            </a:r>
            <a:r>
              <a:rPr lang="cs-CZ" sz="2400" i="1" dirty="0" smtClean="0">
                <a:latin typeface="Calibri" pitchFamily="34" charset="0"/>
              </a:rPr>
              <a:t> Trevíru. Francouzský  král Filip VI. </a:t>
            </a:r>
            <a:r>
              <a:rPr lang="cs-CZ" sz="2400" i="1" dirty="0" smtClean="0">
                <a:latin typeface="Calibri" pitchFamily="34" charset="0"/>
              </a:rPr>
              <a:t>h</a:t>
            </a:r>
            <a:r>
              <a:rPr lang="cs-CZ" sz="2400" i="1" dirty="0" smtClean="0">
                <a:latin typeface="Calibri" pitchFamily="34" charset="0"/>
              </a:rPr>
              <a:t>o požádal </a:t>
            </a:r>
            <a:r>
              <a:rPr lang="cs-CZ" sz="2400" i="1" dirty="0" smtClean="0">
                <a:latin typeface="Calibri" pitchFamily="34" charset="0"/>
              </a:rPr>
              <a:t>o </a:t>
            </a:r>
            <a:r>
              <a:rPr lang="cs-CZ" sz="2400" i="1" dirty="0" smtClean="0">
                <a:latin typeface="Calibri" pitchFamily="34" charset="0"/>
              </a:rPr>
              <a:t>vojenskou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400" i="1" dirty="0" smtClean="0">
                <a:latin typeface="Calibri" pitchFamily="34" charset="0"/>
              </a:rPr>
              <a:t>pomoc </a:t>
            </a:r>
            <a:r>
              <a:rPr lang="cs-CZ" sz="2400" i="1" dirty="0" smtClean="0">
                <a:latin typeface="Calibri" pitchFamily="34" charset="0"/>
              </a:rPr>
              <a:t>proti Anglii v </a:t>
            </a:r>
            <a:r>
              <a:rPr lang="cs-CZ" sz="2400" i="1" dirty="0" smtClean="0">
                <a:latin typeface="Calibri" pitchFamily="34" charset="0"/>
              </a:rPr>
              <a:t>době Stoleté </a:t>
            </a:r>
            <a:r>
              <a:rPr lang="cs-CZ" sz="2400" i="1" dirty="0" smtClean="0">
                <a:latin typeface="Calibri" pitchFamily="34" charset="0"/>
              </a:rPr>
              <a:t>války. Vydali se k Paříži </a:t>
            </a:r>
            <a:r>
              <a:rPr lang="cs-CZ" sz="2400" i="1" dirty="0" smtClean="0">
                <a:latin typeface="Calibri" pitchFamily="34" charset="0"/>
              </a:rPr>
              <a:t>        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400" i="1" dirty="0" smtClean="0">
                <a:latin typeface="Calibri" pitchFamily="34" charset="0"/>
              </a:rPr>
              <a:t>s </a:t>
            </a:r>
            <a:r>
              <a:rPr lang="cs-CZ" sz="2400" i="1" dirty="0" smtClean="0">
                <a:latin typeface="Calibri" pitchFamily="34" charset="0"/>
              </a:rPr>
              <a:t>asi pěti sty rytíři. </a:t>
            </a:r>
          </a:p>
        </p:txBody>
      </p:sp>
      <p:pic>
        <p:nvPicPr>
          <p:cNvPr id="11266" name="Picture 2" descr="http://upload.wikimedia.org/wikipedia/commons/2/24/Battle_of_crecy_froiss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1" y="2564904"/>
            <a:ext cx="4504101" cy="3888432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79512" y="3501008"/>
            <a:ext cx="4176464" cy="2800767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i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alibri" pitchFamily="34" charset="0"/>
              </a:rPr>
              <a:t> </a:t>
            </a:r>
            <a:r>
              <a:rPr lang="cs-CZ" sz="2200" i="1" dirty="0" smtClean="0">
                <a:latin typeface="Calibri" pitchFamily="34" charset="0"/>
              </a:rPr>
              <a:t>slepý Jan zasáhl do bitvy asi </a:t>
            </a:r>
          </a:p>
          <a:p>
            <a:r>
              <a:rPr lang="cs-CZ" sz="2200" i="1" dirty="0" smtClean="0">
                <a:latin typeface="Calibri" pitchFamily="34" charset="0"/>
              </a:rPr>
              <a:t>   až ke konci bitvy </a:t>
            </a:r>
          </a:p>
          <a:p>
            <a:r>
              <a:rPr lang="cs-CZ" sz="2200" i="1" dirty="0" smtClean="0">
                <a:latin typeface="Calibri" pitchFamily="34" charset="0"/>
              </a:rPr>
              <a:t>   </a:t>
            </a:r>
            <a:r>
              <a:rPr lang="cs-CZ" sz="2200" b="1" i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alibri" pitchFamily="34" charset="0"/>
              </a:rPr>
              <a:t>,,Toho bohdá nebude, aby český</a:t>
            </a:r>
          </a:p>
          <a:p>
            <a:r>
              <a:rPr lang="cs-CZ" sz="2200" b="1" i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alibri" pitchFamily="34" charset="0"/>
              </a:rPr>
              <a:t>   král z boje utíkal!“</a:t>
            </a:r>
          </a:p>
          <a:p>
            <a:pPr>
              <a:buFont typeface="Arial" pitchFamily="34" charset="0"/>
              <a:buChar char="•"/>
            </a:pPr>
            <a:r>
              <a:rPr lang="cs-CZ" sz="2200" i="1" dirty="0" smtClean="0">
                <a:solidFill>
                  <a:schemeClr val="bg2">
                    <a:lumMod val="60000"/>
                    <a:lumOff val="40000"/>
                  </a:schemeClr>
                </a:solidFill>
                <a:latin typeface="Calibri" pitchFamily="34" charset="0"/>
              </a:rPr>
              <a:t> </a:t>
            </a:r>
            <a:r>
              <a:rPr lang="cs-CZ" sz="2200" i="1" dirty="0" smtClean="0">
                <a:latin typeface="Calibri" pitchFamily="34" charset="0"/>
              </a:rPr>
              <a:t>řetězy připoután mezi koně </a:t>
            </a:r>
          </a:p>
          <a:p>
            <a:r>
              <a:rPr lang="cs-CZ" sz="2200" i="1" dirty="0" smtClean="0">
                <a:latin typeface="Calibri" pitchFamily="34" charset="0"/>
              </a:rPr>
              <a:t>  </a:t>
            </a:r>
            <a:r>
              <a:rPr lang="cs-CZ" sz="2200" i="1" dirty="0" smtClean="0">
                <a:latin typeface="Calibri" pitchFamily="34" charset="0"/>
              </a:rPr>
              <a:t> francouzských </a:t>
            </a:r>
            <a:r>
              <a:rPr lang="cs-CZ" sz="2200" i="1" dirty="0" smtClean="0">
                <a:latin typeface="Calibri" pitchFamily="34" charset="0"/>
              </a:rPr>
              <a:t>rytířů, jedno kopí</a:t>
            </a:r>
          </a:p>
          <a:p>
            <a:r>
              <a:rPr lang="cs-CZ" sz="2200" i="1" dirty="0" smtClean="0">
                <a:latin typeface="Calibri" pitchFamily="34" charset="0"/>
              </a:rPr>
              <a:t>  </a:t>
            </a:r>
            <a:r>
              <a:rPr lang="cs-CZ" sz="2200" i="1" dirty="0" smtClean="0">
                <a:latin typeface="Calibri" pitchFamily="34" charset="0"/>
              </a:rPr>
              <a:t> ho </a:t>
            </a:r>
            <a:r>
              <a:rPr lang="cs-CZ" sz="2200" i="1" dirty="0" smtClean="0">
                <a:latin typeface="Calibri" pitchFamily="34" charset="0"/>
              </a:rPr>
              <a:t>zasáhlo zezadu, druhé </a:t>
            </a:r>
            <a:r>
              <a:rPr lang="cs-CZ" sz="2200" i="1" dirty="0" smtClean="0">
                <a:latin typeface="Calibri" pitchFamily="34" charset="0"/>
              </a:rPr>
              <a:t>zepředu</a:t>
            </a:r>
            <a:endParaRPr lang="cs-CZ" sz="2200" i="1" dirty="0" smtClean="0">
              <a:latin typeface="Calibri" pitchFamily="34" charset="0"/>
            </a:endParaRPr>
          </a:p>
          <a:p>
            <a:endParaRPr lang="cs-CZ" sz="2200" i="1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5" grpId="0" build="p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1619672" y="3284984"/>
            <a:ext cx="6696744" cy="25922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9632" y="692696"/>
            <a:ext cx="7532910" cy="954107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800" i="1" dirty="0" smtClean="0">
                <a:latin typeface="Calibri" pitchFamily="34" charset="0"/>
              </a:rPr>
              <a:t>1360 byl v místě bitvy vztyčen ,,</a:t>
            </a:r>
            <a:r>
              <a:rPr lang="cs-CZ" sz="2800" i="1" dirty="0" err="1" smtClean="0">
                <a:latin typeface="Calibri" pitchFamily="34" charset="0"/>
              </a:rPr>
              <a:t>Croix</a:t>
            </a:r>
            <a:r>
              <a:rPr lang="cs-CZ" sz="2800" i="1" dirty="0" smtClean="0">
                <a:latin typeface="Calibri" pitchFamily="34" charset="0"/>
              </a:rPr>
              <a:t> de </a:t>
            </a:r>
            <a:r>
              <a:rPr lang="cs-CZ" sz="2800" i="1" dirty="0" err="1" smtClean="0">
                <a:latin typeface="Calibri" pitchFamily="34" charset="0"/>
              </a:rPr>
              <a:t>Boheme</a:t>
            </a:r>
            <a:r>
              <a:rPr lang="cs-CZ" sz="2800" i="1" dirty="0" smtClean="0">
                <a:latin typeface="Calibri" pitchFamily="34" charset="0"/>
              </a:rPr>
              <a:t>´´- kamenný český kříž. </a:t>
            </a:r>
            <a:endParaRPr lang="cs-CZ" sz="2800" i="1" dirty="0"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3789040"/>
            <a:ext cx="6192688" cy="138499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latin typeface="Calibri" pitchFamily="34" charset="0"/>
              </a:rPr>
              <a:t>,,</a:t>
            </a:r>
            <a:r>
              <a:rPr lang="cs-CZ" sz="2800" i="1" dirty="0" smtClean="0">
                <a:latin typeface="Calibri" pitchFamily="34" charset="0"/>
              </a:rPr>
              <a:t>Tento kříž připomíná hrdinský konec Jana Lucemburského, krále českého</a:t>
            </a:r>
            <a:r>
              <a:rPr lang="cs-CZ" sz="2800" i="1" dirty="0" smtClean="0">
                <a:latin typeface="Calibri" pitchFamily="34" charset="0"/>
              </a:rPr>
              <a:t>,    </a:t>
            </a:r>
            <a:r>
              <a:rPr lang="cs-CZ" sz="2800" i="1" dirty="0" smtClean="0">
                <a:latin typeface="Calibri" pitchFamily="34" charset="0"/>
              </a:rPr>
              <a:t>který zemřel pro Francii 26. srpna 1346</a:t>
            </a:r>
            <a:r>
              <a:rPr lang="cs-CZ" sz="2800" dirty="0" smtClean="0">
                <a:latin typeface="Calibri" pitchFamily="34" charset="0"/>
              </a:rPr>
              <a:t>.“ 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27784" y="2276872"/>
            <a:ext cx="4993546" cy="492443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r>
              <a:rPr lang="cs-CZ" sz="2600" dirty="0" smtClean="0">
                <a:latin typeface="Calibri" pitchFamily="34" charset="0"/>
              </a:rPr>
              <a:t>Na jeho podstavci jsou vyryta slova: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4" grpId="0"/>
      <p:bldP spid="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"/>
          <p:cNvSpPr>
            <a:spLocks noChangeArrowheads="1"/>
          </p:cNvSpPr>
          <p:nvPr/>
        </p:nvSpPr>
        <p:spPr bwMode="auto">
          <a:xfrm>
            <a:off x="1907704" y="6021288"/>
            <a:ext cx="6048672" cy="523220"/>
          </a:xfrm>
          <a:prstGeom prst="rect">
            <a:avLst/>
          </a:prstGeom>
          <a:noFill/>
          <a:ln w="9525">
            <a:solidFill>
              <a:schemeClr val="tx2">
                <a:lumMod val="50000"/>
              </a:schemeClr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800" i="1" dirty="0" smtClean="0"/>
              <a:t>Soud </a:t>
            </a:r>
            <a:r>
              <a:rPr lang="cs-CZ" sz="2800" i="1" dirty="0" smtClean="0"/>
              <a:t>českého krále (středověká </a:t>
            </a:r>
            <a:r>
              <a:rPr lang="cs-CZ" sz="2800" i="1" dirty="0" smtClean="0"/>
              <a:t>iluminace)</a:t>
            </a:r>
            <a:endParaRPr lang="cs-CZ" sz="2800" i="1" dirty="0">
              <a:latin typeface="Calibri" pitchFamily="34" charset="0"/>
            </a:endParaRPr>
          </a:p>
        </p:txBody>
      </p:sp>
      <p:pic>
        <p:nvPicPr>
          <p:cNvPr id="6146" name="Picture 2" descr="Soubor:JanLux soud machau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60648"/>
            <a:ext cx="4762500" cy="5419726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214414" y="428605"/>
            <a:ext cx="7572428" cy="1785950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i="1" dirty="0" smtClean="0">
                <a:latin typeface="Calibri" pitchFamily="34" charset="0"/>
              </a:rPr>
              <a:t>1980 </a:t>
            </a:r>
            <a:r>
              <a:rPr lang="cs-CZ" sz="2400" i="1" dirty="0" smtClean="0">
                <a:latin typeface="Calibri" pitchFamily="34" charset="0"/>
              </a:rPr>
              <a:t>se vrátily </a:t>
            </a:r>
            <a:r>
              <a:rPr lang="cs-CZ" sz="2400" i="1" dirty="0" smtClean="0">
                <a:latin typeface="Calibri" pitchFamily="34" charset="0"/>
              </a:rPr>
              <a:t>Janovy</a:t>
            </a:r>
            <a:r>
              <a:rPr lang="cs-CZ" sz="2400" i="1" dirty="0" smtClean="0">
                <a:latin typeface="Calibri" pitchFamily="34" charset="0"/>
              </a:rPr>
              <a:t> </a:t>
            </a:r>
            <a:r>
              <a:rPr lang="cs-CZ" sz="2400" i="1" dirty="0" smtClean="0">
                <a:latin typeface="Calibri" pitchFamily="34" charset="0"/>
              </a:rPr>
              <a:t>ostatky dočasně do Prahy, kde</a:t>
            </a:r>
          </a:p>
          <a:p>
            <a:pPr algn="ctr">
              <a:buNone/>
            </a:pPr>
            <a:r>
              <a:rPr lang="cs-CZ" sz="2400" i="1" dirty="0" smtClean="0">
                <a:latin typeface="Calibri" pitchFamily="34" charset="0"/>
              </a:rPr>
              <a:t>je podrobil průzkumu antropolog Emanuel Vlček a jeho tým </a:t>
            </a:r>
          </a:p>
          <a:p>
            <a:pPr algn="ctr">
              <a:buNone/>
            </a:pPr>
            <a:r>
              <a:rPr lang="cs-CZ" sz="2400" i="1" dirty="0" smtClean="0">
                <a:latin typeface="Calibri" pitchFamily="34" charset="0"/>
              </a:rPr>
              <a:t>z příslušného oddělení Národního muzea. Poté byly ostatky</a:t>
            </a:r>
          </a:p>
          <a:p>
            <a:pPr algn="ctr">
              <a:buNone/>
            </a:pPr>
            <a:r>
              <a:rPr lang="cs-CZ" sz="2400" i="1" dirty="0" smtClean="0">
                <a:latin typeface="Calibri" pitchFamily="34" charset="0"/>
              </a:rPr>
              <a:t> převezeny zpět do hrobu v Lucemburku.</a:t>
            </a:r>
            <a:endParaRPr lang="cs-CZ" sz="2400" i="1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87824" y="2708920"/>
            <a:ext cx="3857652" cy="353943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800" i="1" dirty="0" smtClean="0">
                <a:latin typeface="Calibri" pitchFamily="34" charset="0"/>
              </a:rPr>
              <a:t>Jan Lucemburský měřil asi 170 cm, byl štíhlé svalnaté postavy, vynikající jezdec na koni </a:t>
            </a:r>
            <a:r>
              <a:rPr lang="cs-CZ" sz="2800" i="1" dirty="0" smtClean="0">
                <a:latin typeface="Calibri" pitchFamily="34" charset="0"/>
              </a:rPr>
              <a:t> a </a:t>
            </a:r>
            <a:r>
              <a:rPr lang="cs-CZ" sz="2800" i="1" dirty="0" smtClean="0">
                <a:latin typeface="Calibri" pitchFamily="34" charset="0"/>
              </a:rPr>
              <a:t>v bitvách a turnajích utrpěl také vážná zranění. Smrtelná byla zranění hlavy a hrudníku.</a:t>
            </a:r>
            <a:endParaRPr lang="cs-CZ" sz="2800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000100" y="5572140"/>
            <a:ext cx="8143900" cy="954107"/>
          </a:xfrm>
          <a:prstGeom prst="rect">
            <a:avLst/>
          </a:prstGeom>
          <a:ln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800" i="1" dirty="0" smtClean="0">
                <a:latin typeface="Calibri" pitchFamily="34" charset="0"/>
              </a:rPr>
              <a:t>Janova pohřební tumba (Katedrála </a:t>
            </a:r>
            <a:r>
              <a:rPr lang="cs-CZ" sz="2800" i="1" dirty="0" err="1" smtClean="0">
                <a:latin typeface="Calibri" pitchFamily="34" charset="0"/>
              </a:rPr>
              <a:t>Notre</a:t>
            </a:r>
            <a:r>
              <a:rPr lang="cs-CZ" sz="2800" i="1" dirty="0" smtClean="0">
                <a:latin typeface="Calibri" pitchFamily="34" charset="0"/>
              </a:rPr>
              <a:t>-</a:t>
            </a:r>
            <a:r>
              <a:rPr lang="cs-CZ" sz="2800" i="1" dirty="0" err="1" smtClean="0">
                <a:latin typeface="Calibri" pitchFamily="34" charset="0"/>
              </a:rPr>
              <a:t>Dame</a:t>
            </a:r>
            <a:r>
              <a:rPr lang="cs-CZ" sz="2800" i="1" dirty="0" smtClean="0">
                <a:latin typeface="Calibri" pitchFamily="34" charset="0"/>
              </a:rPr>
              <a:t>), Lucemburk</a:t>
            </a:r>
            <a:endParaRPr lang="cs-CZ" sz="2800" i="1" dirty="0">
              <a:latin typeface="Calibri" pitchFamily="34" charset="0"/>
            </a:endParaRPr>
          </a:p>
        </p:txBody>
      </p:sp>
      <p:pic>
        <p:nvPicPr>
          <p:cNvPr id="4098" name="Picture 2" descr="http://upload.wikimedia.org/wikipedia/commons/b/ba/Honzikovatumb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04664"/>
            <a:ext cx="7119893" cy="4752528"/>
          </a:xfrm>
          <a:prstGeom prst="rect">
            <a:avLst/>
          </a:prstGeom>
          <a:ln w="38100" cap="sq">
            <a:solidFill>
              <a:schemeClr val="accent2">
                <a:lumMod val="7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749808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920880" cy="5256584"/>
          </a:xfrm>
        </p:spPr>
        <p:txBody>
          <a:bodyPr>
            <a:noAutofit/>
          </a:bodyPr>
          <a:lstStyle/>
          <a:p>
            <a:r>
              <a:rPr lang="cs-CZ" sz="1400" noProof="1" smtClean="0">
                <a:cs typeface="Arial" pitchFamily="34" charset="0"/>
              </a:rPr>
              <a:t>Sochrová, Marie: Dějepis v kostce I, Fragment, Havlíčkův Brod 2004</a:t>
            </a:r>
          </a:p>
          <a:p>
            <a:r>
              <a:rPr lang="cs-CZ" sz="1400" noProof="1" smtClean="0">
                <a:cs typeface="Arial" pitchFamily="34" charset="0"/>
              </a:rPr>
              <a:t>Picková, Naďa, Kubů, Naděžda: Dějiny středověku a raného novověku, Práce, Praha 1995</a:t>
            </a:r>
          </a:p>
          <a:p>
            <a:r>
              <a:rPr lang="cs-CZ" sz="1400" noProof="1" smtClean="0">
                <a:cs typeface="Arial" pitchFamily="34" charset="0"/>
              </a:rPr>
              <a:t>Čornej, Petr, Čornejová, Ivana, Parkan, František :Středověk a raný novověk, Dějepis pro gymnázia a střední školy, SPN, </a:t>
            </a:r>
            <a:r>
              <a:rPr lang="cs-CZ" sz="1400" noProof="1" smtClean="0">
                <a:cs typeface="Arial" pitchFamily="34" charset="0"/>
              </a:rPr>
              <a:t>Praha </a:t>
            </a:r>
            <a:r>
              <a:rPr lang="cs-CZ" sz="1400" noProof="1" smtClean="0">
                <a:cs typeface="Arial" pitchFamily="34" charset="0"/>
              </a:rPr>
              <a:t>2001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upload.wikimedia.org/wikipedia/commons/d/d0/Krescak1346.jpg, autor </a:t>
            </a:r>
            <a:r>
              <a:rPr lang="cs-CZ" sz="1400" dirty="0" err="1" smtClean="0"/>
              <a:t>Acoma</a:t>
            </a:r>
            <a:endParaRPr lang="cs-CZ" sz="1400" dirty="0" smtClean="0"/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upload.wikimedia.org/wikipedia/commons/b/ba/Honzikovatumba.jpg, autor Acoma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upload.wikimedia.org/wikipedia/commons/d/da/JenikLucvGelnhausenu.jpg, autor </a:t>
            </a:r>
            <a:r>
              <a:rPr lang="cs-CZ" sz="1400" dirty="0" smtClean="0"/>
              <a:t>Jan z </a:t>
            </a:r>
            <a:r>
              <a:rPr lang="cs-CZ" sz="1400" dirty="0" err="1" smtClean="0"/>
              <a:t>Gelnhausenu</a:t>
            </a:r>
            <a:endParaRPr lang="cs-CZ" sz="1400" dirty="0" smtClean="0"/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upload.wikimedia.org/wikipedia/commons/2/20/JanLux_soud_machaut.jpg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upload.wikimedia.org/wikipedia/commons/d/d9/John_I%2C_Count_of_Luxemburg.jpg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upload.wikimedia.org/wikipedia/commons/1/17/Honzik_retus.jpg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upload.wikimedia.org/wikipedia/commons/8/82/Honzik_vit.jpg</a:t>
            </a:r>
            <a:r>
              <a:rPr lang="cs-CZ" sz="1400" noProof="1" smtClean="0">
                <a:cs typeface="Arial" pitchFamily="34" charset="0"/>
              </a:rPr>
              <a:t>,</a:t>
            </a:r>
            <a:r>
              <a:rPr lang="cs-CZ" sz="1400" noProof="1" smtClean="0">
                <a:cs typeface="Arial" pitchFamily="34" charset="0"/>
              </a:rPr>
              <a:t> autor </a:t>
            </a:r>
            <a:r>
              <a:rPr lang="cs-CZ" sz="1400" dirty="0" err="1" smtClean="0"/>
              <a:t>Parléřova</a:t>
            </a:r>
            <a:r>
              <a:rPr lang="cs-CZ" sz="1400" dirty="0" smtClean="0"/>
              <a:t> </a:t>
            </a:r>
            <a:r>
              <a:rPr lang="cs-CZ" sz="1400" dirty="0" smtClean="0"/>
              <a:t>huť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upload.wikimedia.org/wikipedia/commons/9/90/Eliska_Vit.jpg, autor Acoma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upload.wikimedia.org/wikipedia/commons/e/e0/Eliska.jpg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upload.wikimedia.org/wikipedia/commons/7/77/John_of_Luxemburg-Wedding.jpg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upload.wikimedia.org/wikipedia/commons/5/54/Pecet_Elisky1321.jpg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upload.wikimedia.org/wikipedia/commons/3/36/Rudolf_Stepan.jpg, autor Acoma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upload.wikimedia.org/wikipedia/commons/8/84/Rej%C4%8Dka.jpg</a:t>
            </a:r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404664"/>
            <a:ext cx="7498080" cy="4800600"/>
          </a:xfrm>
        </p:spPr>
        <p:txBody>
          <a:bodyPr>
            <a:normAutofit/>
          </a:bodyPr>
          <a:lstStyle/>
          <a:p>
            <a:r>
              <a:rPr lang="cs-CZ" sz="1400" noProof="1" smtClean="0">
                <a:cs typeface="Arial" pitchFamily="34" charset="0"/>
              </a:rPr>
              <a:t>http://upload.wikimedia.org/wikipedia/commons/2/24/Battle_of_crecy_froissart.jpg</a:t>
            </a:r>
          </a:p>
          <a:p>
            <a:r>
              <a:rPr lang="cs-CZ" sz="1400" noProof="1" smtClean="0">
                <a:cs typeface="Arial" pitchFamily="34" charset="0"/>
              </a:rPr>
              <a:t>http://upload.wikimedia.org/wikipedia/commons/2/20/Beatrix_Bourbon.jpg</a:t>
            </a:r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upload.wikimedia.org/wikipedia/commons/f/fa/VaclavLux2.jpg, </a:t>
            </a:r>
            <a:r>
              <a:rPr lang="cs-CZ" sz="1400" dirty="0" smtClean="0"/>
              <a:t>autor User:</a:t>
            </a:r>
            <a:r>
              <a:rPr lang="cs-CZ" sz="1400" dirty="0" err="1" smtClean="0"/>
              <a:t>Acoma</a:t>
            </a:r>
            <a:endParaRPr lang="cs-CZ" sz="1400" dirty="0" smtClean="0"/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upload.wikimedia.org/wikipedia/commons/0/0f/Beatrycze.jpg,</a:t>
            </a:r>
            <a:r>
              <a:rPr lang="cs-CZ" sz="1400" dirty="0" smtClean="0"/>
              <a:t> </a:t>
            </a:r>
            <a:r>
              <a:rPr lang="cs-CZ" sz="1400" dirty="0" smtClean="0"/>
              <a:t>zdroj User:</a:t>
            </a:r>
            <a:r>
              <a:rPr lang="cs-CZ" sz="1400" dirty="0" err="1" smtClean="0"/>
              <a:t>Acoma</a:t>
            </a:r>
            <a:endParaRPr lang="cs-CZ" sz="1400" dirty="0" smtClean="0"/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upload.wikimedia.org/wikipedia/commons/3/3d/GrosJanLuc2.jpg</a:t>
            </a:r>
            <a:r>
              <a:rPr lang="cs-CZ" sz="1400" noProof="1" smtClean="0">
                <a:cs typeface="Arial" pitchFamily="34" charset="0"/>
              </a:rPr>
              <a:t>,</a:t>
            </a:r>
            <a:r>
              <a:rPr lang="cs-CZ" sz="1400" noProof="1" smtClean="0">
                <a:cs typeface="Arial" pitchFamily="34" charset="0"/>
              </a:rPr>
              <a:t> autor </a:t>
            </a:r>
            <a:r>
              <a:rPr lang="cs-CZ" sz="1400" dirty="0" err="1" smtClean="0"/>
              <a:t>Acoma</a:t>
            </a:r>
            <a:endParaRPr lang="cs-CZ" sz="1400" dirty="0" smtClean="0"/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upload.wikimedia.org/wikipedia/commons/4/41/GrosJanLuc.jpg</a:t>
            </a:r>
            <a:r>
              <a:rPr lang="cs-CZ" sz="1400" noProof="1" smtClean="0">
                <a:cs typeface="Arial" pitchFamily="34" charset="0"/>
              </a:rPr>
              <a:t>,</a:t>
            </a:r>
            <a:r>
              <a:rPr lang="cs-CZ" sz="1400" noProof="1" smtClean="0">
                <a:cs typeface="Arial" pitchFamily="34" charset="0"/>
              </a:rPr>
              <a:t>  autor </a:t>
            </a:r>
            <a:r>
              <a:rPr lang="cs-CZ" sz="1400" dirty="0" err="1" smtClean="0"/>
              <a:t>Acoma</a:t>
            </a:r>
            <a:endParaRPr lang="cs-CZ" sz="1400" dirty="0" smtClean="0"/>
          </a:p>
          <a:p>
            <a:r>
              <a:rPr lang="cs-CZ" sz="1400" noProof="1" smtClean="0">
                <a:cs typeface="Arial" pitchFamily="34" charset="0"/>
              </a:rPr>
              <a:t>http</a:t>
            </a:r>
            <a:r>
              <a:rPr lang="cs-CZ" sz="1400" noProof="1" smtClean="0">
                <a:cs typeface="Arial" pitchFamily="34" charset="0"/>
              </a:rPr>
              <a:t>://</a:t>
            </a:r>
            <a:r>
              <a:rPr lang="cs-CZ" sz="1400" noProof="1" smtClean="0">
                <a:cs typeface="Arial" pitchFamily="34" charset="0"/>
              </a:rPr>
              <a:t>upload.wikimedia.org/wikipedia/commons/b/b6/FlorenJanaLuc1325.jpg,  autor Acoma</a:t>
            </a:r>
          </a:p>
          <a:p>
            <a:r>
              <a:rPr lang="cs-CZ" sz="1400" noProof="1" smtClean="0">
                <a:cs typeface="Arial" pitchFamily="34" charset="0"/>
              </a:rPr>
              <a:t>http://upload.wikimedia.org/wikipedia/commons/d/d0/N%C3%A1b%C4%9Bh_Jana_Lucembursk%C3%A9ho_k_zalo%C5%BEen%C3%AD</a:t>
            </a:r>
            <a:r>
              <a:rPr lang="cs-CZ" sz="1400" noProof="1" smtClean="0">
                <a:cs typeface="Arial" pitchFamily="34" charset="0"/>
              </a:rPr>
              <a:t>_%</a:t>
            </a:r>
            <a:r>
              <a:rPr lang="cs-CZ" sz="1400" noProof="1" smtClean="0">
                <a:cs typeface="Arial" pitchFamily="34" charset="0"/>
              </a:rPr>
              <a:t>C4%8Desk%C3%A9_velmoci_v_druh%C3%A9_t%C5%99etin%C4%9B_stolet%C3%AD_XIV.jpg, autor </a:t>
            </a:r>
            <a:r>
              <a:rPr lang="cs-CZ" sz="1400" dirty="0" err="1" smtClean="0"/>
              <a:t>Author</a:t>
            </a:r>
            <a:r>
              <a:rPr lang="cs-CZ" sz="1400" dirty="0" smtClean="0"/>
              <a:t> </a:t>
            </a:r>
            <a:r>
              <a:rPr lang="cs-CZ" sz="1400" dirty="0" err="1" smtClean="0"/>
              <a:t>Unknown</a:t>
            </a:r>
            <a:endParaRPr lang="cs-CZ" sz="1400" dirty="0" smtClean="0"/>
          </a:p>
          <a:p>
            <a:r>
              <a:rPr lang="cs-CZ" sz="1400" noProof="1" smtClean="0">
                <a:cs typeface="Arial" pitchFamily="34" charset="0"/>
              </a:rPr>
              <a:t>http://upload.wikimedia.org/wikipedia/commons/f/f9/Zbraslav_kostel.jpg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726</TotalTime>
  <Words>1709</Words>
  <Application>Microsoft Office PowerPoint</Application>
  <PresentationFormat>Předvádění na obrazovce (4:3)</PresentationFormat>
  <Paragraphs>205</Paragraphs>
  <Slides>34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Slunovrat</vt:lpstr>
      <vt:lpstr>Snímek 1</vt:lpstr>
      <vt:lpstr>Snímek 2</vt:lpstr>
      <vt:lpstr>Rudolf Habsburský         (1306 – 1307) </vt:lpstr>
      <vt:lpstr>Snímek 4</vt:lpstr>
      <vt:lpstr>Snímek 5</vt:lpstr>
      <vt:lpstr>      Jindřich Korutanský        1306, 1307 - 1310</vt:lpstr>
      <vt:lpstr>Snímek 7</vt:lpstr>
      <vt:lpstr>Snímek 8</vt:lpstr>
      <vt:lpstr>Rytíř Evropy</vt:lpstr>
      <vt:lpstr>Snímek 10</vt:lpstr>
      <vt:lpstr>Snímek 11</vt:lpstr>
      <vt:lpstr>Snímek 12</vt:lpstr>
      <vt:lpstr>Manželky Jana Lucemburského </vt:lpstr>
      <vt:lpstr>Svatba Jana Lucemburského a Elišky Přemyslovny 1.9.131O ve Špýru   (iluminace z Balduinea)  </vt:lpstr>
      <vt:lpstr>Snímek 15</vt:lpstr>
      <vt:lpstr>Snímek 16</vt:lpstr>
      <vt:lpstr>          „Válka královen“</vt:lpstr>
      <vt:lpstr>Snímek 18</vt:lpstr>
      <vt:lpstr>Děti s Eliškou</vt:lpstr>
      <vt:lpstr>Snímek 20</vt:lpstr>
      <vt:lpstr>Snímek 21</vt:lpstr>
      <vt:lpstr>Děti s Beatrix</vt:lpstr>
      <vt:lpstr>Václav Lucemburský, zvaný Český</vt:lpstr>
      <vt:lpstr>Snímek 24</vt:lpstr>
      <vt:lpstr>Pražský  groš  Jana Lucemburského</vt:lpstr>
      <vt:lpstr>Zlatý florén Jana Lucemburského z roku 1325</vt:lpstr>
      <vt:lpstr>Bitva u Kresčaku</vt:lpstr>
      <vt:lpstr>Bitva u Kresčaku</vt:lpstr>
      <vt:lpstr>Snímek 29</vt:lpstr>
      <vt:lpstr>Snímek 30</vt:lpstr>
      <vt:lpstr>Snímek 31</vt:lpstr>
      <vt:lpstr>Snímek 32</vt:lpstr>
      <vt:lpstr>Použité zdroje:</vt:lpstr>
      <vt:lpstr>Snímek 34</vt:lpstr>
    </vt:vector>
  </TitlesOfParts>
  <Company>Sportovní gymnázium Dany a Emila Zátopkových 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Lucemburský</dc:title>
  <dc:creator>Valued Acer Customer</dc:creator>
  <cp:lastModifiedBy>katka</cp:lastModifiedBy>
  <cp:revision>82</cp:revision>
  <dcterms:created xsi:type="dcterms:W3CDTF">2011-02-23T20:43:16Z</dcterms:created>
  <dcterms:modified xsi:type="dcterms:W3CDTF">2012-05-31T17:48:30Z</dcterms:modified>
</cp:coreProperties>
</file>