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8"/>
  </p:notesMasterIdLst>
  <p:sldIdLst>
    <p:sldId id="276" r:id="rId2"/>
    <p:sldId id="275" r:id="rId3"/>
    <p:sldId id="292" r:id="rId4"/>
    <p:sldId id="269" r:id="rId5"/>
    <p:sldId id="280" r:id="rId6"/>
    <p:sldId id="267" r:id="rId7"/>
    <p:sldId id="266" r:id="rId8"/>
    <p:sldId id="264" r:id="rId9"/>
    <p:sldId id="288" r:id="rId10"/>
    <p:sldId id="265" r:id="rId11"/>
    <p:sldId id="263" r:id="rId12"/>
    <p:sldId id="289" r:id="rId13"/>
    <p:sldId id="291" r:id="rId14"/>
    <p:sldId id="293" r:id="rId15"/>
    <p:sldId id="294" r:id="rId16"/>
    <p:sldId id="27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112" autoAdjust="0"/>
    <p:restoredTop sz="94660"/>
  </p:normalViewPr>
  <p:slideViewPr>
    <p:cSldViewPr>
      <p:cViewPr varScale="1">
        <p:scale>
          <a:sx n="65" d="100"/>
          <a:sy n="65" d="100"/>
        </p:scale>
        <p:origin x="-11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E2DE4B-E7CA-4C7B-BFBF-69696DEF246D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23C6DB-CF84-4C98-BDF5-A60DCAACA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6165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3C6DB-CF84-4C98-BDF5-A60DCAACA1C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5294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F45F8FB-1A6B-483D-B855-61508E729460}" type="slidenum">
              <a:rPr lang="cs-CZ" smtClean="0"/>
              <a:pPr>
                <a:defRPr/>
              </a:pPr>
              <a:t>4</a:t>
            </a:fld>
            <a:endParaRPr lang="cs-CZ" dirty="0" smtClean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dirty="0" smtClean="0"/>
              <a:t>Litosférické desky stoupají, klesají, posunují se do stran </a:t>
            </a:r>
            <a:r>
              <a:rPr lang="cs-CZ" sz="1300" dirty="0" smtClean="0"/>
              <a:t>→ okraje se vzdalují, přibližují, narážejí, jedna se posouvá pod druhou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ommons.wikimedia.org/wiki/File:Tectonic_plates.pn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ngaea.png?uselang=cs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ngea_continents_and_oceans.svg?uselang=cs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aurasia-Gondwana.png?uselang=cs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ider-Pellegrini_Wegener_fossil_map.svg?uselang=cs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arth_seafloor_crust_age_1996.gif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ektonick%C3%A1_desk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1484313"/>
            <a:ext cx="8136904" cy="4568825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Ing. Eva </a:t>
            </a:r>
            <a:r>
              <a:rPr lang="cs-CZ" sz="1600" dirty="0" err="1" smtClean="0">
                <a:solidFill>
                  <a:schemeClr val="tx2"/>
                </a:solidFill>
              </a:rPr>
              <a:t>Khorelová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VY_32_INOVACE_02_Př9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</a:rPr>
              <a:t>Přírodopis 9. ročník, </a:t>
            </a:r>
            <a:r>
              <a:rPr lang="cs-CZ" sz="1600" dirty="0" smtClean="0">
                <a:solidFill>
                  <a:schemeClr val="tx2"/>
                </a:solidFill>
              </a:rPr>
              <a:t>Vznik a vývoj litosféry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</a:t>
            </a:r>
            <a:r>
              <a:rPr lang="cs-CZ" sz="1600" dirty="0">
                <a:solidFill>
                  <a:schemeClr val="tx2"/>
                </a:solidFill>
              </a:rPr>
              <a:t>, </a:t>
            </a:r>
            <a:r>
              <a:rPr lang="cs-CZ" sz="1600" dirty="0" smtClean="0">
                <a:solidFill>
                  <a:schemeClr val="tx2"/>
                </a:solidFill>
              </a:rPr>
              <a:t>sloužící </a:t>
            </a:r>
            <a:r>
              <a:rPr lang="cs-CZ" sz="1600" dirty="0">
                <a:solidFill>
                  <a:schemeClr val="tx2"/>
                </a:solidFill>
              </a:rPr>
              <a:t>k </a:t>
            </a:r>
            <a:r>
              <a:rPr lang="cs-CZ" sz="1600" dirty="0" smtClean="0">
                <a:solidFill>
                  <a:schemeClr val="tx2"/>
                </a:solidFill>
              </a:rPr>
              <a:t>objasnění a  pochopení zákonitostí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      </a:t>
            </a:r>
            <a:r>
              <a:rPr lang="cs-CZ" sz="1600" dirty="0">
                <a:solidFill>
                  <a:schemeClr val="tx2"/>
                </a:solidFill>
              </a:rPr>
              <a:t>pohybů litosférických </a:t>
            </a:r>
            <a:r>
              <a:rPr lang="cs-CZ" sz="1600" dirty="0" smtClean="0">
                <a:solidFill>
                  <a:schemeClr val="tx2"/>
                </a:solidFill>
              </a:rPr>
              <a:t>desek,  k zápisu do sešitů, opakování</a:t>
            </a:r>
            <a:endParaRPr lang="cs-CZ" sz="20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Datum </a:t>
            </a:r>
            <a:r>
              <a:rPr lang="cs-CZ" sz="1600" dirty="0" smtClean="0">
                <a:solidFill>
                  <a:schemeClr val="tx2"/>
                </a:solidFill>
              </a:rPr>
              <a:t>dokončení:</a:t>
            </a:r>
            <a:r>
              <a:rPr lang="cs-CZ" sz="2000" dirty="0" smtClean="0">
                <a:solidFill>
                  <a:schemeClr val="tx2"/>
                </a:solidFill>
              </a:rPr>
              <a:t>	2</a:t>
            </a:r>
            <a:r>
              <a:rPr lang="cs-CZ" sz="2000" dirty="0" smtClean="0">
                <a:solidFill>
                  <a:schemeClr val="tx2"/>
                </a:solidFill>
              </a:rPr>
              <a:t>. 12. 2011</a:t>
            </a:r>
            <a:endParaRPr lang="cs-CZ" sz="20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                                       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1560" y="260648"/>
            <a:ext cx="828040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3615157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8"/>
            <a:ext cx="7772400" cy="3528391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/>
                <a:latin typeface="Arial" pitchFamily="34" charset="0"/>
              </a:rPr>
              <a:t>VZNIK A VÝVOJ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</a:rPr>
              <a:t/>
            </a:r>
            <a:b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</a:rPr>
            </a:b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/>
                <a:latin typeface="+mj-lt"/>
              </a:rPr>
              <a:t>LITOSFÉRY</a:t>
            </a:r>
            <a:endParaRPr lang="cs-CZ" dirty="0">
              <a:solidFill>
                <a:schemeClr val="tx2">
                  <a:lumMod val="75000"/>
                </a:schemeClr>
              </a:solidFill>
              <a:effectLst/>
              <a:latin typeface="+mj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293096"/>
            <a:ext cx="8064896" cy="2088232"/>
          </a:xfrm>
        </p:spPr>
        <p:txBody>
          <a:bodyPr>
            <a:normAutofit/>
          </a:bodyPr>
          <a:lstStyle/>
          <a:p>
            <a:pPr algn="r"/>
            <a:r>
              <a:rPr lang="cs-CZ" sz="2800" dirty="0" smtClean="0">
                <a:latin typeface="+mn-lt"/>
              </a:rPr>
              <a:t>Prezentace pro výuku přírodopisu v 9. ročníku</a:t>
            </a:r>
          </a:p>
          <a:p>
            <a:pPr algn="r"/>
            <a:endParaRPr lang="cs-CZ" sz="2800" dirty="0" smtClean="0">
              <a:latin typeface="+mn-lt"/>
            </a:endParaRPr>
          </a:p>
          <a:p>
            <a:pPr algn="r"/>
            <a:r>
              <a:rPr lang="cs-CZ" sz="2800" dirty="0">
                <a:latin typeface="+mn-lt"/>
              </a:rPr>
              <a:t>2</a:t>
            </a:r>
            <a:r>
              <a:rPr lang="cs-CZ" sz="2800" dirty="0" smtClean="0">
                <a:latin typeface="+mn-lt"/>
              </a:rPr>
              <a:t>. 12. 2011</a:t>
            </a: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62435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48680"/>
            <a:ext cx="8568952" cy="1143000"/>
          </a:xfrm>
        </p:spPr>
        <p:txBody>
          <a:bodyPr>
            <a:noAutofit/>
          </a:bodyPr>
          <a:lstStyle/>
          <a:p>
            <a:r>
              <a:rPr lang="cs-CZ" sz="3600" kern="1200" dirty="0">
                <a:solidFill>
                  <a:srgbClr val="002060"/>
                </a:solidFill>
                <a:effectLst/>
                <a:latin typeface="+mj-lt"/>
                <a:ea typeface="+mn-ea"/>
                <a:cs typeface="+mn-cs"/>
              </a:rPr>
              <a:t>Vysvětlivky k pomocným symbolům:</a:t>
            </a:r>
            <a:endParaRPr lang="cs-CZ" sz="3600" kern="1200" dirty="0">
              <a:solidFill>
                <a:srgbClr val="002060"/>
              </a:solidFill>
              <a:effectLst/>
              <a:latin typeface="+mj-lt"/>
              <a:ea typeface="+mn-ea"/>
              <a:cs typeface="+mn-cs"/>
            </a:endParaRPr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97152"/>
            <a:ext cx="902286" cy="902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57" y="1991165"/>
            <a:ext cx="1712913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1840" y="2636912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Určeno též k zápisu do sešitů.</a:t>
            </a:r>
            <a:endParaRPr lang="cs-CZ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4869160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Určeno k přemýšlení, řešení problému.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92105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196752"/>
            <a:ext cx="8964487" cy="5400600"/>
          </a:xfrm>
        </p:spPr>
        <p:txBody>
          <a:bodyPr>
            <a:noAutofit/>
          </a:bodyPr>
          <a:lstStyle/>
          <a:p>
            <a:pPr marL="176213" indent="0" eaLnBrk="1" hangingPunct="1">
              <a:lnSpc>
                <a:spcPct val="90000"/>
              </a:lnSpc>
            </a:pPr>
            <a:r>
              <a:rPr lang="cs-CZ" sz="3600" dirty="0" smtClean="0">
                <a:latin typeface="+mn-lt"/>
              </a:rPr>
              <a:t> pevný horninový obal Země</a:t>
            </a:r>
            <a:endParaRPr lang="cs-CZ" sz="3600" dirty="0" smtClean="0">
              <a:latin typeface="+mn-lt"/>
            </a:endParaRPr>
          </a:p>
          <a:p>
            <a:pPr marL="176213" indent="0" eaLnBrk="1" hangingPunct="1">
              <a:lnSpc>
                <a:spcPct val="90000"/>
              </a:lnSpc>
            </a:pPr>
            <a:r>
              <a:rPr lang="cs-CZ" sz="3600" dirty="0" smtClean="0">
                <a:latin typeface="+mn-lt"/>
              </a:rPr>
              <a:t> část </a:t>
            </a:r>
            <a:r>
              <a:rPr lang="cs-CZ" sz="3600" dirty="0" smtClean="0">
                <a:latin typeface="+mn-lt"/>
              </a:rPr>
              <a:t>svrchního pláště a zemská kůra</a:t>
            </a:r>
          </a:p>
          <a:p>
            <a:pPr marL="176213" indent="0" eaLnBrk="1" hangingPunct="1">
              <a:lnSpc>
                <a:spcPct val="90000"/>
              </a:lnSpc>
            </a:pPr>
            <a:r>
              <a:rPr lang="cs-CZ" sz="3600" dirty="0" smtClean="0">
                <a:latin typeface="+mn-lt"/>
              </a:rPr>
              <a:t> mocnost </a:t>
            </a:r>
            <a:r>
              <a:rPr lang="cs-CZ" sz="3600" dirty="0" smtClean="0">
                <a:latin typeface="+mn-lt"/>
              </a:rPr>
              <a:t>100 - 150 km</a:t>
            </a:r>
          </a:p>
          <a:p>
            <a:pPr marL="176213" indent="0" eaLnBrk="1" hangingPunct="1">
              <a:lnSpc>
                <a:spcPct val="90000"/>
              </a:lnSpc>
            </a:pPr>
            <a:r>
              <a:rPr lang="cs-CZ" sz="3600" dirty="0" smtClean="0">
                <a:latin typeface="+mn-lt"/>
              </a:rPr>
              <a:t> rozlámána  </a:t>
            </a:r>
            <a:r>
              <a:rPr lang="cs-CZ" sz="3600" dirty="0" smtClean="0">
                <a:latin typeface="+mn-lt"/>
              </a:rPr>
              <a:t>na </a:t>
            </a:r>
            <a:r>
              <a:rPr lang="cs-CZ" sz="3600" u="sng" dirty="0" smtClean="0">
                <a:latin typeface="+mn-lt"/>
              </a:rPr>
              <a:t>litosférické desky </a:t>
            </a:r>
          </a:p>
          <a:p>
            <a:pPr marL="176213" indent="0" eaLnBrk="1" hangingPunct="1">
              <a:lnSpc>
                <a:spcPct val="90000"/>
              </a:lnSpc>
              <a:buNone/>
            </a:pPr>
            <a:r>
              <a:rPr lang="cs-CZ" sz="3600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3600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3600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-</a:t>
            </a:r>
            <a:r>
              <a:rPr lang="cs-CZ" sz="3600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pevninské (Eurasijská)</a:t>
            </a:r>
          </a:p>
          <a:p>
            <a:pPr marL="176213" indent="0" eaLnBrk="1" hangingPunct="1">
              <a:lnSpc>
                <a:spcPct val="90000"/>
              </a:lnSpc>
              <a:buNone/>
            </a:pPr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- </a:t>
            </a:r>
            <a:r>
              <a:rPr lang="cs-CZ" sz="3600" dirty="0" smtClean="0">
                <a:latin typeface="+mn-lt"/>
              </a:rPr>
              <a:t>oceánské (Tichomořská)</a:t>
            </a:r>
          </a:p>
          <a:p>
            <a:pPr marL="176213" lvl="1" indent="0">
              <a:lnSpc>
                <a:spcPct val="90000"/>
              </a:lnSpc>
              <a:buFont typeface="Wingdings" pitchFamily="2" charset="2"/>
              <a:buChar char="§"/>
            </a:pPr>
            <a:r>
              <a:rPr lang="cs-CZ" sz="3600" dirty="0" smtClean="0">
                <a:latin typeface="+mn-lt"/>
              </a:rPr>
              <a:t> pohyb </a:t>
            </a:r>
            <a:r>
              <a:rPr lang="cs-CZ" sz="3600" dirty="0" smtClean="0">
                <a:latin typeface="+mn-lt"/>
              </a:rPr>
              <a:t>po plastické astenosféře</a:t>
            </a:r>
          </a:p>
          <a:p>
            <a:pPr marL="176213" lvl="1" indent="0">
              <a:lnSpc>
                <a:spcPct val="90000"/>
              </a:lnSpc>
              <a:buNone/>
            </a:pPr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několik </a:t>
            </a:r>
            <a:r>
              <a:rPr lang="cs-CZ" sz="3600" dirty="0" smtClean="0">
                <a:latin typeface="+mn-lt"/>
              </a:rPr>
              <a:t>cm za rok </a:t>
            </a:r>
          </a:p>
        </p:txBody>
      </p:sp>
      <p:sp>
        <p:nvSpPr>
          <p:cNvPr id="3" name="Rectangle 4"/>
          <p:cNvSpPr txBox="1">
            <a:spLocks noChangeArrowheads="1"/>
          </p:cNvSpPr>
          <p:nvPr/>
        </p:nvSpPr>
        <p:spPr bwMode="auto">
          <a:xfrm>
            <a:off x="1428751" y="332656"/>
            <a:ext cx="6400800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4000" b="1" dirty="0">
                <a:solidFill>
                  <a:schemeClr val="tx2">
                    <a:lumMod val="75000"/>
                  </a:schemeClr>
                </a:solidFill>
                <a:latin typeface="+mj-lt"/>
                <a:cs typeface="+mn-cs"/>
              </a:rPr>
              <a:t>Litosféra</a:t>
            </a:r>
            <a:endParaRPr lang="cs-CZ" sz="4800" b="1" dirty="0">
              <a:solidFill>
                <a:schemeClr val="tx2">
                  <a:lumMod val="75000"/>
                </a:schemeClr>
              </a:solidFill>
              <a:latin typeface="+mj-lt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68178"/>
            <a:ext cx="1505322" cy="1505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2794322"/>
          </a:xfrm>
        </p:spPr>
        <p:txBody>
          <a:bodyPr wrap="square"/>
          <a:lstStyle/>
          <a:p>
            <a:pPr algn="ctr"/>
            <a:r>
              <a:rPr lang="cs-CZ" sz="4000" kern="1200" dirty="0">
                <a:solidFill>
                  <a:schemeClr val="tx2">
                    <a:lumMod val="75000"/>
                  </a:schemeClr>
                </a:solidFill>
                <a:effectLst/>
                <a:latin typeface="+mj-lt"/>
                <a:ea typeface="+mn-ea"/>
                <a:cs typeface="+mn-cs"/>
              </a:rPr>
              <a:t>Důsledkem pohybu litosférických desek jsou vnitřní geologické </a:t>
            </a:r>
            <a:br>
              <a:rPr lang="cs-CZ" sz="4000" kern="1200" dirty="0">
                <a:solidFill>
                  <a:schemeClr val="tx2">
                    <a:lumMod val="75000"/>
                  </a:schemeClr>
                </a:solidFill>
                <a:effectLst/>
                <a:latin typeface="+mj-lt"/>
                <a:ea typeface="+mn-ea"/>
                <a:cs typeface="+mn-cs"/>
              </a:rPr>
            </a:br>
            <a:r>
              <a:rPr lang="cs-CZ" sz="4000" kern="1200" dirty="0">
                <a:solidFill>
                  <a:schemeClr val="tx2">
                    <a:lumMod val="75000"/>
                  </a:schemeClr>
                </a:solidFill>
                <a:effectLst/>
                <a:latin typeface="+mj-lt"/>
                <a:ea typeface="+mn-ea"/>
                <a:cs typeface="+mn-cs"/>
              </a:rPr>
              <a:t>děje (konstruktivní):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0968"/>
            <a:ext cx="8229600" cy="2985195"/>
          </a:xfrm>
        </p:spPr>
        <p:txBody>
          <a:bodyPr>
            <a:normAutofit/>
          </a:bodyPr>
          <a:lstStyle/>
          <a:p>
            <a:pPr marL="384048" lvl="1" indent="-274320">
              <a:buSzPct val="75000"/>
              <a:buFont typeface="Wingdings 2" pitchFamily="18" charset="2"/>
              <a:buChar char=""/>
            </a:pPr>
            <a:r>
              <a:rPr lang="cs-CZ" sz="4000" dirty="0" smtClean="0">
                <a:latin typeface="+mj-lt"/>
              </a:rPr>
              <a:t>tektonická aktivita</a:t>
            </a:r>
          </a:p>
          <a:p>
            <a:pPr marL="384048" lvl="1" indent="-274320">
              <a:buSzPct val="75000"/>
              <a:buFont typeface="Wingdings 2" pitchFamily="18" charset="2"/>
              <a:buChar char=""/>
            </a:pPr>
            <a:r>
              <a:rPr lang="cs-CZ" sz="4000" dirty="0">
                <a:latin typeface="+mj-lt"/>
              </a:rPr>
              <a:t>zemětřesení </a:t>
            </a:r>
          </a:p>
          <a:p>
            <a:pPr marL="384048" lvl="1" indent="-274320">
              <a:buSzPct val="75000"/>
              <a:buFont typeface="Wingdings 2" pitchFamily="18" charset="2"/>
              <a:buChar char=""/>
            </a:pPr>
            <a:r>
              <a:rPr lang="cs-CZ" sz="4000" dirty="0" smtClean="0">
                <a:latin typeface="+mj-lt"/>
              </a:rPr>
              <a:t>sopečná a magmatická činnost</a:t>
            </a:r>
            <a:endParaRPr lang="cs-CZ" sz="4000" dirty="0">
              <a:latin typeface="+mj-lt"/>
            </a:endParaRPr>
          </a:p>
          <a:p>
            <a:pPr marL="384048" lvl="1" indent="-274320">
              <a:buSzPct val="75000"/>
              <a:buFont typeface="Wingdings 2" pitchFamily="18" charset="2"/>
              <a:buChar char=""/>
            </a:pPr>
            <a:r>
              <a:rPr lang="cs-CZ" sz="4000" dirty="0">
                <a:latin typeface="+mj-lt"/>
              </a:rPr>
              <a:t>v</a:t>
            </a:r>
            <a:r>
              <a:rPr lang="cs-CZ" sz="4000" dirty="0" smtClean="0">
                <a:latin typeface="+mj-lt"/>
              </a:rPr>
              <a:t>rásnění a přeměna hornin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132856"/>
            <a:ext cx="1577330" cy="1577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0161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4294967295"/>
          </p:nvPr>
        </p:nvSpPr>
        <p:spPr>
          <a:xfrm>
            <a:off x="395536" y="6453336"/>
            <a:ext cx="8640960" cy="40466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1000" dirty="0" err="1"/>
              <a:t>Jklamo</a:t>
            </a:r>
            <a:r>
              <a:rPr lang="cs-CZ" sz="1000" dirty="0"/>
              <a:t> </a:t>
            </a:r>
            <a:r>
              <a:rPr lang="cs-CZ" sz="1000" dirty="0" smtClean="0"/>
              <a:t>. [cit.2011-11-21],.</a:t>
            </a:r>
            <a:r>
              <a:rPr lang="cs-CZ" sz="1000" dirty="0" err="1" smtClean="0"/>
              <a:t>Dostopné</a:t>
            </a:r>
            <a:r>
              <a:rPr lang="cs-CZ" sz="1000" dirty="0" smtClean="0"/>
              <a:t> </a:t>
            </a:r>
            <a:r>
              <a:rPr lang="cs-CZ" sz="1000" dirty="0"/>
              <a:t>pod licencí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www.: </a:t>
            </a:r>
            <a:r>
              <a:rPr lang="cs-CZ" sz="1000" dirty="0">
                <a:hlinkClick r:id="rId2"/>
              </a:rPr>
              <a:t>http://commons.wikimedia.org/wiki/File:Tectonic_plates.png</a:t>
            </a:r>
            <a:endParaRPr lang="cs-CZ" sz="1000" dirty="0"/>
          </a:p>
        </p:txBody>
      </p:sp>
      <p:pic>
        <p:nvPicPr>
          <p:cNvPr id="3076" name="Picture 4" descr="C:\Users\Ucitel\Downloads\798px-Plates_tect_cs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88473" y="-196562"/>
            <a:ext cx="9232471" cy="659705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0411" y="5925463"/>
            <a:ext cx="914400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SOUČASNÉ ROZMÍSTĚNÍ LITOSFÉRICKÝCH DESEK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4294967295"/>
          </p:nvPr>
        </p:nvSpPr>
        <p:spPr>
          <a:xfrm>
            <a:off x="0" y="476673"/>
            <a:ext cx="3131840" cy="2520280"/>
          </a:xfrm>
        </p:spPr>
        <p:txBody>
          <a:bodyPr/>
          <a:lstStyle/>
          <a:p>
            <a:pPr marL="109728" indent="0">
              <a:buNone/>
            </a:pPr>
            <a:r>
              <a:rPr lang="cs-CZ" dirty="0" smtClean="0"/>
              <a:t>Vyřeš přesmyčku a dozvíš se název vyobrazeného </a:t>
            </a:r>
          </a:p>
          <a:p>
            <a:pPr marL="109728" indent="0">
              <a:buNone/>
            </a:pPr>
            <a:r>
              <a:rPr lang="cs-CZ" dirty="0" smtClean="0"/>
              <a:t>útvaru: </a:t>
            </a:r>
          </a:p>
          <a:p>
            <a:pPr marL="109728" indent="0">
              <a:buNone/>
            </a:pPr>
            <a:endParaRPr lang="cs-CZ" dirty="0"/>
          </a:p>
        </p:txBody>
      </p:sp>
      <p:pic>
        <p:nvPicPr>
          <p:cNvPr id="1026" name="Picture 2" descr="C:\Users\Ucitel\Downloads\Pangae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3459" y="746318"/>
            <a:ext cx="6157950" cy="561488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983459" y="6426814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Kieff</a:t>
            </a:r>
            <a:r>
              <a:rPr lang="cs-CZ" sz="1000" dirty="0" smtClean="0"/>
              <a:t>.  [cit.2011-11-21],. Dostupné </a:t>
            </a:r>
            <a:r>
              <a:rPr lang="cs-CZ" sz="1000" dirty="0"/>
              <a:t>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www.: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commons.wikimedia.org/wiki/File:Pangaea.png?uselang=cs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4156" y="2907429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G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717032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P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3857" y="4653136"/>
            <a:ext cx="684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A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47664" y="5301208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637674" y="263043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N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46708" y="4653136"/>
            <a:ext cx="684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A</a:t>
            </a:r>
            <a:endParaRPr lang="cs-CZ" sz="36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719" y="404664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Ucitel\Downloads\639px-Pangea_continents_and_oceans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8640"/>
            <a:ext cx="9144000" cy="622195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72" y="6410596"/>
            <a:ext cx="7920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Adrignola</a:t>
            </a:r>
            <a:r>
              <a:rPr lang="cs-CZ" sz="1000" dirty="0"/>
              <a:t>.</a:t>
            </a:r>
            <a:r>
              <a:rPr lang="cs-CZ" sz="1000" dirty="0" smtClean="0"/>
              <a:t> [cit.2011-11-20]. Dostupné </a:t>
            </a:r>
            <a:r>
              <a:rPr lang="cs-CZ" sz="1000" dirty="0"/>
              <a:t>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</a:t>
            </a:r>
            <a:r>
              <a:rPr lang="cs-CZ" sz="1000" dirty="0" smtClean="0"/>
              <a:t>.: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commons.wikimedia.org/wiki/File:Pangea_continents_and_oceans.svg?uselang=cs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5985" y="620643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PANGEA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kern="1200" dirty="0">
                <a:solidFill>
                  <a:schemeClr val="tx2">
                    <a:lumMod val="75000"/>
                  </a:schemeClr>
                </a:solidFill>
                <a:effectLst/>
                <a:latin typeface="+mj-lt"/>
                <a:ea typeface="+mn-ea"/>
                <a:cs typeface="+mn-cs"/>
              </a:rPr>
              <a:t>Vývoj litosféry</a:t>
            </a:r>
            <a:endParaRPr lang="cs-CZ" sz="4000" kern="1200" dirty="0">
              <a:solidFill>
                <a:schemeClr val="tx2">
                  <a:lumMod val="75000"/>
                </a:schemeClr>
              </a:solidFill>
              <a:effectLst/>
              <a:latin typeface="+mj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1412776"/>
            <a:ext cx="8352928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/>
              <a:t>Pangea</a:t>
            </a:r>
            <a:r>
              <a:rPr lang="cs-CZ" sz="3600" b="1" dirty="0" smtClean="0"/>
              <a:t> </a:t>
            </a:r>
            <a:r>
              <a:rPr lang="cs-CZ" sz="3200" dirty="0" smtClean="0"/>
              <a:t>(pan  = </a:t>
            </a:r>
            <a:r>
              <a:rPr lang="cs-CZ" sz="3200" dirty="0"/>
              <a:t>z  řeckého vše</a:t>
            </a:r>
          </a:p>
          <a:p>
            <a:r>
              <a:rPr lang="cs-CZ" sz="3200" dirty="0" smtClean="0"/>
              <a:t>                   </a:t>
            </a:r>
            <a:r>
              <a:rPr lang="cs-CZ" sz="3200" dirty="0" err="1" smtClean="0"/>
              <a:t>gé</a:t>
            </a:r>
            <a:r>
              <a:rPr lang="cs-CZ" sz="3200" dirty="0" smtClean="0"/>
              <a:t>   </a:t>
            </a:r>
            <a:r>
              <a:rPr lang="cs-CZ" sz="3200" dirty="0"/>
              <a:t>= z řeckého slova </a:t>
            </a:r>
            <a:r>
              <a:rPr lang="cs-CZ" sz="3200" dirty="0" smtClean="0"/>
              <a:t>Země)</a:t>
            </a:r>
          </a:p>
          <a:p>
            <a:endParaRPr lang="cs-CZ" sz="32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4000" dirty="0" smtClean="0"/>
              <a:t>obklopena </a:t>
            </a:r>
            <a:r>
              <a:rPr lang="cs-CZ" sz="4000" dirty="0"/>
              <a:t>oceánem </a:t>
            </a:r>
            <a:r>
              <a:rPr lang="cs-CZ" sz="4000" b="1" dirty="0" err="1"/>
              <a:t>Panthalasa</a:t>
            </a:r>
            <a:endParaRPr lang="cs-CZ" sz="4000" b="1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4000" dirty="0" smtClean="0"/>
              <a:t>před </a:t>
            </a:r>
            <a:r>
              <a:rPr lang="cs-CZ" sz="4000" dirty="0"/>
              <a:t>250 - 200 mil let se rozdělila na severní </a:t>
            </a:r>
            <a:r>
              <a:rPr lang="cs-CZ" sz="4000" b="1" dirty="0" err="1"/>
              <a:t>Laurasii</a:t>
            </a:r>
            <a:r>
              <a:rPr lang="cs-CZ" sz="4000" dirty="0"/>
              <a:t> a jižní </a:t>
            </a:r>
            <a:r>
              <a:rPr lang="cs-CZ" sz="4000" b="1" dirty="0" err="1" smtClean="0"/>
              <a:t>Gondwanu</a:t>
            </a:r>
            <a:endParaRPr lang="cs-CZ" sz="4000" b="1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4000" dirty="0" smtClean="0"/>
              <a:t>moře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Tethys</a:t>
            </a:r>
            <a:endParaRPr lang="cs-CZ" sz="40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9" y="332657"/>
            <a:ext cx="1512168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1137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Ucitel\Downloads\Laurasia-Gondwan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245600" cy="61653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7544" y="6309320"/>
            <a:ext cx="4536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Maksim</a:t>
            </a:r>
            <a:r>
              <a:rPr lang="cs-CZ" sz="1000" dirty="0"/>
              <a:t>.</a:t>
            </a:r>
            <a:r>
              <a:rPr lang="cs-CZ" sz="1000" dirty="0" smtClean="0"/>
              <a:t> [cit.2011-11-20]. Dostupné </a:t>
            </a:r>
            <a:r>
              <a:rPr lang="cs-CZ" sz="1000" dirty="0"/>
              <a:t>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</a:t>
            </a:r>
            <a:r>
              <a:rPr lang="cs-CZ" sz="1000" dirty="0" smtClean="0"/>
              <a:t>.: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commons.wikimedia.org/wiki/File:Laurasia-Gondwana.png?uselang=cs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Downloads\580px-Snider-Pellegrini_Wegener_fossil_map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84503"/>
            <a:ext cx="9174912" cy="52417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48132" y="6226279"/>
            <a:ext cx="74168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u="sng" dirty="0"/>
              <a:t/>
            </a:r>
            <a:br>
              <a:rPr lang="cs-CZ" sz="1000" u="sng" dirty="0"/>
            </a:br>
            <a:r>
              <a:rPr lang="cs-CZ" sz="1000" dirty="0" err="1" smtClean="0"/>
              <a:t>Osvaldocangaspadilla</a:t>
            </a:r>
            <a:r>
              <a:rPr lang="cs-CZ" sz="1000" dirty="0" smtClean="0"/>
              <a:t>. [cit.2011-11-20].  </a:t>
            </a:r>
            <a:r>
              <a:rPr lang="cs-CZ" sz="1000" dirty="0" err="1" smtClean="0"/>
              <a:t>Dostopné</a:t>
            </a:r>
            <a:r>
              <a:rPr lang="cs-CZ" sz="1000" dirty="0" smtClean="0"/>
              <a:t> </a:t>
            </a:r>
            <a:r>
              <a:rPr lang="cs-CZ" sz="1000" dirty="0"/>
              <a:t>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</a:t>
            </a:r>
            <a:r>
              <a:rPr lang="cs-CZ" sz="1000" dirty="0" smtClean="0"/>
              <a:t>.: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commons.wikimedia.org/wiki/File:Snider-Pellegrini_Wegener_fossil_map.svg?uselang=cs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22756"/>
            <a:ext cx="8712968" cy="5078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700" b="1" dirty="0">
                <a:latin typeface="+mn-ea"/>
              </a:rPr>
              <a:t>Jaké jsou </a:t>
            </a:r>
            <a:r>
              <a:rPr lang="cs-CZ" sz="2700" b="1" dirty="0" smtClean="0">
                <a:latin typeface="+mn-ea"/>
              </a:rPr>
              <a:t>důkazy o dávném </a:t>
            </a:r>
            <a:r>
              <a:rPr lang="cs-CZ" sz="2700" b="1" dirty="0">
                <a:latin typeface="+mn-ea"/>
              </a:rPr>
              <a:t>rozložení kontinentů?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4014" y="730587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kern="1200" dirty="0">
                <a:solidFill>
                  <a:schemeClr val="tx2">
                    <a:lumMod val="75000"/>
                  </a:schemeClr>
                </a:solidFill>
                <a:effectLst/>
                <a:latin typeface="+mj-lt"/>
                <a:ea typeface="+mn-ea"/>
                <a:cs typeface="+mn-cs"/>
              </a:rPr>
              <a:t>Důkazy vývoje litosféry</a:t>
            </a:r>
            <a:endParaRPr lang="cs-CZ" sz="4000" kern="1200" dirty="0">
              <a:solidFill>
                <a:schemeClr val="tx2">
                  <a:lumMod val="75000"/>
                </a:schemeClr>
              </a:solidFill>
              <a:effectLst/>
              <a:latin typeface="+mj-lt"/>
              <a:ea typeface="+mn-ea"/>
              <a:cs typeface="+mn-cs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556793"/>
            <a:ext cx="813690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/>
              <a:t>s</a:t>
            </a:r>
            <a:r>
              <a:rPr lang="cs-CZ" sz="3600" b="1" dirty="0" smtClean="0"/>
              <a:t>oučasný pohyb litosférických desek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3600" b="1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/>
              <a:t>tvary kontinentů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3600" b="1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/>
              <a:t>podobné horniny v místech styku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3600" b="1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/>
              <a:t>shodné zkameněliny organism</a:t>
            </a:r>
            <a:r>
              <a:rPr lang="cs-CZ" sz="3600" b="1" dirty="0"/>
              <a:t>ů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67152"/>
            <a:ext cx="136815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3032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2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151" y="560070"/>
            <a:ext cx="9162151" cy="574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49591"/>
            <a:ext cx="8892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dirty="0" smtClean="0"/>
              <a:t>Stáří oceánské kůry,  modrá je nejstarší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2000" y="6309320"/>
            <a:ext cx="705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NOAA. [cit. 2011-12-07]. Dostupné na www:</a:t>
            </a:r>
          </a:p>
          <a:p>
            <a:r>
              <a:rPr lang="cs-CZ" sz="1000" dirty="0">
                <a:hlinkClick r:id="rId3"/>
              </a:rPr>
              <a:t>http://commons.wikimedia.org/wiki/File:Earth_seafloor_crust_age_1996.gif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060200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kern="1200" dirty="0">
                <a:solidFill>
                  <a:schemeClr val="tx2">
                    <a:lumMod val="75000"/>
                  </a:schemeClr>
                </a:solidFill>
                <a:effectLst/>
                <a:latin typeface="+mj-lt"/>
                <a:ea typeface="+mn-ea"/>
                <a:cs typeface="+mn-cs"/>
              </a:rPr>
              <a:t>Zkouška paměti</a:t>
            </a:r>
            <a:endParaRPr lang="cs-CZ" sz="4000" kern="1200" dirty="0">
              <a:solidFill>
                <a:schemeClr val="tx2">
                  <a:lumMod val="75000"/>
                </a:schemeClr>
              </a:solidFill>
              <a:effectLst/>
              <a:latin typeface="+mj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853136"/>
          </a:xfrm>
        </p:spPr>
        <p:txBody>
          <a:bodyPr wrap="square">
            <a:noAutofit/>
          </a:bodyPr>
          <a:lstStyle/>
          <a:p>
            <a:pPr marL="624078" indent="-514350">
              <a:buFont typeface="+mj-lt"/>
              <a:buAutoNum type="arabicParenR"/>
            </a:pPr>
            <a:r>
              <a:rPr lang="cs-CZ" sz="2800" dirty="0" smtClean="0">
                <a:latin typeface="+mn-lt"/>
              </a:rPr>
              <a:t>Vysvětli pojem litosféra.</a:t>
            </a:r>
          </a:p>
          <a:p>
            <a:pPr marL="624078" indent="-514350">
              <a:buFont typeface="+mj-lt"/>
              <a:buAutoNum type="arabicParenR"/>
            </a:pPr>
            <a:r>
              <a:rPr lang="cs-CZ" sz="2800" dirty="0" smtClean="0">
                <a:latin typeface="+mn-lt"/>
              </a:rPr>
              <a:t>Vyhledej na mapě příklady pevninských a oceán-</a:t>
            </a:r>
            <a:r>
              <a:rPr lang="cs-CZ" sz="2800" dirty="0" err="1" smtClean="0">
                <a:latin typeface="+mn-lt"/>
              </a:rPr>
              <a:t>ských</a:t>
            </a:r>
            <a:r>
              <a:rPr lang="cs-CZ" sz="2800" dirty="0" smtClean="0">
                <a:latin typeface="+mn-lt"/>
              </a:rPr>
              <a:t> litosférických desek.</a:t>
            </a:r>
          </a:p>
          <a:p>
            <a:pPr marL="624078" indent="-514350">
              <a:buFont typeface="+mj-lt"/>
              <a:buAutoNum type="arabicParenR"/>
            </a:pPr>
            <a:r>
              <a:rPr lang="cs-CZ" sz="2800" dirty="0" smtClean="0">
                <a:latin typeface="+mn-lt"/>
              </a:rPr>
              <a:t>Jaké jsou důkazy dřívějšího rozmístění </a:t>
            </a:r>
            <a:r>
              <a:rPr lang="cs-CZ" sz="2800" dirty="0" err="1" smtClean="0">
                <a:latin typeface="+mn-lt"/>
              </a:rPr>
              <a:t>litosféric-kých</a:t>
            </a:r>
            <a:r>
              <a:rPr lang="cs-CZ" sz="2800" dirty="0" smtClean="0">
                <a:latin typeface="+mn-lt"/>
              </a:rPr>
              <a:t> desek?</a:t>
            </a:r>
          </a:p>
          <a:p>
            <a:pPr marL="624078" indent="-514350">
              <a:buFont typeface="+mj-lt"/>
              <a:buAutoNum type="arabicParenR"/>
            </a:pPr>
            <a:r>
              <a:rPr lang="cs-CZ" sz="2800" dirty="0" smtClean="0">
                <a:latin typeface="+mn-lt"/>
              </a:rPr>
              <a:t>Díky čemu se litosférické desky pohybují?</a:t>
            </a:r>
          </a:p>
          <a:p>
            <a:pPr marL="624078" indent="-514350">
              <a:buFont typeface="+mj-lt"/>
              <a:buAutoNum type="arabicParenR"/>
            </a:pPr>
            <a:r>
              <a:rPr lang="cs-CZ" sz="2800" dirty="0" smtClean="0">
                <a:latin typeface="+mn-lt"/>
              </a:rPr>
              <a:t>Které geologické děje jsou průvodním jevem po-hybu litosférických desek?</a:t>
            </a:r>
          </a:p>
          <a:p>
            <a:pPr marL="624078" indent="-514350">
              <a:buFont typeface="+mj-lt"/>
              <a:buAutoNum type="arabicParenR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1659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kern="1200" dirty="0">
                <a:solidFill>
                  <a:schemeClr val="tx2">
                    <a:lumMod val="75000"/>
                  </a:schemeClr>
                </a:solidFill>
                <a:effectLst/>
                <a:latin typeface="+mj-lt"/>
                <a:ea typeface="+mn-ea"/>
                <a:cs typeface="+mn-cs"/>
              </a:rPr>
              <a:t>Odpověděli jste správně?</a:t>
            </a:r>
            <a:endParaRPr lang="cs-CZ" sz="4000" kern="1200" dirty="0">
              <a:solidFill>
                <a:schemeClr val="tx2">
                  <a:lumMod val="75000"/>
                </a:schemeClr>
              </a:solidFill>
              <a:effectLst/>
              <a:latin typeface="+mj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568952" cy="5256584"/>
          </a:xfrm>
        </p:spPr>
        <p:txBody>
          <a:bodyPr wrap="square">
            <a:noAutofit/>
          </a:bodyPr>
          <a:lstStyle/>
          <a:p>
            <a:pPr marL="624078" indent="-514350">
              <a:buFont typeface="+mj-lt"/>
              <a:buAutoNum type="arabicParenR"/>
            </a:pPr>
            <a:r>
              <a:rPr lang="cs-CZ" sz="2800" dirty="0" smtClean="0">
                <a:latin typeface="+mn-lt"/>
              </a:rPr>
              <a:t>Pevné horniny zemské kůry a svrchního pláště.</a:t>
            </a:r>
          </a:p>
          <a:p>
            <a:pPr marL="624078" indent="-514350">
              <a:buFont typeface="+mj-lt"/>
              <a:buAutoNum type="arabicParenR"/>
            </a:pPr>
            <a:r>
              <a:rPr lang="cs-CZ" sz="2800" dirty="0" smtClean="0">
                <a:latin typeface="+mn-lt"/>
              </a:rPr>
              <a:t>Pevninská - např. Arabská deska, oceánská –    např. </a:t>
            </a:r>
            <a:r>
              <a:rPr lang="cs-CZ" sz="2800" dirty="0" err="1" smtClean="0">
                <a:latin typeface="+mn-lt"/>
              </a:rPr>
              <a:t>Nazca</a:t>
            </a:r>
            <a:r>
              <a:rPr lang="cs-CZ" sz="2800" dirty="0" smtClean="0">
                <a:latin typeface="+mn-lt"/>
              </a:rPr>
              <a:t>.</a:t>
            </a:r>
          </a:p>
          <a:p>
            <a:pPr marL="624078" indent="-514350">
              <a:buFont typeface="+mj-lt"/>
              <a:buAutoNum type="arabicParenR"/>
            </a:pPr>
            <a:r>
              <a:rPr lang="cs-CZ" sz="2800" dirty="0" smtClean="0">
                <a:latin typeface="+mn-lt"/>
              </a:rPr>
              <a:t>Současný tvar a pohyb kontinentů, stejné           horniny, zkameněliny na dnes oddělených          kontinentech.</a:t>
            </a:r>
          </a:p>
          <a:p>
            <a:pPr marL="624078" indent="-514350">
              <a:buFont typeface="+mj-lt"/>
              <a:buAutoNum type="arabicParenR"/>
            </a:pPr>
            <a:r>
              <a:rPr lang="cs-CZ" sz="2800" dirty="0" smtClean="0">
                <a:latin typeface="+mn-lt"/>
              </a:rPr>
              <a:t>Astenosféra – svrchní vrstva zemského pláště    není pevná, ale plastická, hmoty v zemském      plášti se pohybují, ...</a:t>
            </a:r>
          </a:p>
          <a:p>
            <a:pPr marL="624078" indent="-514350">
              <a:buFont typeface="+mj-lt"/>
              <a:buAutoNum type="arabicParenR"/>
            </a:pPr>
            <a:r>
              <a:rPr lang="cs-CZ" sz="2800" dirty="0" smtClean="0">
                <a:latin typeface="+mn-lt"/>
              </a:rPr>
              <a:t>Zemětřesení a sopečná činnost, vrásnění hornin.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1898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  <a:effectLst/>
                <a:latin typeface="+mj-lt"/>
              </a:rPr>
              <a:t>POUŽITÉ ZDROJE INFORMACÍ</a:t>
            </a:r>
            <a:endParaRPr lang="cs-CZ" sz="4000" dirty="0">
              <a:solidFill>
                <a:schemeClr val="tx2">
                  <a:lumMod val="75000"/>
                </a:schemeClr>
              </a:solidFill>
              <a:effectLst/>
              <a:latin typeface="+mj-lt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2564904"/>
            <a:ext cx="8640960" cy="1396751"/>
          </a:xfrm>
        </p:spPr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cs.wikipedia.org/wiki/Tektonick%C3%A1_deska</a:t>
            </a:r>
            <a:r>
              <a:rPr lang="cs-CZ" sz="2000" dirty="0" smtClean="0"/>
              <a:t>. </a:t>
            </a:r>
            <a:r>
              <a:rPr lang="cs-CZ" sz="1900" dirty="0"/>
              <a:t>[cit. </a:t>
            </a:r>
            <a:r>
              <a:rPr lang="cs-CZ" sz="1900" i="1" dirty="0"/>
              <a:t>2011-12-04</a:t>
            </a:r>
            <a:r>
              <a:rPr lang="cs-CZ" sz="2000" i="1" dirty="0" smtClean="0"/>
              <a:t>]. </a:t>
            </a:r>
          </a:p>
          <a:p>
            <a:pPr marL="109728" indent="0">
              <a:buNone/>
            </a:pPr>
            <a:r>
              <a:rPr lang="cs-CZ" sz="2000" i="1" dirty="0"/>
              <a:t> </a:t>
            </a:r>
            <a:r>
              <a:rPr lang="cs-CZ" sz="2000" i="1" dirty="0" smtClean="0"/>
              <a:t>    dostupné </a:t>
            </a:r>
            <a:r>
              <a:rPr lang="cs-CZ" sz="2000" i="1" dirty="0"/>
              <a:t>pod licencí </a:t>
            </a:r>
            <a:r>
              <a:rPr lang="cs-CZ" sz="2000" i="1" dirty="0" err="1"/>
              <a:t>Creative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i="1" dirty="0"/>
              <a:t> </a:t>
            </a:r>
            <a:endParaRPr lang="cs-CZ" sz="2000" i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0675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1535</TotalTime>
  <Words>422</Words>
  <Application>Microsoft Office PowerPoint</Application>
  <PresentationFormat>Předvádění na obrazovce (4:3)</PresentationFormat>
  <Paragraphs>91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Silk</vt:lpstr>
      <vt:lpstr>Prezentace aplikace PowerPoint</vt:lpstr>
      <vt:lpstr>VZNIK A VÝVOJ  LITOSFÉRY</vt:lpstr>
      <vt:lpstr>Vysvětlivky k pomocným symbolům:</vt:lpstr>
      <vt:lpstr>Prezentace aplikace PowerPoint</vt:lpstr>
      <vt:lpstr>Důsledkem pohybu litosférických desek jsou vnitřní geologické  děje (konstruktivní):</vt:lpstr>
      <vt:lpstr>Prezentace aplikace PowerPoint</vt:lpstr>
      <vt:lpstr>Prezentace aplikace PowerPoint</vt:lpstr>
      <vt:lpstr>Prezentace aplikace PowerPoint</vt:lpstr>
      <vt:lpstr>Vývoj litosféry</vt:lpstr>
      <vt:lpstr>Prezentace aplikace PowerPoint</vt:lpstr>
      <vt:lpstr>Prezentace aplikace PowerPoint</vt:lpstr>
      <vt:lpstr>Důkazy vývoje litosféry</vt:lpstr>
      <vt:lpstr>Prezentace aplikace PowerPoint</vt:lpstr>
      <vt:lpstr>Zkouška paměti</vt:lpstr>
      <vt:lpstr>Odpověděli jste správně?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Ucitel</cp:lastModifiedBy>
  <cp:revision>115</cp:revision>
  <dcterms:created xsi:type="dcterms:W3CDTF">2011-11-01T19:55:20Z</dcterms:created>
  <dcterms:modified xsi:type="dcterms:W3CDTF">2012-05-31T18:53:46Z</dcterms:modified>
</cp:coreProperties>
</file>