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73" r:id="rId3"/>
    <p:sldId id="257" r:id="rId4"/>
    <p:sldId id="259" r:id="rId5"/>
    <p:sldId id="261" r:id="rId6"/>
    <p:sldId id="260" r:id="rId7"/>
    <p:sldId id="265" r:id="rId8"/>
    <p:sldId id="266" r:id="rId9"/>
    <p:sldId id="263" r:id="rId10"/>
    <p:sldId id="269" r:id="rId11"/>
    <p:sldId id="264" r:id="rId12"/>
    <p:sldId id="268" r:id="rId13"/>
    <p:sldId id="267" r:id="rId14"/>
    <p:sldId id="274" r:id="rId15"/>
    <p:sldId id="271" r:id="rId16"/>
    <p:sldId id="275" r:id="rId17"/>
    <p:sldId id="276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21.1.2012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microsoft.com/office/2007/relationships/hdphoto" Target="../media/hdphoto8.wdp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5.wdp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 flipH="1">
            <a:off x="395536" y="373306"/>
            <a:ext cx="8343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Cambria" pitchFamily="18" charset="0"/>
              </a:rPr>
              <a:t>VY_32_INOVACE_007_Vývoj ve světě v 20. letech</a:t>
            </a:r>
            <a:endParaRPr lang="cs-CZ" b="1" dirty="0">
              <a:latin typeface="Cambria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446105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Zástupný symbol pro zápatí 3"/>
          <p:cNvSpPr txBox="1">
            <a:spLocks noGrp="1"/>
          </p:cNvSpPr>
          <p:nvPr/>
        </p:nvSpPr>
        <p:spPr>
          <a:xfrm>
            <a:off x="764579" y="6122629"/>
            <a:ext cx="7572375" cy="365125"/>
          </a:xfrm>
          <a:prstGeom prst="rect">
            <a:avLst/>
          </a:prstGeom>
          <a:noFill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11560" y="1700808"/>
            <a:ext cx="7848872" cy="1296144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</a:rPr>
              <a:t>Vývoj ve světě v 20. letech</a:t>
            </a:r>
            <a:endParaRPr lang="cs-CZ" sz="4000" dirty="0">
              <a:solidFill>
                <a:schemeClr val="tx2">
                  <a:lumMod val="75000"/>
                </a:schemeClr>
              </a:solidFill>
              <a:latin typeface="Cambria" pitchFamily="18" charset="0"/>
            </a:endParaRPr>
          </a:p>
        </p:txBody>
      </p:sp>
      <p:sp>
        <p:nvSpPr>
          <p:cNvPr id="7" name="Podnadpis 2"/>
          <p:cNvSpPr>
            <a:spLocks noGrp="1"/>
          </p:cNvSpPr>
          <p:nvPr>
            <p:ph type="subTitle" idx="1"/>
          </p:nvPr>
        </p:nvSpPr>
        <p:spPr>
          <a:xfrm>
            <a:off x="4531074" y="3068960"/>
            <a:ext cx="3989983" cy="936104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>
                <a:latin typeface="Cambria" pitchFamily="18" charset="0"/>
              </a:rPr>
              <a:t>Základní škola Čelákovice</a:t>
            </a:r>
            <a:endParaRPr lang="cs-CZ" sz="2400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63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86562" y="1700808"/>
            <a:ext cx="8496945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latin typeface="Cambria" pitchFamily="18" charset="0"/>
              </a:rPr>
              <a:t>Autor</a:t>
            </a:r>
            <a:r>
              <a:rPr lang="cs-CZ" sz="1600" dirty="0">
                <a:latin typeface="Cambria" pitchFamily="18" charset="0"/>
              </a:rPr>
              <a:t>:  </a:t>
            </a:r>
            <a:r>
              <a:rPr lang="cs-CZ" sz="1600" dirty="0" smtClean="0">
                <a:latin typeface="Cambria" pitchFamily="18" charset="0"/>
              </a:rPr>
              <a:t>Mgr. František Šturma</a:t>
            </a:r>
          </a:p>
          <a:p>
            <a:r>
              <a:rPr lang="cs-CZ" sz="1600" b="1" dirty="0" smtClean="0">
                <a:latin typeface="Cambria" pitchFamily="18" charset="0"/>
              </a:rPr>
              <a:t>Vytvořeno</a:t>
            </a:r>
            <a:r>
              <a:rPr lang="cs-CZ" sz="1600" dirty="0">
                <a:latin typeface="Cambria" pitchFamily="18" charset="0"/>
              </a:rPr>
              <a:t>: </a:t>
            </a:r>
            <a:r>
              <a:rPr lang="cs-CZ" sz="1600" dirty="0" smtClean="0">
                <a:latin typeface="Cambria" pitchFamily="18" charset="0"/>
              </a:rPr>
              <a:t>28. 11. 2011</a:t>
            </a:r>
          </a:p>
          <a:p>
            <a:r>
              <a:rPr lang="cs-CZ" sz="1600" b="1" dirty="0">
                <a:latin typeface="Cambria" pitchFamily="18" charset="0"/>
              </a:rPr>
              <a:t>Stupeň a typ vzdělávání</a:t>
            </a:r>
            <a:r>
              <a:rPr lang="cs-CZ" sz="1600" dirty="0">
                <a:latin typeface="Cambria" pitchFamily="18" charset="0"/>
              </a:rPr>
              <a:t>: </a:t>
            </a:r>
            <a:r>
              <a:rPr lang="cs-CZ" sz="1600" dirty="0" smtClean="0">
                <a:latin typeface="Cambria" pitchFamily="18" charset="0"/>
              </a:rPr>
              <a:t>II</a:t>
            </a:r>
            <a:r>
              <a:rPr lang="cs-CZ" sz="1600" dirty="0">
                <a:latin typeface="Cambria" pitchFamily="18" charset="0"/>
              </a:rPr>
              <a:t>. </a:t>
            </a:r>
            <a:r>
              <a:rPr lang="cs-CZ" sz="1600" smtClean="0">
                <a:latin typeface="Cambria" pitchFamily="18" charset="0"/>
              </a:rPr>
              <a:t>stupeň </a:t>
            </a:r>
            <a:r>
              <a:rPr lang="cs-CZ" sz="1600" dirty="0" smtClean="0">
                <a:latin typeface="Cambria" pitchFamily="18" charset="0"/>
              </a:rPr>
              <a:t>ZŠ – 9. ročník</a:t>
            </a:r>
            <a:endParaRPr lang="cs-CZ" sz="1600" dirty="0">
              <a:latin typeface="Cambria" pitchFamily="18" charset="0"/>
            </a:endParaRPr>
          </a:p>
          <a:p>
            <a:endParaRPr lang="cs-CZ" sz="1600" b="1" dirty="0" smtClean="0">
              <a:latin typeface="Cambria" pitchFamily="18" charset="0"/>
            </a:endParaRPr>
          </a:p>
          <a:p>
            <a:r>
              <a:rPr lang="cs-CZ" sz="1600" b="1" dirty="0" smtClean="0">
                <a:latin typeface="Cambria" pitchFamily="18" charset="0"/>
              </a:rPr>
              <a:t>Vzdělávací oblast: </a:t>
            </a:r>
            <a:r>
              <a:rPr lang="cs-CZ" sz="1600" dirty="0" smtClean="0">
                <a:latin typeface="Cambria" pitchFamily="18" charset="0"/>
              </a:rPr>
              <a:t>Člověk a společnost</a:t>
            </a:r>
          </a:p>
          <a:p>
            <a:r>
              <a:rPr lang="cs-CZ" sz="1600" b="1" dirty="0" smtClean="0">
                <a:latin typeface="Cambria" pitchFamily="18" charset="0"/>
              </a:rPr>
              <a:t>Vzdělávací obor: </a:t>
            </a:r>
            <a:r>
              <a:rPr lang="cs-CZ" sz="1600" dirty="0" smtClean="0">
                <a:latin typeface="Cambria" pitchFamily="18" charset="0"/>
              </a:rPr>
              <a:t>Dějepis</a:t>
            </a:r>
          </a:p>
          <a:p>
            <a:r>
              <a:rPr lang="cs-CZ" sz="1600" b="1" dirty="0" smtClean="0">
                <a:latin typeface="Cambria" pitchFamily="18" charset="0"/>
              </a:rPr>
              <a:t>Téma</a:t>
            </a:r>
            <a:r>
              <a:rPr lang="cs-CZ" sz="1600" b="1" dirty="0">
                <a:latin typeface="Cambria" pitchFamily="18" charset="0"/>
              </a:rPr>
              <a:t>: </a:t>
            </a:r>
            <a:r>
              <a:rPr lang="cs-CZ" sz="1600" b="1" dirty="0" smtClean="0">
                <a:latin typeface="Cambria" pitchFamily="18" charset="0"/>
              </a:rPr>
              <a:t>Svět ve 20. letech</a:t>
            </a:r>
            <a:endParaRPr lang="cs-CZ" sz="1600" dirty="0" smtClean="0">
              <a:latin typeface="Cambria" pitchFamily="18" charset="0"/>
            </a:endParaRPr>
          </a:p>
          <a:p>
            <a:endParaRPr lang="cs-CZ" sz="1600" dirty="0" smtClean="0">
              <a:latin typeface="Cambria" pitchFamily="18" charset="0"/>
            </a:endParaRPr>
          </a:p>
          <a:p>
            <a:r>
              <a:rPr lang="cs-CZ" sz="1600" b="1" dirty="0" smtClean="0">
                <a:latin typeface="Cambria" pitchFamily="18" charset="0"/>
              </a:rPr>
              <a:t>Anotace:</a:t>
            </a:r>
            <a:r>
              <a:rPr lang="cs-CZ" sz="1600" dirty="0" smtClean="0">
                <a:latin typeface="Cambria" pitchFamily="18" charset="0"/>
              </a:rPr>
              <a:t>  Prezentace přibližuje  mezinárodní politickou a hospodářskou situaci v průběhu prvního desetiletí po skončení první světové války.  Ukazuje důsledky tzv. amerikanizace života, rozvoje kultury a zábavy, zvl. ve 2. polovině 20. let. </a:t>
            </a:r>
          </a:p>
          <a:p>
            <a:endParaRPr lang="cs-CZ" sz="1600" b="1" dirty="0" smtClean="0">
              <a:latin typeface="Cambria" pitchFamily="18" charset="0"/>
            </a:endParaRPr>
          </a:p>
          <a:p>
            <a:r>
              <a:rPr lang="cs-CZ" sz="1600" b="1" dirty="0" smtClean="0">
                <a:latin typeface="Cambria" pitchFamily="18" charset="0"/>
              </a:rPr>
              <a:t>Druh učebního materiálu</a:t>
            </a:r>
            <a:r>
              <a:rPr lang="cs-CZ" sz="1600" dirty="0" smtClean="0">
                <a:latin typeface="Cambria" pitchFamily="18" charset="0"/>
              </a:rPr>
              <a:t>: prezentace</a:t>
            </a:r>
          </a:p>
          <a:p>
            <a:endParaRPr lang="cs-CZ" sz="1600" dirty="0">
              <a:latin typeface="Cambria" pitchFamily="18" charset="0"/>
            </a:endParaRPr>
          </a:p>
          <a:p>
            <a:r>
              <a:rPr lang="cs-CZ" sz="1600" b="1" dirty="0" smtClean="0">
                <a:latin typeface="Cambria" pitchFamily="18" charset="0"/>
              </a:rPr>
              <a:t>Očekávaný výstup</a:t>
            </a:r>
            <a:r>
              <a:rPr lang="cs-CZ" sz="1600" dirty="0" smtClean="0">
                <a:latin typeface="Cambria" pitchFamily="18" charset="0"/>
              </a:rPr>
              <a:t>:  Žáci  charakterizují světovou politickou a hospodářskou situaci 20. let, vysvětlí příčiny vzniku totalitních režimů.  Charakterizují období „zlatých 20. let,  situaci v kultuře a rozvoj oblasti zábavy.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5476" y="766192"/>
            <a:ext cx="9144000" cy="7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b="1" dirty="0" smtClean="0">
                <a:latin typeface="Cambria" pitchFamily="18" charset="0"/>
              </a:rPr>
              <a:t>Vývoj ve světě v 20. letech</a:t>
            </a:r>
            <a:endParaRPr lang="cs-CZ" sz="2800" b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931224" cy="663352"/>
          </a:xfrm>
        </p:spPr>
        <p:txBody>
          <a:bodyPr>
            <a:normAutofit/>
          </a:bodyPr>
          <a:lstStyle/>
          <a:p>
            <a:r>
              <a:rPr lang="cs-CZ" sz="3500" dirty="0" smtClean="0">
                <a:latin typeface="Cambria" pitchFamily="18" charset="0"/>
              </a:rPr>
              <a:t>Situace v prvních poválečných letech</a:t>
            </a:r>
            <a:endParaRPr lang="cs-CZ" sz="35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2"/>
            <a:ext cx="8424936" cy="4737645"/>
          </a:xfrm>
        </p:spPr>
        <p:txBody>
          <a:bodyPr>
            <a:normAutofit lnSpcReduction="10000"/>
          </a:bodyPr>
          <a:lstStyle/>
          <a:p>
            <a:pPr lvl="0"/>
            <a:r>
              <a:rPr lang="cs-CZ" sz="2600" dirty="0">
                <a:latin typeface="Cambria" pitchFamily="18" charset="0"/>
              </a:rPr>
              <a:t>postupná obnova </a:t>
            </a:r>
            <a:r>
              <a:rPr lang="cs-CZ" sz="2600" dirty="0" smtClean="0">
                <a:latin typeface="Cambria" pitchFamily="18" charset="0"/>
              </a:rPr>
              <a:t>zhroucené evropské ekonomiky</a:t>
            </a:r>
            <a:endParaRPr lang="cs-CZ" sz="2600" dirty="0">
              <a:latin typeface="Cambria" pitchFamily="18" charset="0"/>
            </a:endParaRPr>
          </a:p>
          <a:p>
            <a:pPr lvl="1"/>
            <a:r>
              <a:rPr lang="cs-CZ" dirty="0">
                <a:latin typeface="Cambria" pitchFamily="18" charset="0"/>
              </a:rPr>
              <a:t>Evropa hospodářsky předstižena </a:t>
            </a:r>
            <a:r>
              <a:rPr lang="cs-CZ" dirty="0" smtClean="0">
                <a:latin typeface="Cambria" pitchFamily="18" charset="0"/>
              </a:rPr>
              <a:t>USA</a:t>
            </a:r>
          </a:p>
          <a:p>
            <a:pPr marL="356616" lvl="1" indent="0">
              <a:buNone/>
            </a:pPr>
            <a:endParaRPr lang="cs-CZ" dirty="0">
              <a:latin typeface="Cambria" pitchFamily="18" charset="0"/>
            </a:endParaRPr>
          </a:p>
          <a:p>
            <a:pPr lvl="0"/>
            <a:r>
              <a:rPr lang="cs-CZ" sz="2600" dirty="0">
                <a:latin typeface="Cambria" pitchFamily="18" charset="0"/>
              </a:rPr>
              <a:t>hospodářská krize 1. poloviny 20. let</a:t>
            </a:r>
          </a:p>
          <a:p>
            <a:pPr lvl="1"/>
            <a:r>
              <a:rPr lang="cs-CZ" dirty="0">
                <a:latin typeface="Cambria" pitchFamily="18" charset="0"/>
              </a:rPr>
              <a:t>problémy ve výrobě, v obchodě, v měnové oblasti</a:t>
            </a:r>
          </a:p>
          <a:p>
            <a:pPr lvl="1"/>
            <a:r>
              <a:rPr lang="cs-CZ" dirty="0">
                <a:latin typeface="Cambria" pitchFamily="18" charset="0"/>
              </a:rPr>
              <a:t>nárůst nezaměstnanosti, těžké sociální </a:t>
            </a:r>
            <a:r>
              <a:rPr lang="cs-CZ" dirty="0" smtClean="0">
                <a:latin typeface="Cambria" pitchFamily="18" charset="0"/>
              </a:rPr>
              <a:t>podmínky</a:t>
            </a:r>
          </a:p>
          <a:p>
            <a:pPr marL="356616" lvl="1" indent="0">
              <a:buNone/>
            </a:pPr>
            <a:endParaRPr lang="cs-CZ" dirty="0">
              <a:latin typeface="Cambria" pitchFamily="18" charset="0"/>
            </a:endParaRPr>
          </a:p>
          <a:p>
            <a:pPr lvl="0"/>
            <a:r>
              <a:rPr lang="cs-CZ" sz="2600" dirty="0" smtClean="0">
                <a:latin typeface="Cambria" pitchFamily="18" charset="0"/>
              </a:rPr>
              <a:t>dosažení </a:t>
            </a:r>
            <a:r>
              <a:rPr lang="cs-CZ" sz="2600" dirty="0">
                <a:latin typeface="Cambria" pitchFamily="18" charset="0"/>
              </a:rPr>
              <a:t>předválečné úrovně v roce 1925</a:t>
            </a:r>
          </a:p>
          <a:p>
            <a:pPr lvl="1"/>
            <a:r>
              <a:rPr lang="cs-CZ" dirty="0">
                <a:latin typeface="Cambria" pitchFamily="18" charset="0"/>
              </a:rPr>
              <a:t>do konce 20. let pak nárůst výroby asi o 30 %</a:t>
            </a:r>
          </a:p>
          <a:p>
            <a:pPr lvl="1"/>
            <a:r>
              <a:rPr lang="cs-CZ" dirty="0">
                <a:latin typeface="Cambria" pitchFamily="18" charset="0"/>
              </a:rPr>
              <a:t>zlepšení životní úrovně obyvatelstva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933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51920" y="764704"/>
            <a:ext cx="4896544" cy="576064"/>
          </a:xfrm>
        </p:spPr>
        <p:txBody>
          <a:bodyPr>
            <a:normAutofit/>
          </a:bodyPr>
          <a:lstStyle/>
          <a:p>
            <a:r>
              <a:rPr lang="cs-CZ" sz="3500" dirty="0" smtClean="0">
                <a:latin typeface="Cambria" pitchFamily="18" charset="0"/>
              </a:rPr>
              <a:t>Amerikanizace života</a:t>
            </a:r>
            <a:endParaRPr lang="cs-CZ" sz="35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72816"/>
            <a:ext cx="7848872" cy="3888432"/>
          </a:xfrm>
        </p:spPr>
        <p:txBody>
          <a:bodyPr>
            <a:normAutofit/>
          </a:bodyPr>
          <a:lstStyle/>
          <a:p>
            <a:pPr lvl="0"/>
            <a:r>
              <a:rPr lang="cs-CZ" sz="2400" dirty="0" smtClean="0">
                <a:latin typeface="Cambria" pitchFamily="18" charset="0"/>
              </a:rPr>
              <a:t>zesilující vliv </a:t>
            </a:r>
            <a:r>
              <a:rPr lang="cs-CZ" sz="2400" dirty="0">
                <a:latin typeface="Cambria" pitchFamily="18" charset="0"/>
              </a:rPr>
              <a:t>USA </a:t>
            </a:r>
            <a:r>
              <a:rPr lang="cs-CZ" sz="2400" dirty="0" smtClean="0">
                <a:latin typeface="Cambria" pitchFamily="18" charset="0"/>
              </a:rPr>
              <a:t>na různé oblasti života evropských i </a:t>
            </a:r>
            <a:r>
              <a:rPr lang="cs-CZ" sz="2400" dirty="0">
                <a:latin typeface="Cambria" pitchFamily="18" charset="0"/>
              </a:rPr>
              <a:t>mimoevropských </a:t>
            </a:r>
            <a:r>
              <a:rPr lang="cs-CZ" sz="2400" dirty="0" smtClean="0">
                <a:latin typeface="Cambria" pitchFamily="18" charset="0"/>
              </a:rPr>
              <a:t>států</a:t>
            </a:r>
          </a:p>
          <a:p>
            <a:pPr marL="0" lvl="0" indent="0">
              <a:buNone/>
            </a:pPr>
            <a:endParaRPr lang="cs-CZ" sz="2400" dirty="0">
              <a:latin typeface="Cambria" pitchFamily="18" charset="0"/>
            </a:endParaRPr>
          </a:p>
          <a:p>
            <a:pPr lvl="0"/>
            <a:r>
              <a:rPr lang="cs-CZ" sz="2400" dirty="0">
                <a:latin typeface="Cambria" pitchFamily="18" charset="0"/>
              </a:rPr>
              <a:t>napodobování životního stylu Američanů</a:t>
            </a:r>
          </a:p>
          <a:p>
            <a:pPr lvl="1"/>
            <a:r>
              <a:rPr lang="cs-CZ" sz="2300" dirty="0">
                <a:latin typeface="Cambria" pitchFamily="18" charset="0"/>
              </a:rPr>
              <a:t>zavádění technických vynálezů v </a:t>
            </a:r>
            <a:r>
              <a:rPr lang="cs-CZ" sz="2300" dirty="0" smtClean="0">
                <a:latin typeface="Cambria" pitchFamily="18" charset="0"/>
              </a:rPr>
              <a:t>domácnostech</a:t>
            </a:r>
          </a:p>
          <a:p>
            <a:pPr marL="356616" lvl="1" indent="0">
              <a:buNone/>
            </a:pPr>
            <a:endParaRPr lang="cs-CZ" sz="2300" dirty="0">
              <a:latin typeface="Cambria" pitchFamily="18" charset="0"/>
            </a:endParaRPr>
          </a:p>
          <a:p>
            <a:pPr lvl="0"/>
            <a:r>
              <a:rPr lang="cs-CZ" sz="2400" dirty="0" smtClean="0">
                <a:latin typeface="Cambria" pitchFamily="18" charset="0"/>
              </a:rPr>
              <a:t>rozvoj </a:t>
            </a:r>
            <a:r>
              <a:rPr lang="cs-CZ" sz="2400" dirty="0">
                <a:latin typeface="Cambria" pitchFamily="18" charset="0"/>
              </a:rPr>
              <a:t>hromadné dopravy</a:t>
            </a:r>
          </a:p>
          <a:p>
            <a:pPr lvl="1"/>
            <a:r>
              <a:rPr lang="cs-CZ" sz="2300" dirty="0">
                <a:latin typeface="Cambria" pitchFamily="18" charset="0"/>
              </a:rPr>
              <a:t>autobusy, tramvaje, </a:t>
            </a:r>
            <a:r>
              <a:rPr lang="cs-CZ" sz="2300" dirty="0" smtClean="0">
                <a:latin typeface="Cambria" pitchFamily="18" charset="0"/>
              </a:rPr>
              <a:t>rozmach </a:t>
            </a:r>
            <a:r>
              <a:rPr lang="cs-CZ" sz="2300" dirty="0">
                <a:latin typeface="Cambria" pitchFamily="18" charset="0"/>
              </a:rPr>
              <a:t>automobilismu …</a:t>
            </a:r>
          </a:p>
          <a:p>
            <a:pPr marL="0" lvl="0" indent="0">
              <a:buNone/>
            </a:pPr>
            <a:endParaRPr lang="cs-CZ" sz="2300" dirty="0">
              <a:latin typeface="Cambria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62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4104456" cy="591344"/>
          </a:xfrm>
        </p:spPr>
        <p:txBody>
          <a:bodyPr>
            <a:normAutofit/>
          </a:bodyPr>
          <a:lstStyle/>
          <a:p>
            <a:r>
              <a:rPr lang="cs-CZ" sz="3500" dirty="0" smtClean="0">
                <a:latin typeface="Cambria" pitchFamily="18" charset="0"/>
              </a:rPr>
              <a:t>Umění a kultura</a:t>
            </a:r>
            <a:endParaRPr lang="cs-CZ" sz="35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5076056" cy="4809653"/>
          </a:xfrm>
        </p:spPr>
        <p:txBody>
          <a:bodyPr>
            <a:normAutofit fontScale="92500" lnSpcReduction="10000"/>
          </a:bodyPr>
          <a:lstStyle/>
          <a:p>
            <a:r>
              <a:rPr lang="cs-CZ" sz="2600" i="1" dirty="0">
                <a:latin typeface="Cambria" pitchFamily="18" charset="0"/>
              </a:rPr>
              <a:t>Paříž </a:t>
            </a:r>
            <a:endParaRPr lang="cs-CZ" sz="2600" dirty="0">
              <a:latin typeface="Cambria" pitchFamily="18" charset="0"/>
            </a:endParaRPr>
          </a:p>
          <a:p>
            <a:pPr lvl="1"/>
            <a:r>
              <a:rPr lang="cs-CZ" dirty="0">
                <a:latin typeface="Cambria" pitchFamily="18" charset="0"/>
              </a:rPr>
              <a:t>centrem světového umění a společenského života </a:t>
            </a:r>
            <a:endParaRPr lang="cs-CZ" dirty="0" smtClean="0">
              <a:latin typeface="Cambria" pitchFamily="18" charset="0"/>
            </a:endParaRPr>
          </a:p>
          <a:p>
            <a:pPr lvl="1"/>
            <a:r>
              <a:rPr lang="cs-CZ" dirty="0" smtClean="0">
                <a:latin typeface="Cambria" pitchFamily="18" charset="0"/>
              </a:rPr>
              <a:t>po roce 1925 tzv. „zlatá </a:t>
            </a:r>
            <a:r>
              <a:rPr lang="cs-CZ" dirty="0">
                <a:latin typeface="Cambria" pitchFamily="18" charset="0"/>
              </a:rPr>
              <a:t>20. léta“</a:t>
            </a:r>
          </a:p>
          <a:p>
            <a:pPr marL="0" indent="0">
              <a:buNone/>
            </a:pPr>
            <a:endParaRPr lang="cs-CZ" sz="2600" dirty="0">
              <a:latin typeface="Cambria" pitchFamily="18" charset="0"/>
            </a:endParaRPr>
          </a:p>
          <a:p>
            <a:r>
              <a:rPr lang="cs-CZ" sz="2600" i="1" dirty="0">
                <a:latin typeface="Cambria" pitchFamily="18" charset="0"/>
              </a:rPr>
              <a:t>zobrazení války</a:t>
            </a:r>
            <a:endParaRPr lang="cs-CZ" sz="2600" dirty="0">
              <a:latin typeface="Cambria" pitchFamily="18" charset="0"/>
            </a:endParaRPr>
          </a:p>
          <a:p>
            <a:pPr lvl="1"/>
            <a:r>
              <a:rPr lang="cs-CZ" dirty="0">
                <a:latin typeface="Cambria" pitchFamily="18" charset="0"/>
              </a:rPr>
              <a:t>poukazování na nesmyslnost </a:t>
            </a:r>
            <a:r>
              <a:rPr lang="cs-CZ" dirty="0" smtClean="0">
                <a:latin typeface="Cambria" pitchFamily="18" charset="0"/>
              </a:rPr>
              <a:t>válečného zabíjení </a:t>
            </a:r>
            <a:r>
              <a:rPr lang="cs-CZ" dirty="0">
                <a:latin typeface="Cambria" pitchFamily="18" charset="0"/>
              </a:rPr>
              <a:t>a ničení</a:t>
            </a:r>
          </a:p>
          <a:p>
            <a:pPr lvl="2"/>
            <a:r>
              <a:rPr lang="cs-CZ" sz="2500" dirty="0">
                <a:latin typeface="Cambria" pitchFamily="18" charset="0"/>
              </a:rPr>
              <a:t>v literatuře (</a:t>
            </a:r>
            <a:r>
              <a:rPr lang="cs-CZ" sz="2500" dirty="0" smtClean="0">
                <a:latin typeface="Cambria" pitchFamily="18" charset="0"/>
              </a:rPr>
              <a:t>Jaroslav </a:t>
            </a:r>
            <a:r>
              <a:rPr lang="cs-CZ" sz="2500" dirty="0">
                <a:latin typeface="Cambria" pitchFamily="18" charset="0"/>
              </a:rPr>
              <a:t>Hašek, </a:t>
            </a:r>
            <a:r>
              <a:rPr lang="cs-CZ" sz="2500" dirty="0" smtClean="0">
                <a:latin typeface="Cambria" pitchFamily="18" charset="0"/>
              </a:rPr>
              <a:t>Erich Maria Remarque….)</a:t>
            </a:r>
            <a:endParaRPr lang="cs-CZ" sz="2500" dirty="0">
              <a:latin typeface="Cambria" pitchFamily="18" charset="0"/>
            </a:endParaRPr>
          </a:p>
          <a:p>
            <a:pPr lvl="2"/>
            <a:r>
              <a:rPr lang="cs-CZ" sz="2500" dirty="0">
                <a:latin typeface="Cambria" pitchFamily="18" charset="0"/>
              </a:rPr>
              <a:t>ve filmu </a:t>
            </a:r>
            <a:r>
              <a:rPr lang="cs-CZ" sz="2500" dirty="0" smtClean="0">
                <a:latin typeface="Cambria" pitchFamily="18" charset="0"/>
              </a:rPr>
              <a:t>(např. Dobrý </a:t>
            </a:r>
            <a:r>
              <a:rPr lang="cs-CZ" sz="2500" dirty="0">
                <a:latin typeface="Cambria" pitchFamily="18" charset="0"/>
              </a:rPr>
              <a:t>voják Chaplin)</a:t>
            </a:r>
          </a:p>
          <a:p>
            <a:endParaRPr lang="cs-CZ" dirty="0">
              <a:latin typeface="Cambria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88640"/>
            <a:ext cx="3593976" cy="2374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999" y="2578539"/>
            <a:ext cx="2925057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aoblený obdélník 5"/>
          <p:cNvSpPr/>
          <p:nvPr/>
        </p:nvSpPr>
        <p:spPr>
          <a:xfrm>
            <a:off x="4751070" y="5818899"/>
            <a:ext cx="2668378" cy="74446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900" b="1" dirty="0" smtClean="0">
                <a:latin typeface="Cambria" pitchFamily="18" charset="0"/>
              </a:rPr>
              <a:t>Jaroslav Hašek</a:t>
            </a:r>
          </a:p>
          <a:p>
            <a:pPr algn="ctr"/>
            <a:r>
              <a:rPr lang="cs-CZ" sz="1700" dirty="0" smtClean="0">
                <a:latin typeface="Cambria" pitchFamily="18" charset="0"/>
              </a:rPr>
              <a:t>na sovětských známkách</a:t>
            </a:r>
          </a:p>
        </p:txBody>
      </p:sp>
    </p:spTree>
    <p:extLst>
      <p:ext uri="{BB962C8B-B14F-4D97-AF65-F5344CB8AC3E}">
        <p14:creationId xmlns:p14="http://schemas.microsoft.com/office/powerpoint/2010/main" val="189696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39839" y="476672"/>
            <a:ext cx="5184576" cy="6120680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latin typeface="Cambria" pitchFamily="18" charset="0"/>
              </a:rPr>
              <a:t>americké vlivy</a:t>
            </a:r>
          </a:p>
          <a:p>
            <a:pPr lvl="1"/>
            <a:r>
              <a:rPr lang="cs-CZ" sz="2400" b="1" dirty="0" smtClean="0">
                <a:latin typeface="Cambria" pitchFamily="18" charset="0"/>
              </a:rPr>
              <a:t>obliba </a:t>
            </a:r>
            <a:r>
              <a:rPr lang="cs-CZ" sz="2400" b="1" dirty="0">
                <a:latin typeface="Cambria" pitchFamily="18" charset="0"/>
              </a:rPr>
              <a:t>jazzu a nových tanců </a:t>
            </a:r>
            <a:r>
              <a:rPr lang="cs-CZ" sz="2400" dirty="0">
                <a:latin typeface="Cambria" pitchFamily="18" charset="0"/>
              </a:rPr>
              <a:t>(tango, blues, foxtrot, charleston)</a:t>
            </a:r>
          </a:p>
          <a:p>
            <a:pPr lvl="2"/>
            <a:r>
              <a:rPr lang="cs-CZ" dirty="0">
                <a:latin typeface="Cambria" pitchFamily="18" charset="0"/>
              </a:rPr>
              <a:t>tanečníci Josephine Bakerová, Fred Astaire, Ginger </a:t>
            </a:r>
            <a:r>
              <a:rPr lang="cs-CZ" dirty="0" smtClean="0">
                <a:latin typeface="Cambria" pitchFamily="18" charset="0"/>
              </a:rPr>
              <a:t>Rogersová</a:t>
            </a:r>
          </a:p>
          <a:p>
            <a:pPr marL="649224" lvl="2" indent="0">
              <a:buNone/>
            </a:pPr>
            <a:endParaRPr lang="cs-CZ" dirty="0">
              <a:latin typeface="Cambria" pitchFamily="18" charset="0"/>
            </a:endParaRPr>
          </a:p>
          <a:p>
            <a:pPr lvl="1"/>
            <a:r>
              <a:rPr lang="cs-CZ" sz="2400" b="1" dirty="0">
                <a:latin typeface="Cambria" pitchFamily="18" charset="0"/>
              </a:rPr>
              <a:t>film</a:t>
            </a:r>
          </a:p>
          <a:p>
            <a:pPr lvl="2"/>
            <a:r>
              <a:rPr lang="cs-CZ" dirty="0">
                <a:latin typeface="Cambria" pitchFamily="18" charset="0"/>
              </a:rPr>
              <a:t>růst významu </a:t>
            </a:r>
            <a:r>
              <a:rPr lang="cs-CZ" dirty="0" smtClean="0">
                <a:latin typeface="Cambria" pitchFamily="18" charset="0"/>
              </a:rPr>
              <a:t>Hollywoodu</a:t>
            </a:r>
            <a:endParaRPr lang="cs-CZ" dirty="0">
              <a:latin typeface="Cambria" pitchFamily="18" charset="0"/>
            </a:endParaRPr>
          </a:p>
          <a:p>
            <a:pPr lvl="2"/>
            <a:r>
              <a:rPr lang="cs-CZ" dirty="0">
                <a:latin typeface="Cambria" pitchFamily="18" charset="0"/>
              </a:rPr>
              <a:t>obliba němých grotesek </a:t>
            </a:r>
            <a:endParaRPr lang="cs-CZ" dirty="0" smtClean="0">
              <a:latin typeface="Cambria" pitchFamily="18" charset="0"/>
            </a:endParaRPr>
          </a:p>
          <a:p>
            <a:pPr lvl="3"/>
            <a:r>
              <a:rPr lang="cs-CZ" sz="2400" dirty="0" smtClean="0">
                <a:latin typeface="Cambria" pitchFamily="18" charset="0"/>
              </a:rPr>
              <a:t>Charles Chaplin</a:t>
            </a:r>
            <a:r>
              <a:rPr lang="cs-CZ" sz="2400" dirty="0">
                <a:latin typeface="Cambria" pitchFamily="18" charset="0"/>
              </a:rPr>
              <a:t>, </a:t>
            </a:r>
            <a:r>
              <a:rPr lang="cs-CZ" sz="2400" dirty="0" smtClean="0">
                <a:latin typeface="Cambria" pitchFamily="18" charset="0"/>
              </a:rPr>
              <a:t>Buster </a:t>
            </a:r>
            <a:r>
              <a:rPr lang="cs-CZ" sz="2400" dirty="0">
                <a:latin typeface="Cambria" pitchFamily="18" charset="0"/>
              </a:rPr>
              <a:t>Keaton, Laurel a Hardy …</a:t>
            </a:r>
          </a:p>
          <a:p>
            <a:endParaRPr lang="cs-CZ" sz="24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2736"/>
            <a:ext cx="4032448" cy="5544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aoblený obdélník 4"/>
          <p:cNvSpPr/>
          <p:nvPr/>
        </p:nvSpPr>
        <p:spPr>
          <a:xfrm>
            <a:off x="4355976" y="5858927"/>
            <a:ext cx="2664296" cy="7200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ambria" pitchFamily="18" charset="0"/>
              </a:rPr>
              <a:t>Charles S. Chaplin</a:t>
            </a:r>
          </a:p>
          <a:p>
            <a:pPr algn="ctr"/>
            <a:r>
              <a:rPr lang="cs-CZ" sz="1900" i="1" dirty="0" smtClean="0">
                <a:latin typeface="Cambria" pitchFamily="18" charset="0"/>
              </a:rPr>
              <a:t>(1889 – 1977)</a:t>
            </a:r>
            <a:endParaRPr lang="cs-CZ" sz="1900" i="1" dirty="0">
              <a:latin typeface="Cambria" pitchFamily="18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0" y="1052736"/>
            <a:ext cx="4156500" cy="5688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624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11031"/>
            <a:ext cx="4464496" cy="55502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52736"/>
            <a:ext cx="4248472" cy="561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aoblený obdélník 3"/>
          <p:cNvSpPr/>
          <p:nvPr/>
        </p:nvSpPr>
        <p:spPr>
          <a:xfrm>
            <a:off x="3995936" y="5757890"/>
            <a:ext cx="2664296" cy="7200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ambria" pitchFamily="18" charset="0"/>
              </a:rPr>
              <a:t>Josephine Bakerová</a:t>
            </a:r>
          </a:p>
          <a:p>
            <a:pPr algn="ctr"/>
            <a:r>
              <a:rPr lang="cs-CZ" sz="1900" i="1" dirty="0" smtClean="0">
                <a:latin typeface="Cambria" pitchFamily="18" charset="0"/>
              </a:rPr>
              <a:t>(1906 – 1975)</a:t>
            </a:r>
            <a:endParaRPr lang="cs-CZ" sz="1900" i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53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53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31640" y="620688"/>
            <a:ext cx="6552728" cy="49427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aoblený obdélník 4"/>
          <p:cNvSpPr/>
          <p:nvPr/>
        </p:nvSpPr>
        <p:spPr>
          <a:xfrm>
            <a:off x="1187624" y="5733256"/>
            <a:ext cx="2448272" cy="7200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ambria" pitchFamily="18" charset="0"/>
              </a:rPr>
              <a:t>Ginger Rogersová</a:t>
            </a:r>
          </a:p>
          <a:p>
            <a:pPr algn="ctr"/>
            <a:r>
              <a:rPr lang="cs-CZ" sz="1900" i="1" dirty="0" smtClean="0">
                <a:latin typeface="Cambria" pitchFamily="18" charset="0"/>
              </a:rPr>
              <a:t>(1911 – 1995)</a:t>
            </a:r>
            <a:endParaRPr lang="cs-CZ" sz="1900" i="1" dirty="0">
              <a:latin typeface="Cambria" pitchFamily="18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580112" y="5704341"/>
            <a:ext cx="2448272" cy="7200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ambria" pitchFamily="18" charset="0"/>
              </a:rPr>
              <a:t>Fred Astaire</a:t>
            </a:r>
          </a:p>
          <a:p>
            <a:pPr algn="ctr"/>
            <a:r>
              <a:rPr lang="cs-CZ" sz="1900" i="1" dirty="0" smtClean="0">
                <a:latin typeface="Cambria" pitchFamily="18" charset="0"/>
              </a:rPr>
              <a:t>(1899 – 1987)</a:t>
            </a:r>
            <a:endParaRPr lang="cs-CZ" sz="1900" i="1" dirty="0">
              <a:latin typeface="Cambria" pitchFamily="18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32656"/>
            <a:ext cx="7704856" cy="519184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88640"/>
            <a:ext cx="7200800" cy="6408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Zaoblený obdélník 9"/>
          <p:cNvSpPr/>
          <p:nvPr/>
        </p:nvSpPr>
        <p:spPr>
          <a:xfrm>
            <a:off x="5519103" y="5189311"/>
            <a:ext cx="1872208" cy="87507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ambria" pitchFamily="18" charset="0"/>
              </a:rPr>
              <a:t>Tančící dům v Praze</a:t>
            </a:r>
            <a:endParaRPr lang="cs-CZ" sz="2000" b="1" dirty="0">
              <a:latin typeface="Cambria" pitchFamily="18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1187625" y="1304764"/>
            <a:ext cx="1224136" cy="50405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ambria" pitchFamily="18" charset="0"/>
              </a:rPr>
              <a:t>Ginger</a:t>
            </a:r>
            <a:endParaRPr lang="cs-CZ" sz="2000" b="1" dirty="0">
              <a:latin typeface="Cambria" pitchFamily="18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4499992" y="983928"/>
            <a:ext cx="1224136" cy="50405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ambria" pitchFamily="18" charset="0"/>
              </a:rPr>
              <a:t>Fred</a:t>
            </a:r>
            <a:endParaRPr lang="cs-CZ" sz="2000" b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31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88024" y="116632"/>
            <a:ext cx="3960440" cy="648072"/>
          </a:xfrm>
        </p:spPr>
        <p:txBody>
          <a:bodyPr>
            <a:normAutofit/>
          </a:bodyPr>
          <a:lstStyle/>
          <a:p>
            <a:r>
              <a:rPr lang="cs-CZ" sz="3500" dirty="0" smtClean="0">
                <a:latin typeface="Cambria" pitchFamily="18" charset="0"/>
              </a:rPr>
              <a:t>Problémy 20. let</a:t>
            </a:r>
            <a:endParaRPr lang="cs-CZ" sz="35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620688"/>
            <a:ext cx="8507288" cy="4392487"/>
          </a:xfrm>
        </p:spPr>
        <p:txBody>
          <a:bodyPr>
            <a:normAutofit lnSpcReduction="10000"/>
          </a:bodyPr>
          <a:lstStyle/>
          <a:p>
            <a:pPr lvl="0"/>
            <a:r>
              <a:rPr lang="cs-CZ" sz="2600" b="1" dirty="0">
                <a:latin typeface="Cambria" pitchFamily="18" charset="0"/>
              </a:rPr>
              <a:t>USA</a:t>
            </a:r>
          </a:p>
          <a:p>
            <a:pPr lvl="1"/>
            <a:r>
              <a:rPr lang="cs-CZ" sz="2300" dirty="0">
                <a:latin typeface="Cambria" pitchFamily="18" charset="0"/>
              </a:rPr>
              <a:t>rasová segregace v USA </a:t>
            </a:r>
            <a:r>
              <a:rPr lang="cs-CZ" sz="2300" dirty="0" smtClean="0">
                <a:latin typeface="Cambria" pitchFamily="18" charset="0"/>
              </a:rPr>
              <a:t>(Ku-klux-klan</a:t>
            </a:r>
            <a:r>
              <a:rPr lang="cs-CZ" sz="2300" dirty="0">
                <a:latin typeface="Cambria" pitchFamily="18" charset="0"/>
              </a:rPr>
              <a:t>)</a:t>
            </a:r>
          </a:p>
          <a:p>
            <a:pPr lvl="1"/>
            <a:r>
              <a:rPr lang="cs-CZ" sz="2300" dirty="0">
                <a:latin typeface="Cambria" pitchFamily="18" charset="0"/>
              </a:rPr>
              <a:t>řádění gangsterských band</a:t>
            </a:r>
          </a:p>
          <a:p>
            <a:pPr lvl="0"/>
            <a:r>
              <a:rPr lang="cs-CZ" sz="2600" b="1" dirty="0">
                <a:latin typeface="Cambria" pitchFamily="18" charset="0"/>
              </a:rPr>
              <a:t>vznik totalitních </a:t>
            </a:r>
            <a:r>
              <a:rPr lang="cs-CZ" sz="2600" b="1" dirty="0" smtClean="0">
                <a:latin typeface="Cambria" pitchFamily="18" charset="0"/>
              </a:rPr>
              <a:t>režimů v Evropě</a:t>
            </a:r>
            <a:endParaRPr lang="cs-CZ" sz="2600" b="1" dirty="0">
              <a:latin typeface="Cambria" pitchFamily="18" charset="0"/>
            </a:endParaRPr>
          </a:p>
          <a:p>
            <a:pPr lvl="1"/>
            <a:r>
              <a:rPr lang="cs-CZ" sz="2300" dirty="0">
                <a:latin typeface="Cambria" pitchFamily="18" charset="0"/>
              </a:rPr>
              <a:t>jedna politická skupina má neomezenou moc, prosazuje pouze své názory a potlačuje názory jiné</a:t>
            </a:r>
          </a:p>
          <a:p>
            <a:pPr lvl="1"/>
            <a:r>
              <a:rPr lang="cs-CZ" sz="2300" i="1" dirty="0">
                <a:latin typeface="Cambria" pitchFamily="18" charset="0"/>
              </a:rPr>
              <a:t>fašismus: </a:t>
            </a:r>
            <a:endParaRPr lang="cs-CZ" sz="2300" i="1" dirty="0" smtClean="0">
              <a:latin typeface="Cambria" pitchFamily="18" charset="0"/>
            </a:endParaRPr>
          </a:p>
          <a:p>
            <a:pPr lvl="2"/>
            <a:r>
              <a:rPr lang="cs-CZ" sz="2300" dirty="0" smtClean="0">
                <a:latin typeface="Cambria" pitchFamily="18" charset="0"/>
              </a:rPr>
              <a:t>Itálie </a:t>
            </a:r>
            <a:r>
              <a:rPr lang="cs-CZ" sz="2300" dirty="0">
                <a:latin typeface="Cambria" pitchFamily="18" charset="0"/>
              </a:rPr>
              <a:t>– </a:t>
            </a:r>
            <a:r>
              <a:rPr lang="cs-CZ" sz="2300" dirty="0" smtClean="0">
                <a:latin typeface="Cambria" pitchFamily="18" charset="0"/>
              </a:rPr>
              <a:t>Mussolini</a:t>
            </a:r>
          </a:p>
          <a:p>
            <a:pPr lvl="2"/>
            <a:r>
              <a:rPr lang="cs-CZ" sz="2300" dirty="0" smtClean="0">
                <a:latin typeface="Cambria" pitchFamily="18" charset="0"/>
              </a:rPr>
              <a:t>Německo </a:t>
            </a:r>
            <a:r>
              <a:rPr lang="cs-CZ" sz="2300" dirty="0">
                <a:latin typeface="Cambria" pitchFamily="18" charset="0"/>
              </a:rPr>
              <a:t>– Hitler</a:t>
            </a:r>
          </a:p>
          <a:p>
            <a:pPr lvl="1"/>
            <a:r>
              <a:rPr lang="cs-CZ" sz="2300" i="1" dirty="0">
                <a:latin typeface="Cambria" pitchFamily="18" charset="0"/>
              </a:rPr>
              <a:t>stalinismus: </a:t>
            </a:r>
            <a:endParaRPr lang="cs-CZ" sz="2300" i="1" dirty="0" smtClean="0">
              <a:latin typeface="Cambria" pitchFamily="18" charset="0"/>
            </a:endParaRPr>
          </a:p>
          <a:p>
            <a:pPr lvl="2"/>
            <a:r>
              <a:rPr lang="cs-CZ" sz="2300" dirty="0" smtClean="0">
                <a:latin typeface="Cambria" pitchFamily="18" charset="0"/>
              </a:rPr>
              <a:t>SSSR </a:t>
            </a:r>
            <a:r>
              <a:rPr lang="cs-CZ" sz="2300" dirty="0">
                <a:latin typeface="Cambria" pitchFamily="18" charset="0"/>
              </a:rPr>
              <a:t>- Stalin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112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963101"/>
            <a:ext cx="5561654" cy="3861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aoblený obdélník 4"/>
          <p:cNvSpPr/>
          <p:nvPr/>
        </p:nvSpPr>
        <p:spPr>
          <a:xfrm>
            <a:off x="1403648" y="5757890"/>
            <a:ext cx="2664296" cy="7200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ambria" pitchFamily="18" charset="0"/>
              </a:rPr>
              <a:t>Benito Mussolini</a:t>
            </a:r>
          </a:p>
          <a:p>
            <a:pPr algn="ctr"/>
            <a:r>
              <a:rPr lang="cs-CZ" sz="1900" i="1" dirty="0" smtClean="0">
                <a:latin typeface="Cambria" pitchFamily="18" charset="0"/>
              </a:rPr>
              <a:t>(1883 – 1945)</a:t>
            </a:r>
            <a:endParaRPr lang="cs-CZ" sz="1900" i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75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27227"/>
            <a:ext cx="3744415" cy="4669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780928"/>
            <a:ext cx="5472608" cy="37606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Zaoblený obdélník 7"/>
          <p:cNvSpPr/>
          <p:nvPr/>
        </p:nvSpPr>
        <p:spPr>
          <a:xfrm>
            <a:off x="3923927" y="476672"/>
            <a:ext cx="3096343" cy="136815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900" dirty="0" smtClean="0">
                <a:latin typeface="Cambria" pitchFamily="18" charset="0"/>
              </a:rPr>
              <a:t>Hitlerova snaha o prodej knihy „Mein Kampf „</a:t>
            </a:r>
          </a:p>
          <a:p>
            <a:pPr algn="ctr"/>
            <a:r>
              <a:rPr lang="cs-CZ" sz="1900" dirty="0" smtClean="0">
                <a:latin typeface="Cambria" pitchFamily="18" charset="0"/>
              </a:rPr>
              <a:t>v mnichovské pivnici</a:t>
            </a:r>
          </a:p>
          <a:p>
            <a:pPr algn="ctr"/>
            <a:r>
              <a:rPr lang="cs-CZ" sz="1700" i="1" dirty="0" smtClean="0">
                <a:latin typeface="Cambria" pitchFamily="18" charset="0"/>
              </a:rPr>
              <a:t>(německá karikatura, 1925)</a:t>
            </a:r>
            <a:endParaRPr lang="cs-CZ" sz="1700" i="1" dirty="0">
              <a:latin typeface="Cambria" pitchFamily="18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852803" y="5733256"/>
            <a:ext cx="3312368" cy="88029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900" b="1" dirty="0" smtClean="0">
                <a:latin typeface="Cambria" pitchFamily="18" charset="0"/>
              </a:rPr>
              <a:t>Hitler</a:t>
            </a:r>
            <a:r>
              <a:rPr lang="cs-CZ" sz="1900" dirty="0" smtClean="0">
                <a:latin typeface="Cambria" pitchFamily="18" charset="0"/>
              </a:rPr>
              <a:t> se svými věrnými v době tzv. „pivního puče“</a:t>
            </a:r>
          </a:p>
          <a:p>
            <a:pPr algn="ctr"/>
            <a:r>
              <a:rPr lang="cs-CZ" i="1" dirty="0" smtClean="0">
                <a:latin typeface="Cambria" pitchFamily="18" charset="0"/>
              </a:rPr>
              <a:t>(Mnichov, 8. -9. listopadu 1923)</a:t>
            </a:r>
            <a:endParaRPr lang="cs-CZ" i="1" dirty="0"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300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6192688" cy="591344"/>
          </a:xfrm>
        </p:spPr>
        <p:txBody>
          <a:bodyPr>
            <a:normAutofit/>
          </a:bodyPr>
          <a:lstStyle/>
          <a:p>
            <a:r>
              <a:rPr lang="cs-CZ" sz="3500" dirty="0" smtClean="0">
                <a:latin typeface="Cambria" pitchFamily="18" charset="0"/>
              </a:rPr>
              <a:t>Konference v Locarnu (1925)</a:t>
            </a:r>
            <a:endParaRPr lang="cs-CZ" sz="35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836712"/>
            <a:ext cx="8496944" cy="2232248"/>
          </a:xfrm>
        </p:spPr>
        <p:txBody>
          <a:bodyPr/>
          <a:lstStyle/>
          <a:p>
            <a:pPr lvl="0"/>
            <a:r>
              <a:rPr lang="cs-CZ" sz="2400" dirty="0">
                <a:latin typeface="Cambria" pitchFamily="18" charset="0"/>
              </a:rPr>
              <a:t>s Německem se přestává jednat jako s poraženým státem</a:t>
            </a:r>
          </a:p>
          <a:p>
            <a:pPr lvl="1"/>
            <a:r>
              <a:rPr lang="cs-CZ" sz="2400" dirty="0">
                <a:latin typeface="Cambria" pitchFamily="18" charset="0"/>
              </a:rPr>
              <a:t>otevření cesty do Společnosti národů</a:t>
            </a:r>
          </a:p>
          <a:p>
            <a:pPr lvl="0"/>
            <a:r>
              <a:rPr lang="cs-CZ" sz="2400" dirty="0">
                <a:latin typeface="Cambria" pitchFamily="18" charset="0"/>
              </a:rPr>
              <a:t>závazek Německa, že neporuší svou západní hranici</a:t>
            </a:r>
          </a:p>
          <a:p>
            <a:pPr lvl="1"/>
            <a:r>
              <a:rPr lang="cs-CZ" sz="2300" dirty="0">
                <a:latin typeface="Cambria" pitchFamily="18" charset="0"/>
              </a:rPr>
              <a:t>o východní hranici se však nejednalo</a:t>
            </a:r>
          </a:p>
          <a:p>
            <a:pPr lvl="2"/>
            <a:r>
              <a:rPr lang="cs-CZ" sz="2300" dirty="0">
                <a:latin typeface="Cambria" pitchFamily="18" charset="0"/>
              </a:rPr>
              <a:t>východní státy (včetně ČSR) se tak cítily ohroženy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068960"/>
            <a:ext cx="5976664" cy="3789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aoblený obdélník 4"/>
          <p:cNvSpPr/>
          <p:nvPr/>
        </p:nvSpPr>
        <p:spPr>
          <a:xfrm>
            <a:off x="467544" y="5190099"/>
            <a:ext cx="1872208" cy="88848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900" b="1" dirty="0" smtClean="0">
                <a:latin typeface="Cambria" pitchFamily="18" charset="0"/>
              </a:rPr>
              <a:t>G. </a:t>
            </a:r>
            <a:r>
              <a:rPr lang="cs-CZ" sz="1900" b="1" dirty="0" err="1" smtClean="0">
                <a:latin typeface="Cambria" pitchFamily="18" charset="0"/>
              </a:rPr>
              <a:t>Stresemann</a:t>
            </a:r>
            <a:endParaRPr lang="cs-CZ" sz="1900" b="1" dirty="0" smtClean="0">
              <a:latin typeface="Cambria" pitchFamily="18" charset="0"/>
            </a:endParaRPr>
          </a:p>
          <a:p>
            <a:pPr algn="ctr"/>
            <a:r>
              <a:rPr lang="cs-CZ" sz="1700" dirty="0" smtClean="0">
                <a:latin typeface="Cambria" pitchFamily="18" charset="0"/>
              </a:rPr>
              <a:t>německý ministr zahraničí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3707904" y="5634339"/>
            <a:ext cx="2160240" cy="88848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900" b="1" dirty="0" smtClean="0">
                <a:latin typeface="Cambria" pitchFamily="18" charset="0"/>
              </a:rPr>
              <a:t>J. A. Chamberlain</a:t>
            </a:r>
          </a:p>
          <a:p>
            <a:pPr algn="ctr"/>
            <a:r>
              <a:rPr lang="cs-CZ" sz="1700" dirty="0" smtClean="0">
                <a:latin typeface="Cambria" pitchFamily="18" charset="0"/>
              </a:rPr>
              <a:t>britský ministr zahraničí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6876255" y="4745858"/>
            <a:ext cx="1800201" cy="88848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900" b="1" dirty="0" smtClean="0">
                <a:latin typeface="Cambria" pitchFamily="18" charset="0"/>
              </a:rPr>
              <a:t>A. Briand</a:t>
            </a:r>
          </a:p>
          <a:p>
            <a:pPr algn="ctr"/>
            <a:r>
              <a:rPr lang="cs-CZ" sz="1700" dirty="0" smtClean="0">
                <a:latin typeface="Cambria" pitchFamily="18" charset="0"/>
              </a:rPr>
              <a:t>francouzský předseda vlády</a:t>
            </a:r>
          </a:p>
        </p:txBody>
      </p:sp>
    </p:spTree>
    <p:extLst>
      <p:ext uri="{BB962C8B-B14F-4D97-AF65-F5344CB8AC3E}">
        <p14:creationId xmlns:p14="http://schemas.microsoft.com/office/powerpoint/2010/main" val="78971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6059016" cy="576064"/>
          </a:xfrm>
        </p:spPr>
        <p:txBody>
          <a:bodyPr>
            <a:normAutofit/>
          </a:bodyPr>
          <a:lstStyle/>
          <a:p>
            <a:r>
              <a:rPr lang="cs-CZ" sz="3500" dirty="0">
                <a:effectLst/>
                <a:latin typeface="Cambria" pitchFamily="18" charset="0"/>
              </a:rPr>
              <a:t>Briand-Kellogův pakt (1928</a:t>
            </a:r>
            <a:r>
              <a:rPr lang="cs-CZ" sz="3500" dirty="0" smtClean="0">
                <a:effectLst/>
                <a:latin typeface="Cambria" pitchFamily="18" charset="0"/>
              </a:rPr>
              <a:t>)</a:t>
            </a:r>
            <a:endParaRPr lang="cs-CZ" sz="35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1727963"/>
          </a:xfrm>
        </p:spPr>
        <p:txBody>
          <a:bodyPr/>
          <a:lstStyle/>
          <a:p>
            <a:pPr lvl="0"/>
            <a:r>
              <a:rPr lang="cs-CZ" sz="2400" dirty="0">
                <a:latin typeface="Cambria" pitchFamily="18" charset="0"/>
              </a:rPr>
              <a:t>iniciován francouzským </a:t>
            </a:r>
            <a:r>
              <a:rPr lang="cs-CZ" sz="2400" dirty="0" smtClean="0">
                <a:latin typeface="Cambria" pitchFamily="18" charset="0"/>
              </a:rPr>
              <a:t>ministrem </a:t>
            </a:r>
            <a:r>
              <a:rPr lang="cs-CZ" sz="2400" dirty="0">
                <a:latin typeface="Cambria" pitchFamily="18" charset="0"/>
              </a:rPr>
              <a:t>zahraničí </a:t>
            </a:r>
            <a:r>
              <a:rPr lang="cs-CZ" sz="2400" i="1" dirty="0" smtClean="0">
                <a:latin typeface="Cambria" pitchFamily="18" charset="0"/>
              </a:rPr>
              <a:t>A. </a:t>
            </a:r>
            <a:r>
              <a:rPr lang="cs-CZ" sz="2400" i="1" dirty="0">
                <a:latin typeface="Cambria" pitchFamily="18" charset="0"/>
              </a:rPr>
              <a:t>Briandem</a:t>
            </a:r>
            <a:r>
              <a:rPr lang="cs-CZ" sz="2400" dirty="0">
                <a:latin typeface="Cambria" pitchFamily="18" charset="0"/>
              </a:rPr>
              <a:t> a americkým </a:t>
            </a:r>
            <a:r>
              <a:rPr lang="cs-CZ" sz="2400" dirty="0" smtClean="0">
                <a:latin typeface="Cambria" pitchFamily="18" charset="0"/>
              </a:rPr>
              <a:t>ministrem zahraničí </a:t>
            </a:r>
            <a:r>
              <a:rPr lang="cs-CZ" sz="2400" i="1" dirty="0" smtClean="0">
                <a:latin typeface="Cambria" pitchFamily="18" charset="0"/>
              </a:rPr>
              <a:t>F. </a:t>
            </a:r>
            <a:r>
              <a:rPr lang="cs-CZ" sz="2400" i="1" dirty="0">
                <a:latin typeface="Cambria" pitchFamily="18" charset="0"/>
              </a:rPr>
              <a:t>Kellogem</a:t>
            </a:r>
          </a:p>
          <a:p>
            <a:pPr lvl="0"/>
            <a:r>
              <a:rPr lang="cs-CZ" sz="2400" dirty="0">
                <a:latin typeface="Cambria" pitchFamily="18" charset="0"/>
              </a:rPr>
              <a:t>závazek více než 50 států světa, že své spory budou řešit jednáním, ne válkou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11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2965549"/>
            <a:ext cx="3168352" cy="3410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200" y="2924715"/>
            <a:ext cx="3240360" cy="3492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aoblený obdélník 5"/>
          <p:cNvSpPr/>
          <p:nvPr/>
        </p:nvSpPr>
        <p:spPr>
          <a:xfrm>
            <a:off x="6516026" y="5889645"/>
            <a:ext cx="2208076" cy="74446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ambria" pitchFamily="18" charset="0"/>
              </a:rPr>
              <a:t>Aristide Briand</a:t>
            </a:r>
          </a:p>
          <a:p>
            <a:pPr algn="ctr"/>
            <a:r>
              <a:rPr lang="cs-CZ" sz="1900" dirty="0" smtClean="0">
                <a:latin typeface="Cambria" pitchFamily="18" charset="0"/>
              </a:rPr>
              <a:t>(1862 – 1932)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395536" y="5949279"/>
            <a:ext cx="2208076" cy="74446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latin typeface="Cambria" pitchFamily="18" charset="0"/>
              </a:rPr>
              <a:t>Frank B. </a:t>
            </a:r>
            <a:r>
              <a:rPr lang="cs-CZ" sz="2000" b="1" dirty="0" err="1" smtClean="0">
                <a:latin typeface="Cambria" pitchFamily="18" charset="0"/>
              </a:rPr>
              <a:t>Kellog</a:t>
            </a:r>
            <a:endParaRPr lang="cs-CZ" sz="2000" b="1" dirty="0" smtClean="0">
              <a:latin typeface="Cambria" pitchFamily="18" charset="0"/>
            </a:endParaRPr>
          </a:p>
          <a:p>
            <a:pPr algn="ctr"/>
            <a:r>
              <a:rPr lang="cs-CZ" sz="1900" dirty="0" smtClean="0">
                <a:latin typeface="Cambria" pitchFamily="18" charset="0"/>
              </a:rPr>
              <a:t>(1856 – 1937)</a:t>
            </a:r>
          </a:p>
        </p:txBody>
      </p:sp>
    </p:spTree>
    <p:extLst>
      <p:ext uri="{BB962C8B-B14F-4D97-AF65-F5344CB8AC3E}">
        <p14:creationId xmlns:p14="http://schemas.microsoft.com/office/powerpoint/2010/main" val="358137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92080" y="188640"/>
            <a:ext cx="3096344" cy="648072"/>
          </a:xfrm>
        </p:spPr>
        <p:txBody>
          <a:bodyPr>
            <a:normAutofit/>
          </a:bodyPr>
          <a:lstStyle/>
          <a:p>
            <a:pPr algn="r"/>
            <a:r>
              <a:rPr lang="cs-CZ" sz="3500" dirty="0" smtClean="0">
                <a:latin typeface="Cambria" pitchFamily="18" charset="0"/>
              </a:rPr>
              <a:t>Pacifismus</a:t>
            </a:r>
            <a:endParaRPr lang="cs-CZ" sz="3500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229600" cy="1800200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cs-CZ" sz="2600" dirty="0">
                <a:latin typeface="Cambria" pitchFamily="18" charset="0"/>
              </a:rPr>
              <a:t>mírové hnutí</a:t>
            </a:r>
          </a:p>
          <a:p>
            <a:pPr lvl="1"/>
            <a:r>
              <a:rPr lang="cs-CZ" dirty="0">
                <a:latin typeface="Cambria" pitchFamily="18" charset="0"/>
              </a:rPr>
              <a:t>zdůrazňování nutnosti žít v míru</a:t>
            </a:r>
          </a:p>
          <a:p>
            <a:pPr lvl="0"/>
            <a:r>
              <a:rPr lang="cs-CZ" sz="2600" dirty="0">
                <a:latin typeface="Cambria" pitchFamily="18" charset="0"/>
              </a:rPr>
              <a:t>označení podle latinského pax (mír)</a:t>
            </a:r>
          </a:p>
          <a:p>
            <a:pPr lvl="0"/>
            <a:r>
              <a:rPr lang="cs-CZ" sz="2600" dirty="0">
                <a:latin typeface="Cambria" pitchFamily="18" charset="0"/>
              </a:rPr>
              <a:t>mezi pacifisty umělci, filozofové, náboženští myslitelé i politikové</a:t>
            </a:r>
          </a:p>
          <a:p>
            <a:endParaRPr lang="cs-CZ" sz="32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75928" y="3212976"/>
            <a:ext cx="4960168" cy="828092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800" b="1" kern="120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tx2">
                    <a:tint val="100000"/>
                    <a:satMod val="250000"/>
                  </a:schemeClr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z="3500" dirty="0" smtClean="0">
                <a:latin typeface="Cambria" pitchFamily="18" charset="0"/>
              </a:rPr>
              <a:t>Konec „zlatých 20. let“</a:t>
            </a:r>
            <a:endParaRPr lang="cs-CZ" sz="3500" dirty="0">
              <a:latin typeface="Cambria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75928" y="4437112"/>
            <a:ext cx="8229600" cy="1296144"/>
          </a:xfrm>
          <a:prstGeom prst="rect">
            <a:avLst/>
          </a:prstGeom>
        </p:spPr>
        <p:txBody>
          <a:bodyPr vert="horz" lIns="91440">
            <a:normAutofit/>
          </a:bodyPr>
          <a:lstStyle>
            <a:lvl1pPr marL="320040" indent="-32004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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0936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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23544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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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6464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2"/>
              <a:buChar char="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cs-CZ" sz="2400" dirty="0">
                <a:latin typeface="Cambria" pitchFamily="18" charset="0"/>
              </a:rPr>
              <a:t>krach na newyorské burze (24. října 1929)</a:t>
            </a:r>
          </a:p>
          <a:p>
            <a:pPr lvl="0"/>
            <a:r>
              <a:rPr lang="cs-CZ" sz="2400" dirty="0">
                <a:latin typeface="Cambria" pitchFamily="18" charset="0"/>
              </a:rPr>
              <a:t>začátek největší sociální a hospodářské krize v dějinách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777838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476672"/>
            <a:ext cx="8496943" cy="641008"/>
          </a:xfrm>
        </p:spPr>
        <p:txBody>
          <a:bodyPr/>
          <a:lstStyle/>
          <a:p>
            <a:pPr algn="ctr"/>
            <a:r>
              <a:rPr lang="cs-CZ" sz="3500" dirty="0" smtClean="0">
                <a:latin typeface="Cambria" pitchFamily="18" charset="0"/>
              </a:rPr>
              <a:t>Otázky a úkoly </a:t>
            </a:r>
            <a:endParaRPr lang="cs-CZ" sz="3500" dirty="0">
              <a:latin typeface="Cambria" pitchFamily="18" charset="0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79512" y="980728"/>
            <a:ext cx="8784976" cy="15121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400" dirty="0" smtClean="0">
              <a:latin typeface="Cambria" pitchFamily="18" charset="0"/>
            </a:endParaRPr>
          </a:p>
          <a:p>
            <a:endParaRPr lang="cs-CZ" sz="2400" dirty="0">
              <a:latin typeface="Cambria" pitchFamily="18" charset="0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509993" y="1556792"/>
            <a:ext cx="8124013" cy="44644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b="1" dirty="0" smtClean="0">
                <a:latin typeface="Cambria" pitchFamily="18" charset="0"/>
              </a:rPr>
              <a:t>1.</a:t>
            </a:r>
            <a:r>
              <a:rPr lang="cs-CZ" sz="2400" dirty="0" smtClean="0">
                <a:latin typeface="Cambria" pitchFamily="18" charset="0"/>
              </a:rPr>
              <a:t>  	Popište hospodářskou situaci prvních poválečných let.</a:t>
            </a:r>
          </a:p>
          <a:p>
            <a:r>
              <a:rPr lang="cs-CZ" sz="2400" dirty="0" smtClean="0">
                <a:latin typeface="Cambria" pitchFamily="18" charset="0"/>
              </a:rPr>
              <a:t>2.	 V čem se projevila tzv. amerikanizace života.</a:t>
            </a:r>
          </a:p>
          <a:p>
            <a:r>
              <a:rPr lang="cs-CZ" sz="2400" dirty="0" smtClean="0">
                <a:latin typeface="Cambria" pitchFamily="18" charset="0"/>
              </a:rPr>
              <a:t>3.	Uveďte příklady zobrazení války ve světové literatuře.</a:t>
            </a:r>
          </a:p>
          <a:p>
            <a:r>
              <a:rPr lang="cs-CZ" sz="2400" dirty="0" smtClean="0">
                <a:latin typeface="Cambria" pitchFamily="18" charset="0"/>
              </a:rPr>
              <a:t>4.	Jmenujte některé osobnosti světové kultury (hudba, 	tanec, film).</a:t>
            </a:r>
          </a:p>
          <a:p>
            <a:r>
              <a:rPr lang="cs-CZ" sz="2400" dirty="0" smtClean="0">
                <a:latin typeface="Cambria" pitchFamily="18" charset="0"/>
              </a:rPr>
              <a:t>5.	Jaké problémy s sebou 20. léta přinesla? 	Charakterizujte vznik a projevy totalitních režimů.</a:t>
            </a:r>
          </a:p>
          <a:p>
            <a:r>
              <a:rPr lang="cs-CZ" sz="2400" dirty="0" smtClean="0">
                <a:latin typeface="Cambria" pitchFamily="18" charset="0"/>
              </a:rPr>
              <a:t>6.	Jaký význam měla konference v Locarnu?</a:t>
            </a:r>
          </a:p>
          <a:p>
            <a:r>
              <a:rPr lang="cs-CZ" sz="2400" dirty="0" smtClean="0">
                <a:latin typeface="Cambria" pitchFamily="18" charset="0"/>
              </a:rPr>
              <a:t>7.	Co je pacifismus?</a:t>
            </a:r>
          </a:p>
        </p:txBody>
      </p:sp>
    </p:spTree>
    <p:extLst>
      <p:ext uri="{BB962C8B-B14F-4D97-AF65-F5344CB8AC3E}">
        <p14:creationId xmlns:p14="http://schemas.microsoft.com/office/powerpoint/2010/main" val="33071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297522"/>
            <a:ext cx="8856983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Cambria" pitchFamily="18" charset="0"/>
              </a:rPr>
              <a:t>Text : Mgr. František Šturma</a:t>
            </a:r>
          </a:p>
          <a:p>
            <a:endParaRPr lang="cs-CZ" dirty="0">
              <a:latin typeface="Cambria" pitchFamily="18" charset="0"/>
            </a:endParaRPr>
          </a:p>
          <a:p>
            <a:r>
              <a:rPr lang="cs-CZ" dirty="0" smtClean="0">
                <a:latin typeface="Cambria" pitchFamily="18" charset="0"/>
              </a:rPr>
              <a:t>Použité obrázky:</a:t>
            </a:r>
          </a:p>
          <a:p>
            <a:endParaRPr lang="cs-CZ" dirty="0">
              <a:latin typeface="Cambria" pitchFamily="18" charset="0"/>
            </a:endParaRPr>
          </a:p>
          <a:p>
            <a:r>
              <a:rPr lang="cs-CZ" sz="1400" dirty="0">
                <a:latin typeface="Cambria" pitchFamily="18" charset="0"/>
              </a:rPr>
              <a:t>Soubor:Hasek_stamp_1963.jpg.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2011-11-26]. Dostupné z WWW: &lt; http://cs.wikipedia.org/wiki/Soubor:Hasek_stamp_1963.jpg&gt;.</a:t>
            </a:r>
          </a:p>
          <a:p>
            <a:r>
              <a:rPr lang="cs-CZ" sz="1400" dirty="0">
                <a:latin typeface="Cambria" pitchFamily="18" charset="0"/>
              </a:rPr>
              <a:t> </a:t>
            </a:r>
          </a:p>
          <a:p>
            <a:r>
              <a:rPr lang="cs-CZ" sz="1400" dirty="0">
                <a:latin typeface="Cambria" pitchFamily="18" charset="0"/>
              </a:rPr>
              <a:t>Soubor:Stamp_1983,_Shvejk.jpg.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2011-11-26]. Dostupné z WWW: &lt; http://commons.wikimedia.org/wiki/File:Stamp_1983,_Shvejk.jpg&gt;.</a:t>
            </a:r>
          </a:p>
          <a:p>
            <a:r>
              <a:rPr lang="cs-CZ" sz="1400" dirty="0">
                <a:latin typeface="Cambria" pitchFamily="18" charset="0"/>
              </a:rPr>
              <a:t> </a:t>
            </a:r>
          </a:p>
          <a:p>
            <a:r>
              <a:rPr lang="cs-CZ" sz="1400" dirty="0">
                <a:latin typeface="Cambria" pitchFamily="18" charset="0"/>
              </a:rPr>
              <a:t>Soubor:Josephine_Baker_4.jpg.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2011-11-26]. Dostupné z WWW: &lt; http://cs.wikipedia.org/wiki/Soubor:Josephine_Baker_4.jpg&gt;.</a:t>
            </a:r>
          </a:p>
          <a:p>
            <a:r>
              <a:rPr lang="cs-CZ" sz="1400" dirty="0">
                <a:latin typeface="Cambria" pitchFamily="18" charset="0"/>
              </a:rPr>
              <a:t> </a:t>
            </a:r>
          </a:p>
          <a:p>
            <a:r>
              <a:rPr lang="cs-CZ" sz="1400" dirty="0" err="1">
                <a:latin typeface="Cambria" pitchFamily="18" charset="0"/>
              </a:rPr>
              <a:t>Soubor:Baker_Banana.jpg</a:t>
            </a:r>
            <a:r>
              <a:rPr lang="cs-CZ" sz="1400" dirty="0">
                <a:latin typeface="Cambria" pitchFamily="18" charset="0"/>
              </a:rPr>
              <a:t>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2011-11-26]. Dostupné z WWW: &lt; http://commons.wikimedia.org/wiki/</a:t>
            </a:r>
            <a:r>
              <a:rPr lang="cs-CZ" sz="1400" dirty="0" err="1">
                <a:latin typeface="Cambria" pitchFamily="18" charset="0"/>
              </a:rPr>
              <a:t>File:Baker_Banana.jpg</a:t>
            </a:r>
            <a:r>
              <a:rPr lang="cs-CZ" sz="1400" dirty="0">
                <a:latin typeface="Cambria" pitchFamily="18" charset="0"/>
              </a:rPr>
              <a:t>&gt;.</a:t>
            </a:r>
          </a:p>
          <a:p>
            <a:r>
              <a:rPr lang="cs-CZ" sz="1400" dirty="0">
                <a:latin typeface="Cambria" pitchFamily="18" charset="0"/>
              </a:rPr>
              <a:t> </a:t>
            </a:r>
          </a:p>
          <a:p>
            <a:r>
              <a:rPr lang="cs-CZ" sz="1400" dirty="0" err="1">
                <a:latin typeface="Cambria" pitchFamily="18" charset="0"/>
              </a:rPr>
              <a:t>Soubor:Charlie_Chaplin.jpg</a:t>
            </a:r>
            <a:r>
              <a:rPr lang="cs-CZ" sz="1400" dirty="0">
                <a:latin typeface="Cambria" pitchFamily="18" charset="0"/>
              </a:rPr>
              <a:t>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2011-11-26]. Dostupné z WWW: &lt; http://cs.wikipedia.org/wiki/</a:t>
            </a:r>
            <a:r>
              <a:rPr lang="cs-CZ" sz="1400" dirty="0" err="1">
                <a:latin typeface="Cambria" pitchFamily="18" charset="0"/>
              </a:rPr>
              <a:t>Soubor:Charlie_Chaplin.jpg</a:t>
            </a:r>
            <a:r>
              <a:rPr lang="cs-CZ" sz="1400" dirty="0">
                <a:latin typeface="Cambria" pitchFamily="18" charset="0"/>
              </a:rPr>
              <a:t>&gt;.</a:t>
            </a:r>
          </a:p>
          <a:p>
            <a:r>
              <a:rPr lang="cs-CZ" sz="1400" dirty="0">
                <a:latin typeface="Cambria" pitchFamily="18" charset="0"/>
              </a:rPr>
              <a:t> </a:t>
            </a:r>
          </a:p>
          <a:p>
            <a:r>
              <a:rPr lang="cs-CZ" sz="1400" dirty="0">
                <a:latin typeface="Cambria" pitchFamily="18" charset="0"/>
              </a:rPr>
              <a:t>Soubor:Cure_1917_Poster.jpg.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2011-11-26]. Dostupné z WWW: &lt; http://commons.wikimedia.org/wiki/File:Cure_1917_Poster.jpg&gt;.</a:t>
            </a:r>
          </a:p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48747" y="297522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466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620688"/>
            <a:ext cx="864096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 err="1">
                <a:latin typeface="Cambria" pitchFamily="18" charset="0"/>
              </a:rPr>
              <a:t>Soubor:Flying_Down_to_Rio_Astaire_and_Rogers.jpg</a:t>
            </a:r>
            <a:r>
              <a:rPr lang="cs-CZ" sz="1400" dirty="0">
                <a:latin typeface="Cambria" pitchFamily="18" charset="0"/>
              </a:rPr>
              <a:t>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2011-11-26]. Dostupné z WWW: &lt; http://commons.wikimedia.org/wiki/</a:t>
            </a:r>
            <a:r>
              <a:rPr lang="cs-CZ" sz="1400" dirty="0" err="1">
                <a:latin typeface="Cambria" pitchFamily="18" charset="0"/>
              </a:rPr>
              <a:t>File:Flying_Down_to_Rio_Astaire_and_Rogers.jpg</a:t>
            </a:r>
            <a:r>
              <a:rPr lang="cs-CZ" sz="1400" dirty="0">
                <a:latin typeface="Cambria" pitchFamily="18" charset="0"/>
              </a:rPr>
              <a:t>&gt;.</a:t>
            </a:r>
          </a:p>
          <a:p>
            <a:r>
              <a:rPr lang="cs-CZ" sz="1400" dirty="0">
                <a:latin typeface="Cambria" pitchFamily="18" charset="0"/>
              </a:rPr>
              <a:t> </a:t>
            </a:r>
          </a:p>
          <a:p>
            <a:r>
              <a:rPr lang="cs-CZ" sz="1400" dirty="0" err="1">
                <a:latin typeface="Cambria" pitchFamily="18" charset="0"/>
              </a:rPr>
              <a:t>Soubor:Ginger_Rogers</a:t>
            </a:r>
            <a:r>
              <a:rPr lang="cs-CZ" sz="1400" dirty="0">
                <a:latin typeface="Cambria" pitchFamily="18" charset="0"/>
              </a:rPr>
              <a:t>_(early_1930s).</a:t>
            </a:r>
            <a:r>
              <a:rPr lang="cs-CZ" sz="1400" dirty="0" err="1">
                <a:latin typeface="Cambria" pitchFamily="18" charset="0"/>
              </a:rPr>
              <a:t>jpg</a:t>
            </a:r>
            <a:r>
              <a:rPr lang="cs-CZ" sz="1400" dirty="0">
                <a:latin typeface="Cambria" pitchFamily="18" charset="0"/>
              </a:rPr>
              <a:t>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2011-11-26]. Dostupné z WWW: &lt; http://commons.wikimedia.org/wiki/</a:t>
            </a:r>
            <a:r>
              <a:rPr lang="cs-CZ" sz="1400" dirty="0" err="1">
                <a:latin typeface="Cambria" pitchFamily="18" charset="0"/>
              </a:rPr>
              <a:t>File:Ginger_Rogers</a:t>
            </a:r>
            <a:r>
              <a:rPr lang="cs-CZ" sz="1400" dirty="0">
                <a:latin typeface="Cambria" pitchFamily="18" charset="0"/>
              </a:rPr>
              <a:t>_(early_1930s).</a:t>
            </a:r>
            <a:r>
              <a:rPr lang="cs-CZ" sz="1400" dirty="0" err="1">
                <a:latin typeface="Cambria" pitchFamily="18" charset="0"/>
              </a:rPr>
              <a:t>jpg</a:t>
            </a:r>
            <a:r>
              <a:rPr lang="cs-CZ" sz="1400" dirty="0">
                <a:latin typeface="Cambria" pitchFamily="18" charset="0"/>
              </a:rPr>
              <a:t>&gt;.</a:t>
            </a:r>
          </a:p>
          <a:p>
            <a:r>
              <a:rPr lang="cs-CZ" sz="1400" dirty="0">
                <a:latin typeface="Cambria" pitchFamily="18" charset="0"/>
              </a:rPr>
              <a:t> </a:t>
            </a:r>
          </a:p>
          <a:p>
            <a:r>
              <a:rPr lang="cs-CZ" sz="1400" dirty="0" err="1">
                <a:latin typeface="Cambria" pitchFamily="18" charset="0"/>
              </a:rPr>
              <a:t>Soubor:Prag_ginger_u_fred_gehry.jpg</a:t>
            </a:r>
            <a:r>
              <a:rPr lang="cs-CZ" sz="1400" dirty="0">
                <a:latin typeface="Cambria" pitchFamily="18" charset="0"/>
              </a:rPr>
              <a:t> 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2011-11-26]. Dostupné z WWW: &lt;http://cs.wikipedia.org/wiki/</a:t>
            </a:r>
            <a:r>
              <a:rPr lang="cs-CZ" sz="1400" dirty="0" err="1">
                <a:latin typeface="Cambria" pitchFamily="18" charset="0"/>
              </a:rPr>
              <a:t>Soubor:Prag_ginger_u_fred_gehry.jpg</a:t>
            </a:r>
            <a:r>
              <a:rPr lang="cs-CZ" sz="1400" dirty="0">
                <a:latin typeface="Cambria" pitchFamily="18" charset="0"/>
              </a:rPr>
              <a:t>&gt;.</a:t>
            </a:r>
          </a:p>
          <a:p>
            <a:r>
              <a:rPr lang="cs-CZ" sz="1400" dirty="0">
                <a:latin typeface="Cambria" pitchFamily="18" charset="0"/>
              </a:rPr>
              <a:t> </a:t>
            </a:r>
          </a:p>
          <a:p>
            <a:r>
              <a:rPr lang="cs-CZ" sz="1400" dirty="0">
                <a:latin typeface="Cambria" pitchFamily="18" charset="0"/>
              </a:rPr>
              <a:t>Soubor:Bundesarchiv_Bild_102-09844,_Mussolini_in_Mailand.jpg.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2011-11-26]. Dostupné z WWW: &lt; http://cs.wikipedia.org/wiki/Soubor:Bundesarchiv_Bild_102-09844,_Mussolini_in_Mailand.jpg&gt;.</a:t>
            </a:r>
          </a:p>
          <a:p>
            <a:r>
              <a:rPr lang="cs-CZ" sz="1400" dirty="0">
                <a:latin typeface="Cambria" pitchFamily="18" charset="0"/>
              </a:rPr>
              <a:t> </a:t>
            </a:r>
          </a:p>
          <a:p>
            <a:r>
              <a:rPr lang="cs-CZ" sz="1400" dirty="0">
                <a:latin typeface="Cambria" pitchFamily="18" charset="0"/>
              </a:rPr>
              <a:t>Soubor:Bundesarchiv_Bild_102-00344A,_Műnchen,_nach_Hitler-Ludendorff_Prozess_retouched.jpg.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2011-11-26]. Dostupné z WWW: &lt; http://cs.wikipedia.org/wiki/Soubor:Bundesarchiv_Bild_102-00344A,_Műnchen,_nach_Hitler-Ludendorff_Prozess_retouched.jpg&gt;.</a:t>
            </a:r>
          </a:p>
          <a:p>
            <a:r>
              <a:rPr lang="cs-CZ" sz="1400" dirty="0">
                <a:latin typeface="Cambria" pitchFamily="18" charset="0"/>
              </a:rPr>
              <a:t> </a:t>
            </a:r>
          </a:p>
          <a:p>
            <a:r>
              <a:rPr lang="cs-CZ" sz="1400" dirty="0">
                <a:latin typeface="Cambria" pitchFamily="18" charset="0"/>
              </a:rPr>
              <a:t>Soubor:Bundesarchiv_Bild_183-R03618,_Locarno,_Gustav_Stresemann,_Chamberlain,_Briand.jpg. In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: </a:t>
            </a:r>
            <a:r>
              <a:rPr lang="cs-CZ" sz="1400" dirty="0" err="1">
                <a:latin typeface="Cambria" pitchFamily="18" charset="0"/>
              </a:rPr>
              <a:t>the</a:t>
            </a:r>
            <a:r>
              <a:rPr lang="cs-CZ" sz="1400" dirty="0">
                <a:latin typeface="Cambria" pitchFamily="18" charset="0"/>
              </a:rPr>
              <a:t> free </a:t>
            </a:r>
            <a:r>
              <a:rPr lang="cs-CZ" sz="1400" dirty="0" err="1">
                <a:latin typeface="Cambria" pitchFamily="18" charset="0"/>
              </a:rPr>
              <a:t>encyclopedia</a:t>
            </a:r>
            <a:r>
              <a:rPr lang="cs-CZ" sz="1400" dirty="0">
                <a:latin typeface="Cambria" pitchFamily="18" charset="0"/>
              </a:rPr>
              <a:t> [online]. St. </a:t>
            </a:r>
            <a:r>
              <a:rPr lang="cs-CZ" sz="1400" dirty="0" err="1">
                <a:latin typeface="Cambria" pitchFamily="18" charset="0"/>
              </a:rPr>
              <a:t>Petersburg</a:t>
            </a:r>
            <a:r>
              <a:rPr lang="cs-CZ" sz="1400" dirty="0">
                <a:latin typeface="Cambria" pitchFamily="18" charset="0"/>
              </a:rPr>
              <a:t> (Florida) : </a:t>
            </a:r>
            <a:r>
              <a:rPr lang="cs-CZ" sz="1400" dirty="0" err="1">
                <a:latin typeface="Cambria" pitchFamily="18" charset="0"/>
              </a:rPr>
              <a:t>Wikipedia</a:t>
            </a:r>
            <a:r>
              <a:rPr lang="cs-CZ" sz="1400" dirty="0">
                <a:latin typeface="Cambria" pitchFamily="18" charset="0"/>
              </a:rPr>
              <a:t> </a:t>
            </a:r>
            <a:r>
              <a:rPr lang="cs-CZ" sz="1400" dirty="0" err="1">
                <a:latin typeface="Cambria" pitchFamily="18" charset="0"/>
              </a:rPr>
              <a:t>Foundation</a:t>
            </a:r>
            <a:r>
              <a:rPr lang="cs-CZ" sz="1400" dirty="0">
                <a:latin typeface="Cambria" pitchFamily="18" charset="0"/>
              </a:rPr>
              <a:t>, [cit. 2011-11-26]. Dostupné z WWW: &lt; http://cs.wikipedia.org/wiki/Soubor:Bundesarchiv_Bild_183-R03618,_Locarno,_Gustav_Stresemann,_Chamberlain,_Briand.jpg&gt;.</a:t>
            </a:r>
          </a:p>
          <a:p>
            <a:r>
              <a:rPr lang="cs-CZ" sz="1400" dirty="0">
                <a:latin typeface="Cambria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8785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332656"/>
            <a:ext cx="86409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Soubor:Aristide_Briand_2.jpg. In </a:t>
            </a:r>
            <a:r>
              <a:rPr lang="cs-CZ" sz="1400" dirty="0" err="1"/>
              <a:t>Wikipedia</a:t>
            </a:r>
            <a:r>
              <a:rPr lang="cs-CZ" sz="1400" dirty="0"/>
              <a:t> : </a:t>
            </a:r>
            <a:r>
              <a:rPr lang="cs-CZ" sz="1400" dirty="0" err="1"/>
              <a:t>the</a:t>
            </a:r>
            <a:r>
              <a:rPr lang="cs-CZ" sz="1400" dirty="0"/>
              <a:t> free </a:t>
            </a:r>
            <a:r>
              <a:rPr lang="cs-CZ" sz="1400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 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2011-11-26]. Dostupné z WWW: &lt; http://cs.wikipedia.org/wiki/Soubor:Aristide_Briand_2.jpg&gt;.</a:t>
            </a:r>
          </a:p>
          <a:p>
            <a:r>
              <a:rPr lang="cs-CZ" sz="1400" dirty="0"/>
              <a:t> </a:t>
            </a:r>
          </a:p>
          <a:p>
            <a:r>
              <a:rPr lang="cs-CZ" sz="1400" dirty="0" err="1"/>
              <a:t>Soubor:FrankKellogg.jpg</a:t>
            </a:r>
            <a:r>
              <a:rPr lang="cs-CZ" sz="1400" dirty="0"/>
              <a:t>. In </a:t>
            </a:r>
            <a:r>
              <a:rPr lang="cs-CZ" sz="1400" dirty="0" err="1"/>
              <a:t>Wikipedia</a:t>
            </a:r>
            <a:r>
              <a:rPr lang="cs-CZ" sz="1400" dirty="0"/>
              <a:t> : </a:t>
            </a:r>
            <a:r>
              <a:rPr lang="cs-CZ" sz="1400" dirty="0" err="1"/>
              <a:t>the</a:t>
            </a:r>
            <a:r>
              <a:rPr lang="cs-CZ" sz="1400" dirty="0"/>
              <a:t> free </a:t>
            </a:r>
            <a:r>
              <a:rPr lang="cs-CZ" sz="1400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 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2011-11-26]. Dostupné z WWW: &lt; http://cs.wikipedia.org/wiki/</a:t>
            </a:r>
            <a:r>
              <a:rPr lang="cs-CZ" sz="1400" dirty="0" err="1"/>
              <a:t>Soubor:FrankKellogg.jpg</a:t>
            </a:r>
            <a:r>
              <a:rPr lang="cs-CZ" sz="1400" dirty="0" smtClean="0"/>
              <a:t>&gt;.</a:t>
            </a:r>
          </a:p>
          <a:p>
            <a:endParaRPr lang="cs-CZ" sz="1400" dirty="0"/>
          </a:p>
          <a:p>
            <a:r>
              <a:rPr lang="cs-CZ" sz="1400" dirty="0" smtClean="0"/>
              <a:t>Olivová, V. </a:t>
            </a:r>
            <a:r>
              <a:rPr lang="cs-CZ" sz="1400" i="1" dirty="0" smtClean="0"/>
              <a:t>Československá republika v letech 1918 – 1938 </a:t>
            </a:r>
            <a:r>
              <a:rPr lang="cs-CZ" sz="1400" dirty="0" smtClean="0"/>
              <a:t>Praha: SPN, 1993</a:t>
            </a:r>
          </a:p>
          <a:p>
            <a:pPr marL="1200150" lvl="2" indent="-285750">
              <a:buFont typeface="Arial" pitchFamily="34" charset="0"/>
              <a:buChar char="•"/>
            </a:pPr>
            <a:r>
              <a:rPr lang="cs-CZ" sz="1400" dirty="0" smtClean="0"/>
              <a:t>Hitler prodává Mein Kampf (str. 24)</a:t>
            </a:r>
            <a:endParaRPr lang="cs-CZ" sz="14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446105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ástupný symbol pro zápatí 3"/>
          <p:cNvSpPr txBox="1">
            <a:spLocks noGrp="1"/>
          </p:cNvSpPr>
          <p:nvPr/>
        </p:nvSpPr>
        <p:spPr>
          <a:xfrm>
            <a:off x="764579" y="6122629"/>
            <a:ext cx="7572375" cy="365125"/>
          </a:xfrm>
          <a:prstGeom prst="rect">
            <a:avLst/>
          </a:prstGeom>
          <a:noFill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</p:spTree>
    <p:extLst>
      <p:ext uri="{BB962C8B-B14F-4D97-AF65-F5344CB8AC3E}">
        <p14:creationId xmlns:p14="http://schemas.microsoft.com/office/powerpoint/2010/main" val="257982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Deluxe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Luxusní motiv</Template>
  <TotalTime>299</TotalTime>
  <Words>664</Words>
  <Application>Microsoft Office PowerPoint</Application>
  <PresentationFormat>Předvádění na obrazovce (4:3)</PresentationFormat>
  <Paragraphs>154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Deluxe</vt:lpstr>
      <vt:lpstr>Vývoj ve světě v 20. letech</vt:lpstr>
      <vt:lpstr>Prezentace aplikace PowerPoint</vt:lpstr>
      <vt:lpstr>Situace v prvních poválečných letech</vt:lpstr>
      <vt:lpstr>Amerikanizace života</vt:lpstr>
      <vt:lpstr>Umění a kultura</vt:lpstr>
      <vt:lpstr>Prezentace aplikace PowerPoint</vt:lpstr>
      <vt:lpstr>Prezentace aplikace PowerPoint</vt:lpstr>
      <vt:lpstr>Prezentace aplikace PowerPoint</vt:lpstr>
      <vt:lpstr>Problémy 20. let</vt:lpstr>
      <vt:lpstr>Prezentace aplikace PowerPoint</vt:lpstr>
      <vt:lpstr>Konference v Locarnu (1925)</vt:lpstr>
      <vt:lpstr>Briand-Kellogův pakt (1928)</vt:lpstr>
      <vt:lpstr>Pacifismus</vt:lpstr>
      <vt:lpstr>Otázky a úkoly 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Vývoj ve světě ve 20. letech</dc:title>
  <dc:creator>Kyli</dc:creator>
  <cp:lastModifiedBy>Kyli</cp:lastModifiedBy>
  <cp:revision>38</cp:revision>
  <dcterms:modified xsi:type="dcterms:W3CDTF">2012-01-21T19:40:38Z</dcterms:modified>
</cp:coreProperties>
</file>