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80" r:id="rId2"/>
    <p:sldMasterId id="2147483996" r:id="rId3"/>
  </p:sldMasterIdLst>
  <p:notesMasterIdLst>
    <p:notesMasterId r:id="rId13"/>
  </p:notesMasterIdLst>
  <p:sldIdLst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1F754CD-B6AC-47AA-8F68-734B606CB4B5}">
          <p14:sldIdLst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</p14:sldIdLst>
        </p14:section>
        <p14:section name="Oddíl bez názvu" id="{11563837-9081-446A-B297-5174888A4271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8D36"/>
    <a:srgbClr val="FFD44B"/>
    <a:srgbClr val="FDCA7F"/>
    <a:srgbClr val="FC9804"/>
    <a:srgbClr val="FCA8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FAA1A-C6D3-4C1B-BA97-19FDCF8F5D7F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6FF9C-1C71-47B9-800F-3BF6BE5DA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85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100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971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066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5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554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248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258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77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488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734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2591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9000">
              <a:srgbClr val="FF6633"/>
            </a:gs>
            <a:gs pos="47000">
              <a:srgbClr val="FFFF00"/>
            </a:gs>
            <a:gs pos="92000">
              <a:srgbClr val="01A78F"/>
            </a:gs>
            <a:gs pos="100000">
              <a:srgbClr val="3366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313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8913"/>
            <a:ext cx="5759450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3756025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187450" y="4502150"/>
            <a:ext cx="7200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VY_32_INOVACE_12</a:t>
            </a:r>
            <a:endParaRPr lang="cs-CZ" dirty="0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3132138" y="2849563"/>
            <a:ext cx="30702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200" b="1"/>
              <a:t>NÁZEV TEMATICKÉHO CELKU – SADY:</a:t>
            </a:r>
          </a:p>
        </p:txBody>
      </p:sp>
      <p:sp>
        <p:nvSpPr>
          <p:cNvPr id="2055" name="Text Box 9"/>
          <p:cNvSpPr txBox="1">
            <a:spLocks noChangeArrowheads="1"/>
          </p:cNvSpPr>
          <p:nvPr/>
        </p:nvSpPr>
        <p:spPr bwMode="auto">
          <a:xfrm>
            <a:off x="971550" y="3287713"/>
            <a:ext cx="7488238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MATEMATIKA PRO 1. ROČNÍK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Opravy příkladů</a:t>
            </a:r>
            <a:endParaRPr lang="cs-CZ" b="1" dirty="0"/>
          </a:p>
        </p:txBody>
      </p:sp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1258888" y="493395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Autor:  Mgr. Lubor </a:t>
            </a:r>
            <a:r>
              <a:rPr lang="cs-CZ" dirty="0" err="1"/>
              <a:t>Durda</a:t>
            </a:r>
            <a:endParaRPr lang="cs-CZ" dirty="0"/>
          </a:p>
        </p:txBody>
      </p:sp>
      <p:sp>
        <p:nvSpPr>
          <p:cNvPr id="2057" name="Text Box 13"/>
          <p:cNvSpPr txBox="1">
            <a:spLocks noChangeArrowheads="1"/>
          </p:cNvSpPr>
          <p:nvPr/>
        </p:nvSpPr>
        <p:spPr bwMode="auto">
          <a:xfrm>
            <a:off x="1547813" y="5775325"/>
            <a:ext cx="7200900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/>
              <a:t>Anotace:</a:t>
            </a:r>
          </a:p>
          <a:p>
            <a:pPr eaLnBrk="1" hangingPunct="1"/>
            <a:r>
              <a:rPr lang="cs-CZ" sz="1400" dirty="0"/>
              <a:t>Tento materiál slouží jako interaktivní pomůcka k procvičování učiva matematiky </a:t>
            </a:r>
            <a:br>
              <a:rPr lang="cs-CZ" sz="1400" dirty="0"/>
            </a:br>
            <a:r>
              <a:rPr lang="cs-CZ" sz="1400" dirty="0"/>
              <a:t>v 1. ročníku základní školy.</a:t>
            </a:r>
          </a:p>
        </p:txBody>
      </p:sp>
      <p:sp>
        <p:nvSpPr>
          <p:cNvPr id="2058" name="Text Box 6"/>
          <p:cNvSpPr txBox="1">
            <a:spLocks noChangeArrowheads="1"/>
          </p:cNvSpPr>
          <p:nvPr/>
        </p:nvSpPr>
        <p:spPr bwMode="auto">
          <a:xfrm>
            <a:off x="1258888" y="5300663"/>
            <a:ext cx="698500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100" dirty="0"/>
              <a:t>Vytvořeno:  </a:t>
            </a:r>
            <a:r>
              <a:rPr lang="cs-CZ" sz="1100" dirty="0" smtClean="0"/>
              <a:t>16.10.2011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850284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634" y="112844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1. </a:t>
            </a:r>
            <a:r>
              <a:rPr lang="cs-CZ" sz="2800" b="1" dirty="0" smtClean="0">
                <a:solidFill>
                  <a:srgbClr val="FF0000"/>
                </a:solidFill>
              </a:rPr>
              <a:t>Označ a oprav chybné výsledky: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9205940"/>
              </p:ext>
            </p:extLst>
          </p:nvPr>
        </p:nvGraphicFramePr>
        <p:xfrm>
          <a:off x="611634" y="2924944"/>
          <a:ext cx="7962786" cy="29379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</a:tblGrid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594024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9923" y="935608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1. ŘEŠENÍ</a:t>
            </a:r>
          </a:p>
        </p:txBody>
      </p:sp>
      <p:graphicFrame>
        <p:nvGraphicFramePr>
          <p:cNvPr id="76" name="Tabulka 7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1302420"/>
              </p:ext>
            </p:extLst>
          </p:nvPr>
        </p:nvGraphicFramePr>
        <p:xfrm>
          <a:off x="611634" y="2924944"/>
          <a:ext cx="7962786" cy="29379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</a:tblGrid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+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cxnSp>
        <p:nvCxnSpPr>
          <p:cNvPr id="77" name="Přímá spojnice 76"/>
          <p:cNvCxnSpPr/>
          <p:nvPr/>
        </p:nvCxnSpPr>
        <p:spPr>
          <a:xfrm flipH="1">
            <a:off x="3203848" y="4581128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H="1">
            <a:off x="3203848" y="5301208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H="1">
            <a:off x="7452320" y="3861048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7452320" y="5301208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2587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634" y="112844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2. Označ a oprav chybné výsledky: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046500"/>
              </p:ext>
            </p:extLst>
          </p:nvPr>
        </p:nvGraphicFramePr>
        <p:xfrm>
          <a:off x="611634" y="2924944"/>
          <a:ext cx="7962786" cy="29379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</a:tblGrid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3809920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9923" y="935608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2. </a:t>
            </a: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ŘEŠENÍ</a:t>
            </a:r>
          </a:p>
        </p:txBody>
      </p:sp>
      <p:cxnSp>
        <p:nvCxnSpPr>
          <p:cNvPr id="77" name="Přímá spojnice 76"/>
          <p:cNvCxnSpPr/>
          <p:nvPr/>
        </p:nvCxnSpPr>
        <p:spPr>
          <a:xfrm flipH="1">
            <a:off x="3203848" y="5311193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8171359"/>
              </p:ext>
            </p:extLst>
          </p:nvPr>
        </p:nvGraphicFramePr>
        <p:xfrm>
          <a:off x="611634" y="2924944"/>
          <a:ext cx="7962786" cy="29379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</a:tblGrid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cxnSp>
        <p:nvCxnSpPr>
          <p:cNvPr id="9" name="Přímá spojnice 8"/>
          <p:cNvCxnSpPr/>
          <p:nvPr/>
        </p:nvCxnSpPr>
        <p:spPr>
          <a:xfrm flipH="1">
            <a:off x="3203848" y="3861048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7452320" y="3116244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7452320" y="5292344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7464270" y="3861048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7252302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634" y="112844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3. Označ a oprav chybné výsledky: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6238991"/>
              </p:ext>
            </p:extLst>
          </p:nvPr>
        </p:nvGraphicFramePr>
        <p:xfrm>
          <a:off x="641662" y="2708920"/>
          <a:ext cx="7962786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</a:tblGrid>
              <a:tr h="558062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32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711870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9923" y="935608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3. </a:t>
            </a: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ŘEŠENÍ</a:t>
            </a: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9733681"/>
              </p:ext>
            </p:extLst>
          </p:nvPr>
        </p:nvGraphicFramePr>
        <p:xfrm>
          <a:off x="641662" y="2708920"/>
          <a:ext cx="7962786" cy="34326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</a:tblGrid>
              <a:tr h="558062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32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cxnSp>
        <p:nvCxnSpPr>
          <p:cNvPr id="14" name="Přímá spojnice 13"/>
          <p:cNvCxnSpPr/>
          <p:nvPr/>
        </p:nvCxnSpPr>
        <p:spPr>
          <a:xfrm flipH="1">
            <a:off x="1331640" y="4581128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4355976" y="4581128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7452320" y="5733256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708293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18000">
              <a:srgbClr val="FF6633"/>
            </a:gs>
            <a:gs pos="85000">
              <a:srgbClr val="FFFF00"/>
            </a:gs>
            <a:gs pos="100000">
              <a:srgbClr val="00B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634" y="1128446"/>
            <a:ext cx="7632700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2800" b="1" dirty="0" smtClean="0">
                <a:solidFill>
                  <a:schemeClr val="bg1"/>
                </a:solidFill>
              </a:rPr>
              <a:t>4</a:t>
            </a:r>
            <a:r>
              <a:rPr lang="cs-CZ" sz="2800" b="1" dirty="0" smtClean="0">
                <a:solidFill>
                  <a:schemeClr val="bg1"/>
                </a:solidFill>
              </a:rPr>
              <a:t>. Označ a oprav chybné výsledky:</a:t>
            </a:r>
            <a:endParaRPr lang="cs-CZ" sz="2800" b="1" dirty="0">
              <a:solidFill>
                <a:schemeClr val="bg1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140163"/>
              </p:ext>
            </p:extLst>
          </p:nvPr>
        </p:nvGraphicFramePr>
        <p:xfrm>
          <a:off x="641662" y="2708920"/>
          <a:ext cx="7962786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</a:tblGrid>
              <a:tr h="558062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84689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18000">
              <a:srgbClr val="FF6633"/>
            </a:gs>
            <a:gs pos="85000">
              <a:srgbClr val="FFFF00"/>
            </a:gs>
            <a:gs pos="100000">
              <a:srgbClr val="00B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9923" y="935608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4</a:t>
            </a: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. </a:t>
            </a: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0682382"/>
              </p:ext>
            </p:extLst>
          </p:nvPr>
        </p:nvGraphicFramePr>
        <p:xfrm>
          <a:off x="641662" y="2708920"/>
          <a:ext cx="7962786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  <a:gridCol w="612522"/>
              </a:tblGrid>
              <a:tr h="558062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US" sz="24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&gt;</a:t>
                      </a:r>
                      <a:endParaRPr kumimoji="0" lang="cs-CZ" sz="24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en-US" sz="24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&lt;</a:t>
                      </a:r>
                      <a:endParaRPr kumimoji="0" lang="cs-CZ" sz="24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&lt;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&gt;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=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3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 flipH="1">
            <a:off x="1331640" y="5733256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427984" y="3405726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7452320" y="4557854"/>
            <a:ext cx="432048" cy="38331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1558343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Vlastní 8">
      <a:dk1>
        <a:sysClr val="windowText" lastClr="000000"/>
      </a:dk1>
      <a:lt1>
        <a:sysClr val="window" lastClr="FFFFFF"/>
      </a:lt1>
      <a:dk2>
        <a:srgbClr val="646B86"/>
      </a:dk2>
      <a:lt2>
        <a:srgbClr val="FFFF00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dministrativní">
  <a:themeElements>
    <a:clrScheme name="Vlastní 9">
      <a:dk1>
        <a:srgbClr val="000000"/>
      </a:dk1>
      <a:lt1>
        <a:srgbClr val="FFFFFF"/>
      </a:lt1>
      <a:dk2>
        <a:srgbClr val="46464A"/>
      </a:dk2>
      <a:lt2>
        <a:srgbClr val="38F12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219</TotalTime>
  <Words>367</Words>
  <Application>Microsoft Office PowerPoint</Application>
  <PresentationFormat>Předvádění na obrazovce (4:3)</PresentationFormat>
  <Paragraphs>303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systému Office</vt:lpstr>
      <vt:lpstr>Administrativní</vt:lpstr>
      <vt:lpstr>1_Administrativní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32</cp:revision>
  <dcterms:created xsi:type="dcterms:W3CDTF">2011-10-23T06:51:42Z</dcterms:created>
  <dcterms:modified xsi:type="dcterms:W3CDTF">2011-11-06T08:12:05Z</dcterms:modified>
</cp:coreProperties>
</file>