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7" r:id="rId4"/>
    <p:sldId id="261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73" r:id="rId15"/>
    <p:sldId id="268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gif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0.wdp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7" Type="http://schemas.microsoft.com/office/2007/relationships/hdphoto" Target="../media/hdphoto14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microsoft.com/office/2007/relationships/hdphoto" Target="../media/hdphoto13.wdp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6.wdp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VY_32_INOVACE_008_Světové události 30.let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11560" y="2132856"/>
            <a:ext cx="7848872" cy="86409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2"/>
                </a:solidFill>
                <a:latin typeface="Cambria" pitchFamily="18" charset="0"/>
              </a:rPr>
              <a:t>Světové události 30. let</a:t>
            </a:r>
            <a:endParaRPr lang="cs-CZ" sz="4000" dirty="0">
              <a:solidFill>
                <a:schemeClr val="tx2"/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736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9. 12. 2011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smtClean="0">
                <a:latin typeface="Cambria" pitchFamily="18" charset="0"/>
              </a:rPr>
              <a:t>stupeň </a:t>
            </a:r>
            <a:r>
              <a:rPr lang="cs-CZ" sz="1600" dirty="0" smtClean="0">
                <a:latin typeface="Cambria" pitchFamily="18" charset="0"/>
              </a:rPr>
              <a:t>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b="1" dirty="0" smtClean="0">
                <a:latin typeface="Cambria" pitchFamily="18" charset="0"/>
              </a:rPr>
              <a:t>Světové události 30. let</a:t>
            </a:r>
            <a:endParaRPr lang="cs-CZ" sz="1600" dirty="0" smtClean="0">
              <a:latin typeface="Cambria" pitchFamily="18" charset="0"/>
            </a:endParaRP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přibližuje  mezinárodní politickou a hospodářskou situaci v průběhu 30. let – dopady hospodářské krize, nástup nacismu v Německu, španělskou občanskou válku.</a:t>
            </a: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 charakterizují světovou politickou a hospodářskou situaci 30. let, </a:t>
            </a:r>
            <a:r>
              <a:rPr lang="cs-CZ" sz="1600" dirty="0">
                <a:latin typeface="Cambria" pitchFamily="18" charset="0"/>
              </a:rPr>
              <a:t> </a:t>
            </a:r>
            <a:r>
              <a:rPr lang="cs-CZ" sz="1600" dirty="0" smtClean="0">
                <a:latin typeface="Cambria" pitchFamily="18" charset="0"/>
              </a:rPr>
              <a:t>dopady světové hospodářské krize a způsoby jejího řešení. Vysvětlí, čím byl umožněn nástup nacismu v Německu, a charakterizují tento totalitní režim.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Světové události 30. let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471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663352"/>
          </a:xfrm>
        </p:spPr>
        <p:txBody>
          <a:bodyPr>
            <a:normAutofit/>
          </a:bodyPr>
          <a:lstStyle/>
          <a:p>
            <a:r>
              <a:rPr lang="cs-CZ" sz="3800" dirty="0" smtClean="0">
                <a:latin typeface="Cambria" pitchFamily="18" charset="0"/>
              </a:rPr>
              <a:t>Světová hospodářská krize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96944" cy="4752528"/>
          </a:xfrm>
        </p:spPr>
        <p:txBody>
          <a:bodyPr>
            <a:normAutofit fontScale="85000" lnSpcReduction="10000"/>
          </a:bodyPr>
          <a:lstStyle/>
          <a:p>
            <a:r>
              <a:rPr lang="cs-CZ" sz="2800" i="1" dirty="0">
                <a:latin typeface="Cambria" pitchFamily="18" charset="0"/>
              </a:rPr>
              <a:t>důsledky černého pátku 24. 10. 1929</a:t>
            </a:r>
            <a:endParaRPr lang="cs-CZ" sz="2800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zhroucení kurzu akcií na světových burzách</a:t>
            </a:r>
          </a:p>
          <a:p>
            <a:pPr lvl="1"/>
            <a:r>
              <a:rPr lang="cs-CZ" sz="2800" dirty="0">
                <a:latin typeface="Cambria" pitchFamily="18" charset="0"/>
              </a:rPr>
              <a:t>ohromný pokles výroby </a:t>
            </a:r>
            <a:endParaRPr lang="cs-CZ" sz="2800" dirty="0" smtClean="0">
              <a:latin typeface="Cambria" pitchFamily="18" charset="0"/>
            </a:endParaRPr>
          </a:p>
          <a:p>
            <a:pPr lvl="1"/>
            <a:r>
              <a:rPr lang="cs-CZ" sz="2800" dirty="0" smtClean="0">
                <a:latin typeface="Cambria" pitchFamily="18" charset="0"/>
              </a:rPr>
              <a:t>růst </a:t>
            </a:r>
            <a:r>
              <a:rPr lang="cs-CZ" sz="2800" dirty="0">
                <a:latin typeface="Cambria" pitchFamily="18" charset="0"/>
              </a:rPr>
              <a:t>nezaměstnanosti (v USA asi 17 mil.)</a:t>
            </a:r>
          </a:p>
          <a:p>
            <a:pPr lvl="1"/>
            <a:r>
              <a:rPr lang="cs-CZ" sz="2800" dirty="0">
                <a:latin typeface="Cambria" pitchFamily="18" charset="0"/>
              </a:rPr>
              <a:t>úpadek zemědělských farem a </a:t>
            </a:r>
            <a:r>
              <a:rPr lang="cs-CZ" sz="2800" dirty="0" smtClean="0">
                <a:latin typeface="Cambria" pitchFamily="18" charset="0"/>
              </a:rPr>
              <a:t>podniků</a:t>
            </a:r>
          </a:p>
          <a:p>
            <a:pPr marL="356616" lvl="1" indent="0">
              <a:buNone/>
            </a:pPr>
            <a:endParaRPr lang="cs-CZ" dirty="0">
              <a:latin typeface="Cambria" pitchFamily="18" charset="0"/>
            </a:endParaRPr>
          </a:p>
          <a:p>
            <a:pPr lvl="0"/>
            <a:r>
              <a:rPr lang="cs-CZ" sz="2800" i="1" dirty="0" smtClean="0">
                <a:latin typeface="Cambria" pitchFamily="18" charset="0"/>
              </a:rPr>
              <a:t>celosvětové dopady v</a:t>
            </a:r>
            <a:r>
              <a:rPr lang="cs-CZ" sz="2800" i="1" dirty="0">
                <a:latin typeface="Cambria" pitchFamily="18" charset="0"/>
              </a:rPr>
              <a:t> důsledku větší mezinárodní propojenosti</a:t>
            </a:r>
          </a:p>
          <a:p>
            <a:pPr lvl="1"/>
            <a:r>
              <a:rPr lang="cs-CZ" sz="2800" dirty="0">
                <a:latin typeface="Cambria" pitchFamily="18" charset="0"/>
              </a:rPr>
              <a:t>růst nespokojenosti obyvatelstva a sociálního napětí</a:t>
            </a:r>
          </a:p>
          <a:p>
            <a:pPr lvl="1"/>
            <a:r>
              <a:rPr lang="cs-CZ" sz="2800" dirty="0">
                <a:latin typeface="Cambria" pitchFamily="18" charset="0"/>
              </a:rPr>
              <a:t>kolaps obchodu mezi státy </a:t>
            </a:r>
          </a:p>
          <a:p>
            <a:pPr lvl="1"/>
            <a:r>
              <a:rPr lang="cs-CZ" sz="2800" dirty="0">
                <a:latin typeface="Cambria" pitchFamily="18" charset="0"/>
              </a:rPr>
              <a:t>snahy o uzavření vlastních trhů před cizími </a:t>
            </a:r>
            <a:r>
              <a:rPr lang="cs-CZ" sz="2800" dirty="0" smtClean="0">
                <a:latin typeface="Cambria" pitchFamily="18" charset="0"/>
              </a:rPr>
              <a:t>konkurenty</a:t>
            </a:r>
            <a:endParaRPr lang="cs-CZ" sz="2800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úpadek mnoha sfér společenského života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345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188640"/>
            <a:ext cx="4824536" cy="3888432"/>
          </a:xfrm>
        </p:spPr>
        <p:txBody>
          <a:bodyPr>
            <a:normAutofit/>
          </a:bodyPr>
          <a:lstStyle/>
          <a:p>
            <a:r>
              <a:rPr lang="cs-CZ" sz="2400" i="1" dirty="0">
                <a:latin typeface="Cambria" pitchFamily="18" charset="0"/>
              </a:rPr>
              <a:t>snahy o překonání hospodářské krize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státní zásahy </a:t>
            </a:r>
            <a:r>
              <a:rPr lang="cs-CZ" sz="2400" dirty="0">
                <a:latin typeface="Cambria" pitchFamily="18" charset="0"/>
              </a:rPr>
              <a:t>při usměrňování ekonomiky</a:t>
            </a:r>
          </a:p>
          <a:p>
            <a:pPr lvl="2"/>
            <a:r>
              <a:rPr lang="cs-CZ" sz="2200" dirty="0">
                <a:latin typeface="Cambria" pitchFamily="18" charset="0"/>
              </a:rPr>
              <a:t>New Deal (Nový úděl) v </a:t>
            </a:r>
            <a:r>
              <a:rPr lang="cs-CZ" sz="2200" dirty="0" smtClean="0">
                <a:latin typeface="Cambria" pitchFamily="18" charset="0"/>
              </a:rPr>
              <a:t>USA</a:t>
            </a:r>
          </a:p>
          <a:p>
            <a:pPr lvl="2"/>
            <a:r>
              <a:rPr lang="cs-CZ" sz="2200" dirty="0" smtClean="0">
                <a:latin typeface="Cambria" pitchFamily="18" charset="0"/>
              </a:rPr>
              <a:t>snížení nezaměstnanosti organizováním </a:t>
            </a:r>
            <a:r>
              <a:rPr lang="cs-CZ" sz="2200" dirty="0">
                <a:latin typeface="Cambria" pitchFamily="18" charset="0"/>
              </a:rPr>
              <a:t>veřejných prací </a:t>
            </a:r>
          </a:p>
          <a:p>
            <a:pPr lvl="2"/>
            <a:r>
              <a:rPr lang="cs-CZ" sz="2200" dirty="0">
                <a:latin typeface="Cambria" pitchFamily="18" charset="0"/>
              </a:rPr>
              <a:t>výkup přebytků v zemědělství pomocí státních dotací</a:t>
            </a:r>
          </a:p>
          <a:p>
            <a:endParaRPr lang="cs-CZ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27984" y="3789040"/>
            <a:ext cx="4513684" cy="3068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73004"/>
            <a:ext cx="4032448" cy="47121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Zaoblený obdélník 1"/>
          <p:cNvSpPr/>
          <p:nvPr/>
        </p:nvSpPr>
        <p:spPr>
          <a:xfrm>
            <a:off x="323528" y="5075630"/>
            <a:ext cx="2016224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krach na newyorské burze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267744" y="5980593"/>
            <a:ext cx="2160240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nezaměstnaní čekající na polévku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20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435280" cy="663352"/>
          </a:xfrm>
        </p:spPr>
        <p:txBody>
          <a:bodyPr>
            <a:noAutofit/>
          </a:bodyPr>
          <a:lstStyle/>
          <a:p>
            <a:r>
              <a:rPr lang="cs-CZ" sz="3500" dirty="0" smtClean="0">
                <a:latin typeface="Cambria" pitchFamily="18" charset="0"/>
              </a:rPr>
              <a:t>Růst vlivu radikálních politických názorů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5400600" cy="4824536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sz="3400" i="1" dirty="0">
                <a:latin typeface="Cambria" pitchFamily="18" charset="0"/>
              </a:rPr>
              <a:t>nacionalismus</a:t>
            </a:r>
            <a:endParaRPr lang="cs-CZ" sz="3400" dirty="0">
              <a:latin typeface="Cambria" pitchFamily="18" charset="0"/>
            </a:endParaRPr>
          </a:p>
          <a:p>
            <a:pPr lvl="1"/>
            <a:r>
              <a:rPr lang="cs-CZ" sz="3400" dirty="0">
                <a:latin typeface="Cambria" pitchFamily="18" charset="0"/>
              </a:rPr>
              <a:t>důraz na zájmy vlastního národa a jejich prosazování na úkor jiných</a:t>
            </a:r>
          </a:p>
          <a:p>
            <a:pPr lvl="1"/>
            <a:r>
              <a:rPr lang="cs-CZ" sz="3400" dirty="0">
                <a:latin typeface="Cambria" pitchFamily="18" charset="0"/>
              </a:rPr>
              <a:t>projevy bezohledného nacionalismu </a:t>
            </a:r>
            <a:r>
              <a:rPr lang="cs-CZ" sz="3400" dirty="0" smtClean="0">
                <a:latin typeface="Cambria" pitchFamily="18" charset="0"/>
              </a:rPr>
              <a:t>a</a:t>
            </a:r>
            <a:r>
              <a:rPr lang="cs-CZ" sz="3400" dirty="0">
                <a:latin typeface="Cambria" pitchFamily="18" charset="0"/>
              </a:rPr>
              <a:t> </a:t>
            </a:r>
            <a:r>
              <a:rPr lang="cs-CZ" sz="3400" dirty="0" smtClean="0">
                <a:latin typeface="Cambria" pitchFamily="18" charset="0"/>
              </a:rPr>
              <a:t>rasismu v</a:t>
            </a:r>
            <a:r>
              <a:rPr lang="cs-CZ" sz="3400" dirty="0">
                <a:latin typeface="Cambria" pitchFamily="18" charset="0"/>
              </a:rPr>
              <a:t> Německu počátkem 30. let</a:t>
            </a:r>
          </a:p>
          <a:p>
            <a:pPr lvl="2"/>
            <a:r>
              <a:rPr lang="cs-CZ" sz="3100" dirty="0">
                <a:latin typeface="Cambria" pitchFamily="18" charset="0"/>
              </a:rPr>
              <a:t>hlásání nadřazenosti určitého národa a rasy nad jinými</a:t>
            </a:r>
          </a:p>
          <a:p>
            <a:pPr lvl="2"/>
            <a:r>
              <a:rPr lang="cs-CZ" sz="3100" dirty="0">
                <a:latin typeface="Cambria" pitchFamily="18" charset="0"/>
              </a:rPr>
              <a:t>„lepší“ rasa měla mít právo ovládat ty „méněcenné“</a:t>
            </a:r>
          </a:p>
          <a:p>
            <a:pPr lvl="2"/>
            <a:r>
              <a:rPr lang="cs-CZ" sz="3100" dirty="0">
                <a:latin typeface="Cambria" pitchFamily="18" charset="0"/>
              </a:rPr>
              <a:t>specifickým proudem </a:t>
            </a:r>
            <a:r>
              <a:rPr lang="cs-CZ" sz="3100" i="1" dirty="0">
                <a:latin typeface="Cambria" pitchFamily="18" charset="0"/>
              </a:rPr>
              <a:t>antisemitismus</a:t>
            </a:r>
            <a:endParaRPr lang="cs-CZ" sz="3100" dirty="0">
              <a:latin typeface="Cambria" pitchFamily="18" charset="0"/>
            </a:endParaRPr>
          </a:p>
          <a:p>
            <a:pPr lvl="3"/>
            <a:r>
              <a:rPr lang="cs-CZ" sz="3100" dirty="0">
                <a:latin typeface="Cambria" pitchFamily="18" charset="0"/>
              </a:rPr>
              <a:t>zaměřen proti židovskému obyvatelstvu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580111" y="1916832"/>
            <a:ext cx="3317145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34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260648"/>
            <a:ext cx="5112568" cy="4680520"/>
          </a:xfrm>
        </p:spPr>
        <p:txBody>
          <a:bodyPr>
            <a:normAutofit/>
          </a:bodyPr>
          <a:lstStyle/>
          <a:p>
            <a:pPr lvl="0"/>
            <a:r>
              <a:rPr lang="cs-CZ" sz="2400" i="1" dirty="0">
                <a:latin typeface="Cambria" pitchFamily="18" charset="0"/>
              </a:rPr>
              <a:t>fašismus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ideologický a politický směr založený na agresivním nacionalismu a rasismu</a:t>
            </a:r>
          </a:p>
          <a:p>
            <a:pPr lvl="1"/>
            <a:r>
              <a:rPr lang="cs-CZ" sz="2400" dirty="0">
                <a:latin typeface="Cambria" pitchFamily="18" charset="0"/>
              </a:rPr>
              <a:t>odsuzuje demokratický systém </a:t>
            </a:r>
            <a:r>
              <a:rPr lang="cs-CZ" sz="2400" dirty="0" smtClean="0">
                <a:latin typeface="Cambria" pitchFamily="18" charset="0"/>
              </a:rPr>
              <a:t>vlády a </a:t>
            </a:r>
            <a:r>
              <a:rPr lang="cs-CZ" sz="2400" dirty="0">
                <a:latin typeface="Cambria" pitchFamily="18" charset="0"/>
              </a:rPr>
              <a:t>parlamentní instituce</a:t>
            </a:r>
          </a:p>
          <a:p>
            <a:pPr lvl="1"/>
            <a:r>
              <a:rPr lang="cs-CZ" sz="2400" dirty="0">
                <a:latin typeface="Cambria" pitchFamily="18" charset="0"/>
              </a:rPr>
              <a:t>autorita jednoho vůdce (diktátora)</a:t>
            </a:r>
          </a:p>
          <a:p>
            <a:pPr lvl="1"/>
            <a:r>
              <a:rPr lang="cs-CZ" sz="2400" dirty="0">
                <a:latin typeface="Cambria" pitchFamily="18" charset="0"/>
              </a:rPr>
              <a:t>podpora </a:t>
            </a:r>
            <a:r>
              <a:rPr lang="cs-CZ" sz="2400" dirty="0" smtClean="0">
                <a:latin typeface="Cambria" pitchFamily="18" charset="0"/>
              </a:rPr>
              <a:t>v</a:t>
            </a:r>
            <a:r>
              <a:rPr lang="cs-CZ" sz="2400" dirty="0">
                <a:latin typeface="Cambria" pitchFamily="18" charset="0"/>
              </a:rPr>
              <a:t> době krize jako její možné východisko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2736"/>
            <a:ext cx="3995936" cy="5400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3779912" y="5911135"/>
            <a:ext cx="2016224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ambria" pitchFamily="18" charset="0"/>
              </a:rPr>
              <a:t>Adolf Hitler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(1889 – 1945)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087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332656"/>
            <a:ext cx="5205264" cy="591344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Cambria" pitchFamily="18" charset="0"/>
              </a:rPr>
              <a:t>Nacismus v Německu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010" y="908720"/>
            <a:ext cx="8229600" cy="3384376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3200" i="1" dirty="0">
                <a:latin typeface="Cambria" pitchFamily="18" charset="0"/>
              </a:rPr>
              <a:t>nacismus </a:t>
            </a:r>
            <a:endParaRPr lang="cs-CZ" sz="3200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německá podoba fašismu založená na vybudování fašistické diktatury odstraňováním politických odpůrců a parlamentních institucí </a:t>
            </a:r>
          </a:p>
          <a:p>
            <a:pPr lvl="1"/>
            <a:r>
              <a:rPr lang="cs-CZ" sz="2800" dirty="0">
                <a:latin typeface="Cambria" pitchFamily="18" charset="0"/>
              </a:rPr>
              <a:t>růst vlivu NSDAP (Nacionálně socialistická německá dělnická strana)</a:t>
            </a:r>
          </a:p>
          <a:p>
            <a:pPr lvl="2"/>
            <a:r>
              <a:rPr lang="cs-CZ" sz="2600" dirty="0">
                <a:latin typeface="Cambria" pitchFamily="18" charset="0"/>
              </a:rPr>
              <a:t>v čele Adolf Hitler</a:t>
            </a:r>
          </a:p>
          <a:p>
            <a:pPr lvl="2"/>
            <a:r>
              <a:rPr lang="cs-CZ" sz="2600" dirty="0" smtClean="0">
                <a:latin typeface="Cambria" pitchFamily="18" charset="0"/>
              </a:rPr>
              <a:t>heslem: </a:t>
            </a:r>
            <a:r>
              <a:rPr lang="cs-CZ" sz="2600" dirty="0">
                <a:latin typeface="Cambria" pitchFamily="18" charset="0"/>
              </a:rPr>
              <a:t>„Jeden národ, jedna říše, jeden vůdce!“</a:t>
            </a:r>
          </a:p>
          <a:p>
            <a:pPr lvl="2"/>
            <a:r>
              <a:rPr lang="cs-CZ" sz="2600" dirty="0">
                <a:latin typeface="Cambria" pitchFamily="18" charset="0"/>
              </a:rPr>
              <a:t>překonání krize státními zakázkami</a:t>
            </a:r>
            <a:r>
              <a:rPr lang="cs-CZ" sz="2600" i="1" dirty="0">
                <a:latin typeface="Cambria" pitchFamily="18" charset="0"/>
              </a:rPr>
              <a:t> </a:t>
            </a:r>
            <a:r>
              <a:rPr lang="cs-CZ" sz="2600" dirty="0" smtClean="0">
                <a:latin typeface="Cambria" pitchFamily="18" charset="0"/>
              </a:rPr>
              <a:t>(zbrojní průmysl)</a:t>
            </a:r>
            <a:endParaRPr lang="cs-CZ" sz="2600" dirty="0">
              <a:latin typeface="Cambria" pitchFamily="18" charset="0"/>
            </a:endParaRPr>
          </a:p>
          <a:p>
            <a:pPr lvl="3"/>
            <a:r>
              <a:rPr lang="cs-CZ" sz="2600" dirty="0">
                <a:latin typeface="Cambria" pitchFamily="18" charset="0"/>
              </a:rPr>
              <a:t>široká podpora obyvatelstva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89133" y="4368993"/>
            <a:ext cx="3384376" cy="230425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504331"/>
            <a:ext cx="2952328" cy="21689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68992"/>
            <a:ext cx="2771800" cy="248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122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2016223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600" i="1" dirty="0">
                <a:latin typeface="Cambria" pitchFamily="18" charset="0"/>
              </a:rPr>
              <a:t>nástup Adolfa Hitlera k moci</a:t>
            </a:r>
            <a:r>
              <a:rPr lang="cs-CZ" sz="2600" dirty="0">
                <a:latin typeface="Cambria" pitchFamily="18" charset="0"/>
              </a:rPr>
              <a:t> </a:t>
            </a:r>
          </a:p>
          <a:p>
            <a:pPr lvl="1"/>
            <a:r>
              <a:rPr lang="cs-CZ" dirty="0">
                <a:latin typeface="Cambria" pitchFamily="18" charset="0"/>
              </a:rPr>
              <a:t>říšským kancléřem od roku 1933</a:t>
            </a:r>
          </a:p>
          <a:p>
            <a:pPr lvl="1"/>
            <a:r>
              <a:rPr lang="cs-CZ" dirty="0">
                <a:latin typeface="Cambria" pitchFamily="18" charset="0"/>
              </a:rPr>
              <a:t>snaha vytvořit z Německa hlavní světovou velmoc</a:t>
            </a:r>
          </a:p>
          <a:p>
            <a:pPr lvl="2"/>
            <a:r>
              <a:rPr lang="cs-CZ" dirty="0">
                <a:latin typeface="Cambria" pitchFamily="18" charset="0"/>
              </a:rPr>
              <a:t>v souladu s teorií o nadřazenosti německého národa nad jinými národy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114"/>
          <a:stretch/>
        </p:blipFill>
        <p:spPr>
          <a:xfrm>
            <a:off x="1835696" y="2447911"/>
            <a:ext cx="6264696" cy="417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467544" y="2674640"/>
            <a:ext cx="2232248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jmenování A. Hitlera kancléřem 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2406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1512167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3200" i="1" dirty="0">
                <a:latin typeface="Cambria" pitchFamily="18" charset="0"/>
              </a:rPr>
              <a:t>norimberské zákony (1935)</a:t>
            </a:r>
            <a:endParaRPr lang="cs-CZ" sz="3200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souhrn protižidovských nařízení </a:t>
            </a:r>
          </a:p>
          <a:p>
            <a:pPr lvl="1"/>
            <a:r>
              <a:rPr lang="cs-CZ" sz="2800" dirty="0">
                <a:latin typeface="Cambria" pitchFamily="18" charset="0"/>
              </a:rPr>
              <a:t>označení Židů za méněcenné lidi, jejich vytlačování z veřejného života, zabírání jejich majetku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1" y="3284984"/>
            <a:ext cx="4700644" cy="33123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5290"/>
          <a:stretch/>
        </p:blipFill>
        <p:spPr>
          <a:xfrm>
            <a:off x="323528" y="2276872"/>
            <a:ext cx="4536504" cy="31925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1591262" y="5693660"/>
            <a:ext cx="2016224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„křišťálová noc“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(9. 11. 1938)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0636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229600" cy="244827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900" i="1" dirty="0">
                <a:latin typeface="Cambria" pitchFamily="18" charset="0"/>
              </a:rPr>
              <a:t>porušování versailleské smlouvy za tichého přihlížení západních mocností </a:t>
            </a:r>
            <a:endParaRPr lang="cs-CZ" sz="2900" dirty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zavedení </a:t>
            </a:r>
            <a:r>
              <a:rPr lang="cs-CZ" sz="2400" dirty="0">
                <a:latin typeface="Cambria" pitchFamily="18" charset="0"/>
              </a:rPr>
              <a:t>branné </a:t>
            </a:r>
            <a:r>
              <a:rPr lang="cs-CZ" sz="2400" dirty="0" smtClean="0">
                <a:latin typeface="Cambria" pitchFamily="18" charset="0"/>
              </a:rPr>
              <a:t>povinnosti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zbrojení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obsazení </a:t>
            </a:r>
            <a:r>
              <a:rPr lang="cs-CZ" sz="2400" dirty="0">
                <a:latin typeface="Cambria" pitchFamily="18" charset="0"/>
              </a:rPr>
              <a:t>Porýní (</a:t>
            </a:r>
            <a:r>
              <a:rPr lang="cs-CZ" sz="2400" dirty="0" smtClean="0">
                <a:latin typeface="Cambria" pitchFamily="18" charset="0"/>
              </a:rPr>
              <a:t>1936)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anšlus </a:t>
            </a:r>
            <a:r>
              <a:rPr lang="cs-CZ" sz="2400" dirty="0">
                <a:latin typeface="Cambria" pitchFamily="18" charset="0"/>
              </a:rPr>
              <a:t>Rakouska (březen 1938)</a:t>
            </a: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30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335508"/>
            <a:ext cx="3625624" cy="51178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42" t="6606" r="2362" b="6496"/>
          <a:stretch/>
        </p:blipFill>
        <p:spPr>
          <a:xfrm>
            <a:off x="189784" y="2708920"/>
            <a:ext cx="5318320" cy="30998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2123728" y="5949280"/>
            <a:ext cx="2016224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německá vojska a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A. Hitler ve Vídni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6226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591344"/>
          </a:xfrm>
        </p:spPr>
        <p:txBody>
          <a:bodyPr>
            <a:normAutofit fontScale="90000"/>
          </a:bodyPr>
          <a:lstStyle/>
          <a:p>
            <a:r>
              <a:rPr lang="cs-CZ" sz="3800" dirty="0" smtClean="0">
                <a:latin typeface="Cambria" pitchFamily="18" charset="0"/>
              </a:rPr>
              <a:t>Občanská válka ve Španělsku (1936-39)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85122"/>
            <a:ext cx="4896544" cy="5256584"/>
          </a:xfrm>
        </p:spPr>
        <p:txBody>
          <a:bodyPr>
            <a:noAutofit/>
          </a:bodyPr>
          <a:lstStyle/>
          <a:p>
            <a:pPr lvl="0"/>
            <a:r>
              <a:rPr lang="cs-CZ" sz="2500" dirty="0">
                <a:latin typeface="Cambria" pitchFamily="18" charset="0"/>
              </a:rPr>
              <a:t>vliv fašistických skupin ve španělské armádě</a:t>
            </a:r>
          </a:p>
          <a:p>
            <a:pPr lvl="0"/>
            <a:r>
              <a:rPr lang="cs-CZ" sz="2500" dirty="0">
                <a:latin typeface="Cambria" pitchFamily="18" charset="0"/>
              </a:rPr>
              <a:t>svržení levicové vlády „lidové fronty“ generálem Francem</a:t>
            </a:r>
          </a:p>
          <a:p>
            <a:pPr lvl="1"/>
            <a:r>
              <a:rPr lang="cs-CZ" sz="2500" dirty="0">
                <a:latin typeface="Cambria" pitchFamily="18" charset="0"/>
              </a:rPr>
              <a:t>vojenská podpora Německa a Itálie</a:t>
            </a:r>
          </a:p>
          <a:p>
            <a:pPr lvl="2"/>
            <a:r>
              <a:rPr lang="cs-CZ" i="1" dirty="0">
                <a:latin typeface="Cambria" pitchFamily="18" charset="0"/>
              </a:rPr>
              <a:t>symbolem válečných hrůz město Guernica zničená německým </a:t>
            </a:r>
            <a:r>
              <a:rPr lang="cs-CZ" i="1" dirty="0" smtClean="0">
                <a:latin typeface="Cambria" pitchFamily="18" charset="0"/>
              </a:rPr>
              <a:t>bombardováním</a:t>
            </a:r>
            <a:endParaRPr lang="cs-CZ" i="1" dirty="0">
              <a:latin typeface="Cambria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700808"/>
            <a:ext cx="3895080" cy="49685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3131840" y="5589240"/>
            <a:ext cx="2160240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Cambria" pitchFamily="18" charset="0"/>
              </a:rPr>
              <a:t>Francisco Franco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(1892 – 1975)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8358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2040" y="157786"/>
            <a:ext cx="4130025" cy="37032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66522" y="3406281"/>
            <a:ext cx="7331035" cy="33654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112" b="4780"/>
          <a:stretch/>
        </p:blipFill>
        <p:spPr>
          <a:xfrm>
            <a:off x="539552" y="1005530"/>
            <a:ext cx="4104457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6959268" y="187467"/>
            <a:ext cx="1656184" cy="54521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Cambria" pitchFamily="18" charset="0"/>
              </a:rPr>
              <a:t>Guernica</a:t>
            </a:r>
            <a:endParaRPr lang="cs-CZ" sz="2400" b="1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3528" y="496538"/>
            <a:ext cx="1656184" cy="472277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Legie Condor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3528" y="5728775"/>
            <a:ext cx="1656184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Guernica Pabla Picassa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86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5847" y="260648"/>
            <a:ext cx="8208912" cy="1728192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dirty="0" smtClean="0">
                <a:latin typeface="Cambria" pitchFamily="18" charset="0"/>
              </a:rPr>
              <a:t>pomoc </a:t>
            </a:r>
            <a:r>
              <a:rPr lang="cs-CZ" sz="2600" i="1" dirty="0" smtClean="0">
                <a:latin typeface="Cambria" pitchFamily="18" charset="0"/>
              </a:rPr>
              <a:t>interbrigadistů</a:t>
            </a:r>
            <a:r>
              <a:rPr lang="cs-CZ" sz="2600" dirty="0" smtClean="0">
                <a:latin typeface="Cambria" pitchFamily="18" charset="0"/>
              </a:rPr>
              <a:t> na straně svržené vlády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levicově orientovaní dobrovolníci a odpůrci fašismu</a:t>
            </a:r>
            <a:r>
              <a:rPr lang="cs-CZ" sz="2400" i="1" dirty="0" smtClean="0">
                <a:latin typeface="Cambria" pitchFamily="18" charset="0"/>
              </a:rPr>
              <a:t> </a:t>
            </a:r>
            <a:r>
              <a:rPr lang="cs-CZ" sz="2400" dirty="0" smtClean="0">
                <a:latin typeface="Cambria" pitchFamily="18" charset="0"/>
              </a:rPr>
              <a:t>z jiných zemí (z ČSR asi 3 500 lidí, bojů se jich účastnilo asi 2 200)</a:t>
            </a:r>
          </a:p>
          <a:p>
            <a:r>
              <a:rPr lang="cs-CZ" sz="2600" dirty="0" smtClean="0">
                <a:latin typeface="Cambria" pitchFamily="18" charset="0"/>
              </a:rPr>
              <a:t>vítězství generála Franca a budování fašistického režimu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7818" y="2276872"/>
            <a:ext cx="4680520" cy="3168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0072" y="1988840"/>
            <a:ext cx="3731015" cy="4717504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207818" y="5257215"/>
            <a:ext cx="1843902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českoslovenští interbrigadisté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91880" y="5989758"/>
            <a:ext cx="1872208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ukončení občanské války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979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556792"/>
            <a:ext cx="8124013" cy="3816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1.  	Popište dopady světové hospodářské krize a způsoby 	jejího řešení.</a:t>
            </a:r>
          </a:p>
          <a:p>
            <a:r>
              <a:rPr lang="cs-CZ" sz="2400" dirty="0" smtClean="0">
                <a:latin typeface="Cambria" pitchFamily="18" charset="0"/>
              </a:rPr>
              <a:t>2.	Vysvětlete pojmy nacionalismus, antisemitismus, 	fašismus.</a:t>
            </a:r>
          </a:p>
          <a:p>
            <a:r>
              <a:rPr lang="cs-CZ" sz="2400" dirty="0" smtClean="0">
                <a:latin typeface="Cambria" pitchFamily="18" charset="0"/>
              </a:rPr>
              <a:t>3.	Popište nástup Hitlera k moci. Charakterizujte 	nacismus.</a:t>
            </a:r>
          </a:p>
          <a:p>
            <a:r>
              <a:rPr lang="cs-CZ" sz="2400" dirty="0" smtClean="0">
                <a:latin typeface="Cambria" pitchFamily="18" charset="0"/>
              </a:rPr>
              <a:t>4.	Čeho se týkaly tzv. norimberské zákony?</a:t>
            </a:r>
          </a:p>
          <a:p>
            <a:r>
              <a:rPr lang="cs-CZ" sz="2400" dirty="0" smtClean="0">
                <a:latin typeface="Cambria" pitchFamily="18" charset="0"/>
              </a:rPr>
              <a:t>5.	Popište průběh španělské občanské války. </a:t>
            </a:r>
          </a:p>
        </p:txBody>
      </p:sp>
    </p:spTree>
    <p:extLst>
      <p:ext uri="{BB962C8B-B14F-4D97-AF65-F5344CB8AC3E}">
        <p14:creationId xmlns:p14="http://schemas.microsoft.com/office/powerpoint/2010/main" val="261377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4918" y="260648"/>
            <a:ext cx="8424936" cy="61555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Text: Mgr. František Šturma</a:t>
            </a:r>
          </a:p>
          <a:p>
            <a:endParaRPr lang="cs-CZ" dirty="0">
              <a:latin typeface="Cambria" pitchFamily="18" charset="0"/>
            </a:endParaRPr>
          </a:p>
          <a:p>
            <a:r>
              <a:rPr lang="cs-CZ" dirty="0" smtClean="0">
                <a:latin typeface="Cambria" pitchFamily="18" charset="0"/>
              </a:rPr>
              <a:t>Použité obrázky:</a:t>
            </a:r>
          </a:p>
          <a:p>
            <a:endParaRPr lang="cs-CZ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Soubor:Crowd_outside_nyse.jpg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Soubor:Crowd_outside_nyse.jpg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Soubor:Volunteers_of_America_Soup_Kitchen_WDC.gif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Soubor:Volunteers_of_America_Soup_Kitchen_WDC.gif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Soubor:Adolf_Hitler-1933.jpg.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http://cs.wikipedia.org/wiki/Soubor:Adolf_Hitler-1933.jpg&gt;.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Soubor:Mein_Kampf_dust_jacket.jpeg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http://upload.wikimedia.org/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/</a:t>
            </a:r>
            <a:r>
              <a:rPr lang="cs-CZ" sz="1400" dirty="0" err="1">
                <a:latin typeface="Cambria" pitchFamily="18" charset="0"/>
              </a:rPr>
              <a:t>commons</a:t>
            </a:r>
            <a:r>
              <a:rPr lang="cs-CZ" sz="1400" dirty="0">
                <a:latin typeface="Cambria" pitchFamily="18" charset="0"/>
              </a:rPr>
              <a:t>/3/30/Mein_Kampf_dust_jacket.jpeg&gt;.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Soubor:NSDAP.gif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Soubor:NSDAP.gif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Soubor:Flag_of_Nazi_Germany</a:t>
            </a:r>
            <a:r>
              <a:rPr lang="cs-CZ" sz="1400" dirty="0">
                <a:latin typeface="Cambria" pitchFamily="18" charset="0"/>
              </a:rPr>
              <a:t>_(1933-1945).</a:t>
            </a:r>
            <a:r>
              <a:rPr lang="cs-CZ" sz="1400" dirty="0" err="1">
                <a:latin typeface="Cambria" pitchFamily="18" charset="0"/>
              </a:rPr>
              <a:t>svg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Soubor:Flag_of_Nazi_Germany</a:t>
            </a:r>
            <a:r>
              <a:rPr lang="cs-CZ" sz="1400" dirty="0">
                <a:latin typeface="Cambria" pitchFamily="18" charset="0"/>
              </a:rPr>
              <a:t>_(1933-1945).</a:t>
            </a:r>
            <a:r>
              <a:rPr lang="cs-CZ" sz="1400" dirty="0" err="1">
                <a:latin typeface="Cambria" pitchFamily="18" charset="0"/>
              </a:rPr>
              <a:t>svg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124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570" y="548680"/>
            <a:ext cx="8640960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>
                <a:latin typeface="Cambria" pitchFamily="18" charset="0"/>
              </a:rPr>
              <a:t>Soubor:Reichsadler_der_Deutsches_Reich</a:t>
            </a:r>
            <a:r>
              <a:rPr lang="cs-CZ" sz="1400" dirty="0">
                <a:latin typeface="Cambria" pitchFamily="18" charset="0"/>
              </a:rPr>
              <a:t>_(1933-1945).</a:t>
            </a:r>
            <a:r>
              <a:rPr lang="cs-CZ" sz="1400" dirty="0" err="1">
                <a:latin typeface="Cambria" pitchFamily="18" charset="0"/>
              </a:rPr>
              <a:t>svg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Soubor:Reichsadler_der_Deutsches_Reich</a:t>
            </a:r>
            <a:r>
              <a:rPr lang="cs-CZ" sz="1400" dirty="0">
                <a:latin typeface="Cambria" pitchFamily="18" charset="0"/>
              </a:rPr>
              <a:t>_(1933-1945).</a:t>
            </a:r>
            <a:r>
              <a:rPr lang="cs-CZ" sz="1400" dirty="0" err="1">
                <a:latin typeface="Cambria" pitchFamily="18" charset="0"/>
              </a:rPr>
              <a:t>svg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Soubor:Bundesarchiv_Bild_183-S38324,_Tag_von_Potsdam,_Adolf_Hitler,_Paul_v._Hindenburg.jpg.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http://cs.wikipedia.org/wiki/Soubor:Bundesarchiv_Bild_183-S38324,_Tag_von_Potsdam,_Adolf_Hitler,_Paul_v._Hindenburg.jpg&gt;.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Soubor:Bundesarchiv_Bild_146-1970-083-42,_Magdeburg,_zerstertes_judisches_Geschuft.jpg 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&lt;http://cs.wikipedia.org/wiki/Soubor:Bundesarchiv_Bild_146-1970-083-42,_Magdeburg,_zerstertes_judisches_Geschuft.jpg&gt;.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Soubor:Burning_Synagoge_Kristallnacht_1938.jpg.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http://commons.wikimedia.org/wiki/File:Burning_Synagoge_Kristallnacht_1938.jpg&gt;.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Soubor:Francorrete.jpg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http://commons.wikimedia.org/wiki/</a:t>
            </a:r>
            <a:r>
              <a:rPr lang="cs-CZ" sz="1400" dirty="0" err="1">
                <a:latin typeface="Cambria" pitchFamily="18" charset="0"/>
              </a:rPr>
              <a:t>File:Francorrete.jpg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Soubor:Mural_del_Gernika.jpg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Soubor:Mural_del_Gernika.jpg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94568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022" y="404664"/>
            <a:ext cx="85689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Cambria" pitchFamily="18" charset="0"/>
              </a:rPr>
              <a:t>Soubor:Bundesarchiv_Bild_183-C0214-0007-013,_Spanien,_Flugzeug_der_Legion_Condor.jpg.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http://cs.wikipedia.org/wiki/Soubor:Bundesarchiv_Bild_183-C0214-0007-013,_Spanien,_Flugzeug_der_Legion_Condor.jpg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Soubor:Bundesarchiv_Bild_183-H25224,_Guernica,_Ruinen.jpg.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http://cs.wikipedia.org/wiki/Soubor:Bundesarchiv_Bild_183-H25224,_Guernica,_Ruinen.jpg&gt;.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Soubor:Gottwaldova_dělostřelecká_baterie.jpg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Soubor:Gottwaldova_dělostřelecká_baterie.jpg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Soubor:Spain_final-guerra-civil.jpg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2011-12-07]. Dostupné z WWW: &lt; http://cs.wikipedia.org/wiki/</a:t>
            </a:r>
            <a:r>
              <a:rPr lang="cs-CZ" sz="1400" dirty="0" err="1">
                <a:latin typeface="Cambria" pitchFamily="18" charset="0"/>
              </a:rPr>
              <a:t>Soubor:Spain_final-guerra-civil.jpg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sz="1400" dirty="0" smtClean="0">
              <a:latin typeface="Cambria" pitchFamily="18" charset="0"/>
            </a:endParaRPr>
          </a:p>
          <a:p>
            <a:endParaRPr lang="cs-CZ" sz="1400" dirty="0">
              <a:latin typeface="Cambria" pitchFamily="18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2212911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307</TotalTime>
  <Words>900</Words>
  <Application>Microsoft Office PowerPoint</Application>
  <PresentationFormat>Předvádění na obrazovce (4:3)</PresentationFormat>
  <Paragraphs>133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Deluxe</vt:lpstr>
      <vt:lpstr>Světové události 30. let</vt:lpstr>
      <vt:lpstr>Prezentace aplikace PowerPoint</vt:lpstr>
      <vt:lpstr>Světová hospodářská krize</vt:lpstr>
      <vt:lpstr>Prezentace aplikace PowerPoint</vt:lpstr>
      <vt:lpstr>Růst vlivu radikálních politických názorů</vt:lpstr>
      <vt:lpstr>Prezentace aplikace PowerPoint</vt:lpstr>
      <vt:lpstr>Nacismus v Německu</vt:lpstr>
      <vt:lpstr>Prezentace aplikace PowerPoint</vt:lpstr>
      <vt:lpstr>Prezentace aplikace PowerPoint</vt:lpstr>
      <vt:lpstr>Prezentace aplikace PowerPoint</vt:lpstr>
      <vt:lpstr>Občanská válka ve Španělsku (1936-39)</vt:lpstr>
      <vt:lpstr>Prezentace aplikace PowerPoint</vt:lpstr>
      <vt:lpstr>Prezentace aplikace PowerPoint</vt:lpstr>
      <vt:lpstr>Otázky a úkoly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Světové události ve 30. letech</dc:title>
  <dc:creator>Kyli</dc:creator>
  <cp:lastModifiedBy>Kyli</cp:lastModifiedBy>
  <cp:revision>28</cp:revision>
  <dcterms:modified xsi:type="dcterms:W3CDTF">2012-01-21T19:45:15Z</dcterms:modified>
</cp:coreProperties>
</file>