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sldIdLst>
    <p:sldId id="268" r:id="rId2"/>
    <p:sldId id="256" r:id="rId3"/>
    <p:sldId id="264" r:id="rId4"/>
    <p:sldId id="257" r:id="rId5"/>
    <p:sldId id="266" r:id="rId6"/>
    <p:sldId id="258" r:id="rId7"/>
    <p:sldId id="259" r:id="rId8"/>
    <p:sldId id="260" r:id="rId9"/>
    <p:sldId id="267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76400"/>
            <a:ext cx="7772400" cy="18288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918DD1-0604-41F2-AAB8-032574EB5C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A5B790-7EEB-432D-B050-BDF905D7D6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4D498E-27E2-440A-BACA-5D1A996C30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813E3B-36A0-4C9E-B110-64DB8676B1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FBDF33-E041-4A34-98EC-B648963BB0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03BADD-AF3C-49D1-8438-A5A639CBA6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F85EE2-22E3-42EF-AD74-50A97E18CC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FD6ED0-9F43-4664-A0E1-4C43E52529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F8F500-92D8-4128-B2F1-B92B8E13BD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6CAC64-CD25-4306-99AA-958C571CFF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381000"/>
            <a:ext cx="2057400" cy="57150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019800" cy="57150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ADFECC-2A54-43A4-AFB9-E4A838B43F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>
            <a:duotone>
              <a:schemeClr val="bg1"/>
              <a:srgbClr val="FFFFFF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3810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fld id="{EF9FED95-0DA4-4463-B133-0EA069B6E1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0" r:id="rId1"/>
    <p:sldLayoutId id="2147483659" r:id="rId2"/>
    <p:sldLayoutId id="2147483658" r:id="rId3"/>
    <p:sldLayoutId id="2147483657" r:id="rId4"/>
    <p:sldLayoutId id="2147483656" r:id="rId5"/>
    <p:sldLayoutId id="2147483655" r:id="rId6"/>
    <p:sldLayoutId id="2147483654" r:id="rId7"/>
    <p:sldLayoutId id="2147483653" r:id="rId8"/>
    <p:sldLayoutId id="2147483652" r:id="rId9"/>
    <p:sldLayoutId id="2147483651" r:id="rId10"/>
    <p:sldLayoutId id="2147483650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PowerPoint_97_2003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556" name="Object 4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7010379"/>
              </p:ext>
            </p:extLst>
          </p:nvPr>
        </p:nvGraphicFramePr>
        <p:xfrm>
          <a:off x="49213" y="-19050"/>
          <a:ext cx="9094787" cy="6819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57" name="Prezentace" r:id="rId3" imgW="3845087" imgH="2883344" progId="PowerPoint.Show.8">
                  <p:embed/>
                </p:oleObj>
              </mc:Choice>
              <mc:Fallback>
                <p:oleObj name="Prezentace" r:id="rId3" imgW="3845087" imgH="2883344" progId="PowerPoint.Show.8">
                  <p:embed/>
                  <p:pic>
                    <p:nvPicPr>
                      <p:cNvPr id="0" name="Picture 4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213" y="-19050"/>
                        <a:ext cx="9094787" cy="68199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981075"/>
            <a:ext cx="7772400" cy="2093913"/>
          </a:xfrm>
        </p:spPr>
        <p:txBody>
          <a:bodyPr/>
          <a:lstStyle/>
          <a:p>
            <a:pPr eaLnBrk="1" hangingPunct="1">
              <a:defRPr/>
            </a:pPr>
            <a:r>
              <a:rPr lang="cs-CZ" sz="9800" b="1" dirty="0" smtClean="0"/>
              <a:t>TŘENÍ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endParaRPr lang="cs-CZ" sz="4400" b="1" dirty="0" smtClean="0"/>
          </a:p>
        </p:txBody>
      </p:sp>
      <p:pic>
        <p:nvPicPr>
          <p:cNvPr id="2055" name="Picture 7" descr="C:\Users\ZSTREBON\AppData\Local\Microsoft\Windows\Temporary Internet Files\Content.IE5\PJJ4B25O\MM900297003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84438" y="3182938"/>
            <a:ext cx="4246562" cy="3030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1079500"/>
          </a:xfrm>
        </p:spPr>
        <p:txBody>
          <a:bodyPr/>
          <a:lstStyle/>
          <a:p>
            <a:pPr>
              <a:defRPr/>
            </a:pPr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Umíš odpovědět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8475" y="1341438"/>
            <a:ext cx="8505825" cy="4826000"/>
          </a:xfrm>
        </p:spPr>
        <p:txBody>
          <a:bodyPr/>
          <a:lstStyle/>
          <a:p>
            <a:pPr marL="0" indent="0" algn="ctr">
              <a:buFont typeface="Wingdings" pitchFamily="2" charset="2"/>
              <a:buNone/>
              <a:defRPr/>
            </a:pPr>
            <a:r>
              <a:rPr lang="cs-CZ" sz="10000" b="1" dirty="0" smtClean="0">
                <a:effectLst/>
              </a:rPr>
              <a:t>?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Uveď příklady tření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Proč vzniká tření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čem tření závisí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ovlivní tření pohyb tělesa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1506" name="Picture 2" descr="C:\Users\ZSTREBON\AppData\Local\Microsoft\Windows\Temporary Internet Files\Content.IE5\PJJ4B25O\MP90043413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765175"/>
            <a:ext cx="1354138" cy="2025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7" name="Picture 3" descr="C:\Users\ZSTREBON\AppData\Local\Microsoft\Windows\Temporary Internet Files\Content.IE5\PJJ4B25O\MC90015015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56325" y="2393950"/>
            <a:ext cx="2847975" cy="2135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215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950" y="260350"/>
            <a:ext cx="8856663" cy="64817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3600" dirty="0" smtClean="0">
                <a:solidFill>
                  <a:schemeClr val="folHlin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tření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vzniká při pohybu jednoho  tělesa po druhém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q"/>
              <a:defRPr/>
            </a:pP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lyže – sníh, pneumatika – silnice, tužka – papír, pilník – dřevo apod</a:t>
            </a:r>
            <a:r>
              <a:rPr lang="cs-CZ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3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3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zpomaluje</a:t>
            </a:r>
            <a:r>
              <a:rPr lang="cs-CZ" sz="36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vzájemný pohyb těles, brzdí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těleso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3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cs-CZ" sz="3600" dirty="0" smtClean="0">
                <a:solidFill>
                  <a:schemeClr val="folHlin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třecí síla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  <a:r>
              <a:rPr lang="cs-CZ" sz="3600" baseline="-25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síla působící proti pohybu</a:t>
            </a:r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3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Přímá spojnice 5"/>
          <p:cNvCxnSpPr/>
          <p:nvPr/>
        </p:nvCxnSpPr>
        <p:spPr>
          <a:xfrm flipV="1">
            <a:off x="1374775" y="4710113"/>
            <a:ext cx="6800850" cy="63500"/>
          </a:xfrm>
          <a:prstGeom prst="line">
            <a:avLst/>
          </a:prstGeom>
          <a:ln w="57150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3203575" y="2420938"/>
            <a:ext cx="3889375" cy="234156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3976688" y="1792288"/>
            <a:ext cx="2247900" cy="431800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652" name="TextovéPole 8"/>
          <p:cNvSpPr txBox="1">
            <a:spLocks noChangeArrowheads="1"/>
          </p:cNvSpPr>
          <p:nvPr/>
        </p:nvSpPr>
        <p:spPr bwMode="auto">
          <a:xfrm>
            <a:off x="3551238" y="1079500"/>
            <a:ext cx="30972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/>
              <a:t>směr pohybu</a:t>
            </a:r>
          </a:p>
        </p:txBody>
      </p:sp>
      <p:sp>
        <p:nvSpPr>
          <p:cNvPr id="10" name="Šipka doleva 9"/>
          <p:cNvSpPr/>
          <p:nvPr/>
        </p:nvSpPr>
        <p:spPr>
          <a:xfrm>
            <a:off x="971550" y="4697413"/>
            <a:ext cx="4176713" cy="395287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Šipka dolů 10"/>
          <p:cNvSpPr/>
          <p:nvPr/>
        </p:nvSpPr>
        <p:spPr>
          <a:xfrm>
            <a:off x="5076825" y="3590925"/>
            <a:ext cx="215900" cy="2717800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655" name="TextovéPole 3"/>
          <p:cNvSpPr txBox="1">
            <a:spLocks noChangeArrowheads="1"/>
          </p:cNvSpPr>
          <p:nvPr/>
        </p:nvSpPr>
        <p:spPr bwMode="auto">
          <a:xfrm>
            <a:off x="2433638" y="3859213"/>
            <a:ext cx="143986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 b="1">
                <a:solidFill>
                  <a:srgbClr val="FF0000"/>
                </a:solidFill>
              </a:rPr>
              <a:t>F</a:t>
            </a:r>
            <a:r>
              <a:rPr lang="cs-CZ" sz="5400" b="1" baseline="-25000">
                <a:solidFill>
                  <a:srgbClr val="FF0000"/>
                </a:solidFill>
              </a:rPr>
              <a:t>t</a:t>
            </a:r>
            <a:endParaRPr lang="cs-CZ" sz="6000" b="1">
              <a:solidFill>
                <a:srgbClr val="FF0000"/>
              </a:solidFill>
            </a:endParaRPr>
          </a:p>
        </p:txBody>
      </p:sp>
      <p:sp>
        <p:nvSpPr>
          <p:cNvPr id="27656" name="TextovéPole 4"/>
          <p:cNvSpPr txBox="1">
            <a:spLocks noChangeArrowheads="1"/>
          </p:cNvSpPr>
          <p:nvPr/>
        </p:nvSpPr>
        <p:spPr bwMode="auto">
          <a:xfrm>
            <a:off x="5292725" y="5092700"/>
            <a:ext cx="719138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 b="1">
                <a:solidFill>
                  <a:srgbClr val="FFFF00"/>
                </a:solidFill>
              </a:rPr>
              <a:t>F</a:t>
            </a:r>
          </a:p>
        </p:txBody>
      </p:sp>
      <p:cxnSp>
        <p:nvCxnSpPr>
          <p:cNvPr id="18" name="Přímá spojnice 17"/>
          <p:cNvCxnSpPr>
            <a:endCxn id="27655" idx="2"/>
          </p:cNvCxnSpPr>
          <p:nvPr/>
        </p:nvCxnSpPr>
        <p:spPr>
          <a:xfrm flipH="1">
            <a:off x="3152775" y="4741863"/>
            <a:ext cx="4227513" cy="4127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658" name="TextovéPole 20"/>
          <p:cNvSpPr txBox="1">
            <a:spLocks noChangeArrowheads="1"/>
          </p:cNvSpPr>
          <p:nvPr/>
        </p:nvSpPr>
        <p:spPr bwMode="auto">
          <a:xfrm>
            <a:off x="323850" y="5092700"/>
            <a:ext cx="4525963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/>
              <a:t>F</a:t>
            </a:r>
            <a:r>
              <a:rPr lang="cs-CZ" sz="3600" b="1" baseline="-25000"/>
              <a:t>t</a:t>
            </a:r>
            <a:r>
              <a:rPr lang="cs-CZ" sz="3600" b="1"/>
              <a:t> – třecí síla</a:t>
            </a:r>
          </a:p>
          <a:p>
            <a:r>
              <a:rPr lang="cs-CZ" sz="3600" b="1"/>
              <a:t>F  -  kolmá tlaková</a:t>
            </a:r>
          </a:p>
          <a:p>
            <a:r>
              <a:rPr lang="cs-CZ" sz="3600" b="1"/>
              <a:t>       síla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42875"/>
            <a:ext cx="8229600" cy="1846263"/>
          </a:xfrm>
        </p:spPr>
        <p:txBody>
          <a:bodyPr/>
          <a:lstStyle/>
          <a:p>
            <a:pPr eaLnBrk="1" hangingPunct="1">
              <a:defRPr/>
            </a:pPr>
            <a:r>
              <a:rPr lang="cs-CZ" sz="5400" b="1" dirty="0" smtClean="0"/>
              <a:t>Druhy tření</a:t>
            </a:r>
            <a:br>
              <a:rPr lang="cs-CZ" sz="5400" b="1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3600" dirty="0" smtClean="0"/>
              <a:t>podle způsobu pohybu těles je tření :</a:t>
            </a:r>
            <a:endParaRPr lang="cs-CZ" sz="4800" dirty="0" smtClean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2875" y="2357438"/>
            <a:ext cx="9001125" cy="4500562"/>
          </a:xfrm>
        </p:spPr>
        <p:txBody>
          <a:bodyPr/>
          <a:lstStyle/>
          <a:p>
            <a:pPr eaLnBrk="1" hangingPunct="1">
              <a:defRPr/>
            </a:pPr>
            <a:r>
              <a:rPr lang="cs-CZ" sz="3600" b="1" dirty="0" smtClean="0">
                <a:solidFill>
                  <a:schemeClr val="folHlink"/>
                </a:solidFill>
              </a:rPr>
              <a:t>smykové</a:t>
            </a:r>
            <a:r>
              <a:rPr lang="cs-CZ" sz="4000" b="1" dirty="0" smtClean="0">
                <a:solidFill>
                  <a:schemeClr val="folHlink"/>
                </a:solidFill>
              </a:rPr>
              <a:t> </a:t>
            </a:r>
            <a:r>
              <a:rPr lang="cs-CZ" dirty="0" smtClean="0"/>
              <a:t>– </a:t>
            </a:r>
            <a:r>
              <a:rPr lang="cs-CZ" sz="3600" dirty="0" smtClean="0"/>
              <a:t>např. posouvání skříně po podlaze, lyže, broušení apod.</a:t>
            </a:r>
          </a:p>
          <a:p>
            <a:pPr eaLnBrk="1" hangingPunct="1">
              <a:defRPr/>
            </a:pPr>
            <a:r>
              <a:rPr lang="cs-CZ" sz="3600" b="1" dirty="0" smtClean="0">
                <a:solidFill>
                  <a:schemeClr val="folHlink"/>
                </a:solidFill>
              </a:rPr>
              <a:t>valivé</a:t>
            </a:r>
            <a:r>
              <a:rPr lang="cs-CZ" sz="4400" dirty="0" smtClean="0">
                <a:solidFill>
                  <a:schemeClr val="folHlink"/>
                </a:solidFill>
              </a:rPr>
              <a:t> </a:t>
            </a:r>
            <a:r>
              <a:rPr lang="cs-CZ" sz="4400" dirty="0" smtClean="0"/>
              <a:t>– </a:t>
            </a:r>
            <a:r>
              <a:rPr lang="cs-CZ" dirty="0" smtClean="0"/>
              <a:t>u otáčejících se součástí např. kuličkové ložisko, kolo apod.</a:t>
            </a:r>
          </a:p>
        </p:txBody>
      </p:sp>
      <p:pic>
        <p:nvPicPr>
          <p:cNvPr id="4101" name="Picture 5" descr="C:\Users\ZSTREBON\AppData\Local\Microsoft\Windows\Temporary Internet Files\Content.IE5\VNE1GDJN\MC90034032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5084763"/>
            <a:ext cx="2571750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Picture 6" descr="C:\Users\ZSTREBON\AppData\Local\Microsoft\Windows\Temporary Internet Files\Content.IE5\VNE1GDJN\MC90009025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3800" y="4724400"/>
            <a:ext cx="2860675" cy="193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88913"/>
            <a:ext cx="8229600" cy="1152525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1.Smykové tření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557338"/>
            <a:ext cx="8964612" cy="5040312"/>
          </a:xfrm>
        </p:spPr>
        <p:txBody>
          <a:bodyPr/>
          <a:lstStyle/>
          <a:p>
            <a:pPr eaLnBrk="1" hangingPunct="1">
              <a:defRPr/>
            </a:pPr>
            <a:r>
              <a:rPr lang="cs-CZ" sz="3600" dirty="0"/>
              <a:t>z</a:t>
            </a:r>
            <a:r>
              <a:rPr lang="cs-CZ" sz="3600" dirty="0" smtClean="0"/>
              <a:t>působené drsností dotykových ploch</a:t>
            </a:r>
          </a:p>
          <a:p>
            <a:pPr eaLnBrk="1" hangingPunct="1">
              <a:defRPr/>
            </a:pPr>
            <a:r>
              <a:rPr lang="cs-CZ" sz="3600" dirty="0" smtClean="0"/>
              <a:t>třecí síla </a:t>
            </a:r>
            <a:r>
              <a:rPr lang="cs-CZ" sz="3600" dirty="0" smtClean="0">
                <a:solidFill>
                  <a:srgbClr val="FFC000"/>
                </a:solidFill>
              </a:rPr>
              <a:t>závisí</a:t>
            </a:r>
            <a:r>
              <a:rPr lang="cs-CZ" sz="3600" dirty="0" smtClean="0"/>
              <a:t> na materiálu dotykových ploch a na velikosti tlakové síly</a:t>
            </a:r>
          </a:p>
          <a:p>
            <a:pPr eaLnBrk="1" hangingPunct="1">
              <a:defRPr/>
            </a:pPr>
            <a:r>
              <a:rPr lang="cs-CZ" sz="3600" dirty="0" smtClean="0"/>
              <a:t>třecí síla </a:t>
            </a:r>
            <a:r>
              <a:rPr lang="cs-CZ" sz="3600" dirty="0" smtClean="0">
                <a:solidFill>
                  <a:srgbClr val="FFC000"/>
                </a:solidFill>
              </a:rPr>
              <a:t>nezávisí</a:t>
            </a:r>
            <a:r>
              <a:rPr lang="cs-CZ" sz="3600" dirty="0" smtClean="0"/>
              <a:t> na velikosti dotykových ploch</a:t>
            </a:r>
          </a:p>
        </p:txBody>
      </p:sp>
      <p:pic>
        <p:nvPicPr>
          <p:cNvPr id="5125" name="Picture 5" descr="C:\Users\ZSTREBON\Desktop\Bez názvu.gif"/>
          <p:cNvPicPr>
            <a:picLocks noChangeAspect="1" noChangeArrowheads="1"/>
          </p:cNvPicPr>
          <p:nvPr/>
        </p:nvPicPr>
        <p:blipFill>
          <a:blip r:embed="rId2"/>
          <a:srcRect l="20895" t="50000" r="23357"/>
          <a:stretch>
            <a:fillRect/>
          </a:stretch>
        </p:blipFill>
        <p:spPr bwMode="auto">
          <a:xfrm>
            <a:off x="2627313" y="4508500"/>
            <a:ext cx="3781425" cy="2233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Šipka doprava 1"/>
          <p:cNvSpPr/>
          <p:nvPr/>
        </p:nvSpPr>
        <p:spPr>
          <a:xfrm>
            <a:off x="3635375" y="4508500"/>
            <a:ext cx="1800225" cy="28892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15888"/>
            <a:ext cx="8229600" cy="1225550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2.Tření valivé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196975"/>
            <a:ext cx="9144000" cy="5661025"/>
          </a:xfrm>
        </p:spPr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třecí síla je mnohem menší než při smýkání</a:t>
            </a:r>
          </a:p>
          <a:p>
            <a:pPr eaLnBrk="1" hangingPunct="1">
              <a:defRPr/>
            </a:pPr>
            <a:endParaRPr lang="cs-CZ" sz="3600" dirty="0" smtClean="0"/>
          </a:p>
          <a:p>
            <a:pPr eaLnBrk="1" hangingPunct="1">
              <a:defRPr/>
            </a:pPr>
            <a:r>
              <a:rPr lang="cs-CZ" sz="3600" dirty="0" smtClean="0"/>
              <a:t>používají se např. ložiska, kolečka, trubky</a:t>
            </a:r>
          </a:p>
          <a:p>
            <a:pPr eaLnBrk="1" hangingPunct="1">
              <a:defRPr/>
            </a:pPr>
            <a:r>
              <a:rPr lang="cs-CZ" sz="3600" dirty="0"/>
              <a:t>s</a:t>
            </a:r>
            <a:r>
              <a:rPr lang="cs-CZ" sz="3600" dirty="0" smtClean="0"/>
              <a:t>nížit tření lze mazáním</a:t>
            </a:r>
          </a:p>
        </p:txBody>
      </p:sp>
      <p:pic>
        <p:nvPicPr>
          <p:cNvPr id="6150" name="Picture 6" descr="C:\Users\ZSTREBON\AppData\Local\Microsoft\Windows\Temporary Internet Files\Content.IE5\VNE1GDJN\MC90029556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03575" y="4581525"/>
            <a:ext cx="2141538" cy="1814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2" name="Picture 8" descr="C:\Users\ZSTREBON\AppData\Local\Microsoft\Windows\Temporary Internet Files\Content.IE5\XJ5LUPFK\MC90034026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43663" y="4346575"/>
            <a:ext cx="1539875" cy="2049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78" name="Picture 2" descr="C:\Users\ZSTREBON\AppData\Local\Microsoft\Windows\Temporary Internet Files\Content.IE5\DBOT6G0E\MP900399512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1188" y="4649788"/>
            <a:ext cx="1397000" cy="174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549275"/>
            <a:ext cx="8229600" cy="58674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sz="2400" dirty="0" smtClean="0"/>
              <a:t>Použitá literatura a zdroje obrázků :</a:t>
            </a:r>
          </a:p>
          <a:p>
            <a:pPr>
              <a:defRPr/>
            </a:pPr>
            <a:endParaRPr lang="cs-CZ" sz="2400" dirty="0" smtClean="0"/>
          </a:p>
          <a:p>
            <a:pPr>
              <a:defRPr/>
            </a:pPr>
            <a:r>
              <a:rPr lang="cs-CZ" sz="2400" dirty="0" smtClean="0"/>
              <a:t>TESAŘ, Jiří; JÁCHYM, František . </a:t>
            </a:r>
            <a:r>
              <a:rPr lang="cs-CZ" sz="2400" i="1" dirty="0" smtClean="0"/>
              <a:t>Fyzika 2 pro ZŠ : Síla a její účinky</a:t>
            </a:r>
            <a:r>
              <a:rPr lang="cs-CZ" sz="2400" dirty="0" smtClean="0"/>
              <a:t>. Vyd. 1. Praha : SPN, 2008. 88 s. ISBN 978-80-7235-381-1.</a:t>
            </a:r>
          </a:p>
          <a:p>
            <a:pPr marL="65087" indent="0">
              <a:buFont typeface="Wingdings" pitchFamily="2" charset="2"/>
              <a:buNone/>
              <a:defRPr/>
            </a:pPr>
            <a:endParaRPr lang="cs-CZ" sz="2400" dirty="0" smtClean="0"/>
          </a:p>
          <a:p>
            <a:pPr>
              <a:defRPr/>
            </a:pPr>
            <a:r>
              <a:rPr lang="cs-CZ" sz="2400" dirty="0" smtClean="0"/>
              <a:t>www.office.microsoft.com </a:t>
            </a:r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xtura">
  <a:themeElements>
    <a:clrScheme name="Textura 5">
      <a:dk1>
        <a:srgbClr val="003366"/>
      </a:dk1>
      <a:lt1>
        <a:srgbClr val="FFFFFF"/>
      </a:lt1>
      <a:dk2>
        <a:srgbClr val="2B5481"/>
      </a:dk2>
      <a:lt2>
        <a:srgbClr val="E5FFFF"/>
      </a:lt2>
      <a:accent1>
        <a:srgbClr val="009999"/>
      </a:accent1>
      <a:accent2>
        <a:srgbClr val="336699"/>
      </a:accent2>
      <a:accent3>
        <a:srgbClr val="ACB3C1"/>
      </a:accent3>
      <a:accent4>
        <a:srgbClr val="DADADA"/>
      </a:accent4>
      <a:accent5>
        <a:srgbClr val="AACACA"/>
      </a:accent5>
      <a:accent6>
        <a:srgbClr val="2D5C8A"/>
      </a:accent6>
      <a:hlink>
        <a:srgbClr val="00CCFF"/>
      </a:hlink>
      <a:folHlink>
        <a:srgbClr val="FFCC00"/>
      </a:folHlink>
    </a:clrScheme>
    <a:fontScheme name="Textur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extura 1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CC66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B95C00"/>
        </a:accent6>
        <a:hlink>
          <a:srgbClr val="FFCC66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2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33CC33"/>
        </a:accent1>
        <a:accent2>
          <a:srgbClr val="46562A"/>
        </a:accent2>
        <a:accent3>
          <a:srgbClr val="B2B9AC"/>
        </a:accent3>
        <a:accent4>
          <a:srgbClr val="DADADA"/>
        </a:accent4>
        <a:accent5>
          <a:srgbClr val="ADE2AD"/>
        </a:accent5>
        <a:accent6>
          <a:srgbClr val="3F4D25"/>
        </a:accent6>
        <a:hlink>
          <a:srgbClr val="009999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3">
        <a:dk1>
          <a:srgbClr val="4E4E74"/>
        </a:dk1>
        <a:lt1>
          <a:srgbClr val="FFFFFF"/>
        </a:lt1>
        <a:dk2>
          <a:srgbClr val="666699"/>
        </a:dk2>
        <a:lt2>
          <a:srgbClr val="FFFFCC"/>
        </a:lt2>
        <a:accent1>
          <a:srgbClr val="5E5884"/>
        </a:accent1>
        <a:accent2>
          <a:srgbClr val="8AB29D"/>
        </a:accent2>
        <a:accent3>
          <a:srgbClr val="B8B8CA"/>
        </a:accent3>
        <a:accent4>
          <a:srgbClr val="DADADA"/>
        </a:accent4>
        <a:accent5>
          <a:srgbClr val="B6B4C2"/>
        </a:accent5>
        <a:accent6>
          <a:srgbClr val="7DA18E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4">
        <a:dk1>
          <a:srgbClr val="004E4C"/>
        </a:dk1>
        <a:lt1>
          <a:srgbClr val="FFFFFF"/>
        </a:lt1>
        <a:dk2>
          <a:srgbClr val="006666"/>
        </a:dk2>
        <a:lt2>
          <a:srgbClr val="FFFFCC"/>
        </a:lt2>
        <a:accent1>
          <a:srgbClr val="FFCC00"/>
        </a:accent1>
        <a:accent2>
          <a:srgbClr val="00B0AC"/>
        </a:accent2>
        <a:accent3>
          <a:srgbClr val="AAB8B8"/>
        </a:accent3>
        <a:accent4>
          <a:srgbClr val="DADADA"/>
        </a:accent4>
        <a:accent5>
          <a:srgbClr val="FFE2AA"/>
        </a:accent5>
        <a:accent6>
          <a:srgbClr val="009F9B"/>
        </a:accent6>
        <a:hlink>
          <a:srgbClr val="BA7C3E"/>
        </a:hlink>
        <a:folHlink>
          <a:srgbClr val="724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009999"/>
        </a:accent1>
        <a:accent2>
          <a:srgbClr val="336699"/>
        </a:accent2>
        <a:accent3>
          <a:srgbClr val="ACB3C1"/>
        </a:accent3>
        <a:accent4>
          <a:srgbClr val="DADADA"/>
        </a:accent4>
        <a:accent5>
          <a:srgbClr val="AACACA"/>
        </a:accent5>
        <a:accent6>
          <a:srgbClr val="2D5C8A"/>
        </a:accent6>
        <a:hlink>
          <a:srgbClr val="00CCFF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6">
        <a:dk1>
          <a:srgbClr val="080808"/>
        </a:dk1>
        <a:lt1>
          <a:srgbClr val="FFFFFF"/>
        </a:lt1>
        <a:dk2>
          <a:srgbClr val="4D4D4D"/>
        </a:dk2>
        <a:lt2>
          <a:srgbClr val="FFFFFF"/>
        </a:lt2>
        <a:accent1>
          <a:srgbClr val="666699"/>
        </a:accent1>
        <a:accent2>
          <a:srgbClr val="3366CC"/>
        </a:accent2>
        <a:accent3>
          <a:srgbClr val="B2B2B2"/>
        </a:accent3>
        <a:accent4>
          <a:srgbClr val="DADADA"/>
        </a:accent4>
        <a:accent5>
          <a:srgbClr val="B8B8CA"/>
        </a:accent5>
        <a:accent6>
          <a:srgbClr val="2D5CB9"/>
        </a:accent6>
        <a:hlink>
          <a:srgbClr val="00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7">
        <a:dk1>
          <a:srgbClr val="000000"/>
        </a:dk1>
        <a:lt1>
          <a:srgbClr val="DBDAC2"/>
        </a:lt1>
        <a:dk2>
          <a:srgbClr val="827F4C"/>
        </a:dk2>
        <a:lt2>
          <a:srgbClr val="C0BC94"/>
        </a:lt2>
        <a:accent1>
          <a:srgbClr val="AAA578"/>
        </a:accent1>
        <a:accent2>
          <a:srgbClr val="A2A4AC"/>
        </a:accent2>
        <a:accent3>
          <a:srgbClr val="EAEADD"/>
        </a:accent3>
        <a:accent4>
          <a:srgbClr val="000000"/>
        </a:accent4>
        <a:accent5>
          <a:srgbClr val="D2CFBE"/>
        </a:accent5>
        <a:accent6>
          <a:srgbClr val="92949B"/>
        </a:accent6>
        <a:hlink>
          <a:srgbClr val="5B8800"/>
        </a:hlink>
        <a:folHlink>
          <a:srgbClr val="68653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xtura 8">
        <a:dk1>
          <a:srgbClr val="000000"/>
        </a:dk1>
        <a:lt1>
          <a:srgbClr val="DCE8F4"/>
        </a:lt1>
        <a:dk2>
          <a:srgbClr val="7B9CB5"/>
        </a:dk2>
        <a:lt2>
          <a:srgbClr val="969696"/>
        </a:lt2>
        <a:accent1>
          <a:srgbClr val="FFFFFF"/>
        </a:accent1>
        <a:accent2>
          <a:srgbClr val="00BAB6"/>
        </a:accent2>
        <a:accent3>
          <a:srgbClr val="EBF2F8"/>
        </a:accent3>
        <a:accent4>
          <a:srgbClr val="000000"/>
        </a:accent4>
        <a:accent5>
          <a:srgbClr val="FFFFFF"/>
        </a:accent5>
        <a:accent6>
          <a:srgbClr val="00A8A5"/>
        </a:accent6>
        <a:hlink>
          <a:srgbClr val="8A8AD8"/>
        </a:hlink>
        <a:folHlink>
          <a:srgbClr val="24249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Textured</Template>
  <TotalTime>394</TotalTime>
  <Words>181</Words>
  <Application>Microsoft Office PowerPoint</Application>
  <PresentationFormat>Předvádění na obrazovce (4:3)</PresentationFormat>
  <Paragraphs>37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Textura</vt:lpstr>
      <vt:lpstr>Prezentace aplikace Microsoft PowerPoint 97–2003</vt:lpstr>
      <vt:lpstr>Prezentace aplikace PowerPoint</vt:lpstr>
      <vt:lpstr>TŘENÍ</vt:lpstr>
      <vt:lpstr>Umíš odpovědět</vt:lpstr>
      <vt:lpstr>Prezentace aplikace PowerPoint</vt:lpstr>
      <vt:lpstr>Prezentace aplikace PowerPoint</vt:lpstr>
      <vt:lpstr>Druhy tření  podle způsobu pohybu těles je tření :</vt:lpstr>
      <vt:lpstr>1.Smykové tření</vt:lpstr>
      <vt:lpstr>2.Tření valivé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Tření</dc:title>
  <dc:creator>XX</dc:creator>
  <cp:lastModifiedBy>ZSTREBON</cp:lastModifiedBy>
  <cp:revision>30</cp:revision>
  <dcterms:created xsi:type="dcterms:W3CDTF">2009-02-17T19:17:11Z</dcterms:created>
  <dcterms:modified xsi:type="dcterms:W3CDTF">2011-10-17T11:33:35Z</dcterms:modified>
</cp:coreProperties>
</file>