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4" r:id="rId2"/>
    <p:sldId id="256" r:id="rId3"/>
    <p:sldId id="261" r:id="rId4"/>
    <p:sldId id="259" r:id="rId5"/>
    <p:sldId id="260" r:id="rId6"/>
    <p:sldId id="265" r:id="rId7"/>
    <p:sldId id="266" r:id="rId8"/>
    <p:sldId id="267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F9EF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802DF4B-341D-4803-BF29-AB34B777C885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B86AB84-8542-4A65-92D4-2C8AF5BF9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026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BB0FF56-3449-4F84-AEF1-C8918112B029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fld id="{34E28AB8-193A-4602-8ED1-C4541A9CA473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C5756A1-C274-4438-9E5F-9EE6EE14A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662FDF-672D-4EFE-A1D2-FE929DB6E3B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90AEB-168B-4BD1-95C1-543347F65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4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5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68AEA0-25FB-4FDB-A7A5-7DC29A10C995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C1BA2-755F-45D4-85DD-EE8413102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01785-DD52-4F59-BC7F-5A78A7448185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68248-5324-4D34-8A66-E3A2A1D66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AD110-94D1-4295-BA05-DCAE5880D6BE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87E42A55-AC15-4834-BACB-71A50D662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24290-394C-44ED-8AB4-6B3639F8CEB7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13A07-4E1E-4071-86CC-5682196F2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04094-0A0D-479E-9B37-300751CFCB4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E9AD9-A275-4CC4-9316-88C448454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7F5497D8-B09E-4871-B6EB-0CAB1ECBE3DE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76F4D84F-22D1-4B9E-9BFD-F38DA3E39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0FB409C5-82CC-4A52-88B1-B11395473D05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/>
            </a:lvl1pPr>
          </a:lstStyle>
          <a:p>
            <a:pPr>
              <a:defRPr/>
            </a:pPr>
            <a:fld id="{8CC299E1-F3AA-400F-90BD-4116B4B92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5E269-DEA2-4BA6-9066-1880FD18F356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1D35D-00CA-4273-A93C-698702629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026FA-4890-4F97-B5FB-E6D176C5EB52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D5EAF2-FDA7-4123-89CB-79C8C2370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A019A2-2FB1-459C-922D-D537B3A627F4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7B878B-C3B5-4402-AF2D-F35A486A8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1" r:id="rId7"/>
    <p:sldLayoutId id="2147483688" r:id="rId8"/>
    <p:sldLayoutId id="2147483689" r:id="rId9"/>
    <p:sldLayoutId id="2147483680" r:id="rId10"/>
    <p:sldLayoutId id="2147483679" r:id="rId11"/>
  </p:sldLayoutIdLst>
  <p:txStyles>
    <p:titleStyle>
      <a:lvl1pPr marL="484188" indent="-484188" algn="l" rtl="0" eaLnBrk="0" fontAlgn="base" hangingPunct="0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9553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2pPr>
      <a:lvl3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3pPr>
      <a:lvl4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4pPr>
      <a:lvl5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9553"/>
          </a:solidFill>
          <a:latin typeface="Century Gothic" pitchFamily="34" charset="0"/>
        </a:defRPr>
      </a:lvl9pPr>
    </p:titleStyle>
    <p:bodyStyle>
      <a:lvl1pPr marL="447675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eaLnBrk="0" fontAlgn="base" hangingPunct="0">
        <a:spcBef>
          <a:spcPct val="20000"/>
        </a:spcBef>
        <a:spcAft>
          <a:spcPct val="0"/>
        </a:spcAft>
        <a:buClr>
          <a:srgbClr val="F4AB89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6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86107"/>
              </p:ext>
            </p:extLst>
          </p:nvPr>
        </p:nvGraphicFramePr>
        <p:xfrm>
          <a:off x="73025" y="12700"/>
          <a:ext cx="9094788" cy="681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7" name="Prezentace" r:id="rId3" imgW="4209434" imgH="3156233" progId="PowerPoint.Show.8">
                  <p:embed/>
                </p:oleObj>
              </mc:Choice>
              <mc:Fallback>
                <p:oleObj name="Prezentace" r:id="rId3" imgW="4209434" imgH="3156233" progId="PowerPoint.Show.8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4788" cy="6818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332656"/>
            <a:ext cx="8103422" cy="2232248"/>
          </a:xfrm>
        </p:spPr>
        <p:txBody>
          <a:bodyPr>
            <a:noAutofit/>
          </a:bodyPr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sz="11500" b="1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Těžiště</a:t>
            </a:r>
            <a:endParaRPr lang="cs-CZ" sz="11500" b="1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9221" name="Picture 5" descr="C:\Users\ZSTREBON\AppData\Local\Microsoft\Windows\Temporary Internet Files\Content.IE5\9LIJR6PS\MC9003536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3068638"/>
            <a:ext cx="2863850" cy="314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6000" b="1" dirty="0" smtClean="0"/>
              <a:t>Umíš odpovědět</a:t>
            </a:r>
            <a:endParaRPr lang="cs-CZ" sz="6000" b="1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5257800"/>
          </a:xfrm>
        </p:spPr>
        <p:txBody>
          <a:bodyPr/>
          <a:lstStyle/>
          <a:p>
            <a:pPr marL="63500" indent="0" algn="ctr" eaLnBrk="1" hangingPunct="1">
              <a:buFont typeface="Wingdings 2" pitchFamily="18" charset="2"/>
              <a:buNone/>
            </a:pPr>
            <a:r>
              <a:rPr lang="cs-CZ" sz="10000" b="1" smtClean="0"/>
              <a:t>?</a:t>
            </a:r>
          </a:p>
          <a:p>
            <a:pPr marL="63500" indent="0"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Co je to těžiště </a:t>
            </a:r>
          </a:p>
          <a:p>
            <a:pPr marL="63500" indent="0"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Kde se v tělese nachází</a:t>
            </a:r>
          </a:p>
          <a:p>
            <a:pPr marL="63500" indent="0"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Jak se dá najít</a:t>
            </a:r>
          </a:p>
          <a:p>
            <a:pPr marL="63500" indent="0"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Může být těžiště mimo těleso</a:t>
            </a:r>
          </a:p>
          <a:p>
            <a:pPr marL="63500" indent="0"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K čemu je dobré těžiště</a:t>
            </a:r>
          </a:p>
          <a:p>
            <a:pPr marL="63500" indent="0" eaLnBrk="1" hangingPunct="1">
              <a:buFont typeface="Wingdings 2" pitchFamily="18" charset="2"/>
              <a:buNone/>
            </a:pPr>
            <a:endParaRPr lang="cs-CZ" sz="3200" smtClean="0">
              <a:latin typeface="Arial" charset="0"/>
              <a:cs typeface="Arial" charset="0"/>
            </a:endParaRPr>
          </a:p>
        </p:txBody>
      </p:sp>
      <p:pic>
        <p:nvPicPr>
          <p:cNvPr id="10244" name="Picture 4" descr="C:\Users\ZSTREBON\AppData\Local\Microsoft\Windows\Temporary Internet Files\Content.IE5\QXOMYNFP\MC90043480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3284538"/>
            <a:ext cx="2260600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692150"/>
            <a:ext cx="8229600" cy="5689600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>
                <a:latin typeface="Arial" charset="0"/>
              </a:rPr>
              <a:t>t</a:t>
            </a:r>
            <a:r>
              <a:rPr lang="cs-CZ" sz="3600" b="1" dirty="0" smtClean="0">
                <a:latin typeface="Arial" charset="0"/>
              </a:rPr>
              <a:t>ěžiště</a:t>
            </a:r>
            <a:r>
              <a:rPr lang="cs-CZ" sz="3600" dirty="0" smtClean="0">
                <a:latin typeface="Arial" charset="0"/>
              </a:rPr>
              <a:t> tělesa je bod, ve kterém působí gravitační síla na těleso</a:t>
            </a:r>
          </a:p>
          <a:p>
            <a:pPr marL="65087" indent="0" eaLnBrk="1" hangingPunct="1">
              <a:buFont typeface="Wingdings 2" pitchFamily="18" charset="2"/>
              <a:buNone/>
              <a:defRPr/>
            </a:pPr>
            <a:r>
              <a:rPr lang="cs-CZ" sz="3600" dirty="0" smtClean="0">
                <a:latin typeface="Arial" charset="0"/>
              </a:rPr>
              <a:t> </a:t>
            </a:r>
          </a:p>
          <a:p>
            <a:pPr eaLnBrk="1" hangingPunct="1">
              <a:defRPr/>
            </a:pPr>
            <a:r>
              <a:rPr lang="cs-CZ" sz="3600" dirty="0" smtClean="0">
                <a:latin typeface="Arial" charset="0"/>
              </a:rPr>
              <a:t>určíme ho jako průsečík těžnic.</a:t>
            </a:r>
          </a:p>
          <a:p>
            <a:pPr eaLnBrk="1" hangingPunct="1">
              <a:defRPr/>
            </a:pPr>
            <a:endParaRPr lang="cs-CZ" sz="36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3600" dirty="0">
                <a:latin typeface="Arial" charset="0"/>
              </a:rPr>
              <a:t>k</a:t>
            </a:r>
            <a:r>
              <a:rPr lang="cs-CZ" sz="3600" dirty="0" smtClean="0">
                <a:latin typeface="Arial" charset="0"/>
              </a:rPr>
              <a:t>aždé těleso má pouze jedno těžiště</a:t>
            </a:r>
          </a:p>
          <a:p>
            <a:pPr eaLnBrk="1" hangingPunct="1">
              <a:defRPr/>
            </a:pPr>
            <a:endParaRPr lang="cs-CZ" sz="3600" dirty="0" smtClean="0">
              <a:latin typeface="Arial" charset="0"/>
            </a:endParaRPr>
          </a:p>
          <a:p>
            <a:pPr eaLnBrk="1" hangingPunct="1">
              <a:defRPr/>
            </a:pPr>
            <a:r>
              <a:rPr lang="cs-CZ" sz="3600" dirty="0">
                <a:latin typeface="Arial" charset="0"/>
              </a:rPr>
              <a:t>t</a:t>
            </a:r>
            <a:r>
              <a:rPr lang="cs-CZ" sz="3600" dirty="0" smtClean="0">
                <a:latin typeface="Arial" charset="0"/>
              </a:rPr>
              <a:t>ěžiště tělesa se nachází blíže k místu, kde je více látky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0"/>
            <a:ext cx="8229600" cy="692150"/>
          </a:xfrm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algn="ctr" eaLnBrk="1" hangingPunct="1"/>
            <a:r>
              <a:rPr lang="cs-CZ" sz="4000" b="1" smtClean="0">
                <a:ln>
                  <a:noFill/>
                </a:ln>
                <a:effectLst/>
                <a:latin typeface="Arial" charset="0"/>
              </a:rPr>
              <a:t>Určení polohy těžiště</a:t>
            </a:r>
          </a:p>
        </p:txBody>
      </p:sp>
      <p:sp>
        <p:nvSpPr>
          <p:cNvPr id="24579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341438"/>
            <a:ext cx="8964612" cy="55165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chemeClr val="accent1"/>
                </a:solidFill>
                <a:latin typeface="Arial" charset="0"/>
              </a:rPr>
              <a:t>a/ u pravidelných stejnorodých těles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chemeClr val="accent1"/>
                </a:solidFill>
                <a:latin typeface="Arial" charset="0"/>
              </a:rPr>
              <a:t> 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3200" smtClean="0">
                <a:latin typeface="Arial" charset="0"/>
              </a:rPr>
              <a:t> obdélník, čtverec, krychle, válec, kvádr, koule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3200" smtClean="0">
                <a:latin typeface="Arial" charset="0"/>
              </a:rPr>
              <a:t> těžiště ve středu tělesa v průsečíku úhlopříček</a:t>
            </a:r>
          </a:p>
          <a:p>
            <a:pPr eaLnBrk="1" hangingPunct="1">
              <a:buFont typeface="Wingdings" pitchFamily="2" charset="2"/>
              <a:buChar char="q"/>
            </a:pPr>
            <a:endParaRPr lang="cs-CZ" sz="3200" smtClean="0">
              <a:solidFill>
                <a:srgbClr val="66FF66"/>
              </a:solidFill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600" smtClean="0">
                <a:latin typeface="Arial" charset="0"/>
              </a:rPr>
              <a:t>  </a:t>
            </a:r>
          </a:p>
        </p:txBody>
      </p:sp>
      <p:pic>
        <p:nvPicPr>
          <p:cNvPr id="12292" name="Picture 4" descr="C:\Users\ZSTREBON\AppData\Local\Microsoft\Windows\Temporary Internet Files\Content.IE5\QXOMYNFP\MP90043868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603750"/>
            <a:ext cx="2947987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5" descr="C:\Users\ZSTREBON\AppData\Local\Microsoft\Windows\Temporary Internet Files\Content.IE5\QXOMYNFP\MC9003182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4559300"/>
            <a:ext cx="203517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6" descr="C:\Users\ZSTREBON\AppData\Local\Microsoft\Windows\Temporary Internet Files\Content.IE5\1ZU83S3S\MC900433881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46482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88913"/>
            <a:ext cx="8507413" cy="62658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chemeClr val="accent1"/>
                </a:solidFill>
                <a:latin typeface="Arial" charset="0"/>
              </a:rPr>
              <a:t>b/ u nepravidelných těles</a:t>
            </a:r>
          </a:p>
          <a:p>
            <a:pPr eaLnBrk="1" hangingPunct="1">
              <a:buFont typeface="Wingdings 2" pitchFamily="18" charset="2"/>
              <a:buNone/>
            </a:pPr>
            <a:endParaRPr lang="cs-CZ" sz="3600" b="1" i="1" smtClean="0">
              <a:solidFill>
                <a:schemeClr val="accent1"/>
              </a:solidFill>
              <a:latin typeface="Arial" charset="0"/>
            </a:endParaRPr>
          </a:p>
          <a:p>
            <a:pPr eaLnBrk="1" hangingPunct="1">
              <a:buFont typeface="Wingdings" pitchFamily="2" charset="2"/>
              <a:buChar char="q"/>
            </a:pPr>
            <a:r>
              <a:rPr lang="cs-CZ" sz="3200" smtClean="0">
                <a:latin typeface="Arial" charset="0"/>
              </a:rPr>
              <a:t>   sekera, lopata, vidlička, hokejka, kladivo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3200" smtClean="0">
                <a:latin typeface="Arial" charset="0"/>
              </a:rPr>
              <a:t>   těžiště je blíž k těžší části 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3200" smtClean="0">
                <a:latin typeface="Arial" charset="0"/>
              </a:rPr>
              <a:t>   určíme </a:t>
            </a:r>
            <a:r>
              <a:rPr lang="cs-CZ" sz="3200" smtClean="0">
                <a:solidFill>
                  <a:srgbClr val="66FF66"/>
                </a:solidFill>
                <a:latin typeface="Arial" charset="0"/>
              </a:rPr>
              <a:t>podepřením</a:t>
            </a:r>
            <a:r>
              <a:rPr lang="cs-CZ" sz="3200" smtClean="0">
                <a:latin typeface="Arial" charset="0"/>
              </a:rPr>
              <a:t> nebo </a:t>
            </a:r>
            <a:r>
              <a:rPr lang="cs-CZ" sz="3200" smtClean="0">
                <a:solidFill>
                  <a:srgbClr val="66FF66"/>
                </a:solidFill>
                <a:latin typeface="Arial" charset="0"/>
              </a:rPr>
              <a:t>zavěšováním</a:t>
            </a:r>
          </a:p>
          <a:p>
            <a:pPr eaLnBrk="1" hangingPunct="1">
              <a:buFont typeface="Wingdings" pitchFamily="2" charset="2"/>
              <a:buChar char="q"/>
            </a:pPr>
            <a:endParaRPr lang="cs-CZ" sz="3200" smtClean="0">
              <a:latin typeface="Arial" charset="0"/>
            </a:endParaRPr>
          </a:p>
          <a:p>
            <a:endParaRPr lang="cs-CZ" smtClean="0"/>
          </a:p>
        </p:txBody>
      </p:sp>
      <p:pic>
        <p:nvPicPr>
          <p:cNvPr id="27651" name="Picture 3" descr="C:\Users\ZSTREBON\AppData\Local\Microsoft\Windows\Temporary Internet Files\Content.IE5\1ZU83S3S\MC9002149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3732213"/>
            <a:ext cx="1873250" cy="219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 descr="C:\Users\ZSTREBON\AppData\Local\Microsoft\Windows\Temporary Internet Files\Content.IE5\9LIJR6PS\MC9002338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3722688"/>
            <a:ext cx="2447925" cy="221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 descr="C:\Users\ZSTREBON\AppData\Local\Microsoft\Windows\Temporary Internet Files\Content.IE5\1ZU83S3S\MC9003512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3732213"/>
            <a:ext cx="1727200" cy="220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333375"/>
            <a:ext cx="8507412" cy="6121400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3200" dirty="0">
                <a:latin typeface="Arial" charset="0"/>
              </a:rPr>
              <a:t>u dutých těles / trubka, hrneček, prstýnek, </a:t>
            </a:r>
            <a:r>
              <a:rPr lang="cs-CZ" sz="3200" dirty="0" smtClean="0">
                <a:latin typeface="Arial" charset="0"/>
              </a:rPr>
              <a:t>sud, loď / </a:t>
            </a:r>
            <a:r>
              <a:rPr lang="cs-CZ" sz="3200" dirty="0">
                <a:latin typeface="Arial" charset="0"/>
              </a:rPr>
              <a:t>není těžiště ve stěně tělesa, ale </a:t>
            </a:r>
            <a:r>
              <a:rPr lang="cs-CZ" sz="3200" dirty="0" smtClean="0">
                <a:solidFill>
                  <a:srgbClr val="66FF66"/>
                </a:solidFill>
                <a:latin typeface="Arial" charset="0"/>
              </a:rPr>
              <a:t>mimo </a:t>
            </a:r>
            <a:r>
              <a:rPr lang="cs-CZ" sz="3200" dirty="0" smtClean="0">
                <a:latin typeface="Arial" charset="0"/>
              </a:rPr>
              <a:t>těleso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endParaRPr lang="cs-CZ" sz="3200" dirty="0">
              <a:latin typeface="Arial" charset="0"/>
            </a:endParaRP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3200" b="1" dirty="0">
                <a:solidFill>
                  <a:srgbClr val="66FF66"/>
                </a:solidFill>
                <a:latin typeface="Arial" charset="0"/>
              </a:rPr>
              <a:t>stabilita</a:t>
            </a:r>
            <a:r>
              <a:rPr lang="cs-CZ" sz="3200" b="1" dirty="0">
                <a:latin typeface="Arial" charset="0"/>
              </a:rPr>
              <a:t> tělesa – </a:t>
            </a:r>
            <a:r>
              <a:rPr lang="cs-CZ" sz="3200" dirty="0">
                <a:latin typeface="Arial" charset="0"/>
              </a:rPr>
              <a:t>závisí na poloze těžiště </a:t>
            </a:r>
            <a:endParaRPr lang="cs-CZ" sz="3200" dirty="0" smtClean="0">
              <a:latin typeface="Arial" charset="0"/>
            </a:endParaRPr>
          </a:p>
          <a:p>
            <a:pPr marL="65087" indent="0" eaLnBrk="1" hangingPunct="1">
              <a:buFont typeface="Wingdings 2" pitchFamily="18" charset="2"/>
              <a:buNone/>
              <a:defRPr/>
            </a:pPr>
            <a:r>
              <a:rPr lang="cs-CZ" sz="3200" dirty="0">
                <a:latin typeface="Arial" charset="0"/>
              </a:rPr>
              <a:t> </a:t>
            </a:r>
            <a:r>
              <a:rPr lang="cs-CZ" sz="3200" dirty="0" smtClean="0">
                <a:latin typeface="Arial" charset="0"/>
              </a:rPr>
              <a:t>  / </a:t>
            </a:r>
            <a:r>
              <a:rPr lang="cs-CZ" sz="3200" dirty="0">
                <a:latin typeface="Arial" charset="0"/>
              </a:rPr>
              <a:t>výšce </a:t>
            </a:r>
            <a:r>
              <a:rPr lang="cs-CZ" sz="3200" dirty="0" smtClean="0">
                <a:latin typeface="Arial" charset="0"/>
              </a:rPr>
              <a:t>/, </a:t>
            </a:r>
            <a:r>
              <a:rPr lang="cs-CZ" sz="3200" dirty="0">
                <a:latin typeface="Arial" charset="0"/>
              </a:rPr>
              <a:t>hmotnosti, velikosti plochy</a:t>
            </a:r>
          </a:p>
          <a:p>
            <a:pPr>
              <a:buFont typeface="Wingdings" pitchFamily="2" charset="2"/>
              <a:buChar char="q"/>
              <a:defRPr/>
            </a:pPr>
            <a:endParaRPr lang="cs-CZ" dirty="0"/>
          </a:p>
        </p:txBody>
      </p:sp>
      <p:pic>
        <p:nvPicPr>
          <p:cNvPr id="28674" name="Picture 2" descr="C:\Users\ZSTREBON\AppData\Local\Microsoft\Windows\Temporary Internet Files\Content.IE5\QXOMYNFP\MC9002907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4292600"/>
            <a:ext cx="2116137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 descr="C:\Users\ZSTREBON\AppData\Local\Microsoft\Windows\Temporary Internet Files\Content.IE5\QXOMYNFP\MC9003342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76525" y="4365625"/>
            <a:ext cx="21939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5" descr="C:\Users\ZSTREBON\AppData\Local\Microsoft\Windows\Temporary Internet Files\Content.IE5\4ZR9VBDC\MC9001924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11813" y="3638550"/>
            <a:ext cx="976312" cy="28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6" descr="C:\Users\ZSTREBON\AppData\Local\Microsoft\Windows\Temporary Internet Files\Content.IE5\1ZU83S3S\MC9002523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92950" y="4576763"/>
            <a:ext cx="1770063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pPr algn="ctr">
              <a:defRPr/>
            </a:pPr>
            <a:r>
              <a:rPr lang="cs-CZ" sz="4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Otázky k procvičení</a:t>
            </a:r>
            <a:endParaRPr lang="cs-CZ" sz="48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578850" cy="5186362"/>
          </a:xfrm>
        </p:spPr>
        <p:txBody>
          <a:bodyPr/>
          <a:lstStyle/>
          <a:p>
            <a:pPr marL="63500" indent="0">
              <a:buFont typeface="Wingdings 2" pitchFamily="18" charset="2"/>
              <a:buNone/>
            </a:pPr>
            <a:r>
              <a:rPr lang="cs-CZ" sz="3200" b="1" smtClean="0"/>
              <a:t>1. Co je to těžiště ?</a:t>
            </a:r>
          </a:p>
          <a:p>
            <a:pPr marL="63500" indent="0">
              <a:buFont typeface="Wingdings 2" pitchFamily="18" charset="2"/>
              <a:buNone/>
            </a:pPr>
            <a:r>
              <a:rPr lang="cs-CZ" sz="3200" i="1" smtClean="0">
                <a:solidFill>
                  <a:srgbClr val="FFFF00"/>
                </a:solidFill>
              </a:rPr>
              <a:t>Bod v tělese, působiště gravitační síly</a:t>
            </a:r>
          </a:p>
          <a:p>
            <a:pPr marL="63500" indent="0">
              <a:buFont typeface="Wingdings 2" pitchFamily="18" charset="2"/>
              <a:buNone/>
            </a:pPr>
            <a:r>
              <a:rPr lang="cs-CZ" sz="3200" b="1" smtClean="0"/>
              <a:t>2. Kde leží těžiště u krychle a čtverce?</a:t>
            </a:r>
          </a:p>
          <a:p>
            <a:pPr marL="63500" indent="0">
              <a:buFont typeface="Wingdings 2" pitchFamily="18" charset="2"/>
              <a:buNone/>
            </a:pPr>
            <a:r>
              <a:rPr lang="cs-CZ" sz="3200" i="1" smtClean="0">
                <a:solidFill>
                  <a:srgbClr val="FFFF00"/>
                </a:solidFill>
              </a:rPr>
              <a:t>Ve středu tělesa, v průsečíku úhlopříček</a:t>
            </a:r>
          </a:p>
          <a:p>
            <a:pPr marL="63500" indent="0">
              <a:buFont typeface="Wingdings 2" pitchFamily="18" charset="2"/>
              <a:buNone/>
            </a:pPr>
            <a:r>
              <a:rPr lang="cs-CZ" sz="3200" b="1" smtClean="0"/>
              <a:t>3.Jak najdeš těžiště lopaty ?</a:t>
            </a:r>
          </a:p>
          <a:p>
            <a:pPr marL="63500" indent="0">
              <a:buFont typeface="Wingdings 2" pitchFamily="18" charset="2"/>
              <a:buNone/>
            </a:pPr>
            <a:r>
              <a:rPr lang="cs-CZ" sz="3200" i="1" smtClean="0">
                <a:solidFill>
                  <a:srgbClr val="FFFF00"/>
                </a:solidFill>
              </a:rPr>
              <a:t>Podepřením</a:t>
            </a:r>
          </a:p>
          <a:p>
            <a:pPr marL="63500" indent="0">
              <a:buFont typeface="Wingdings 2" pitchFamily="18" charset="2"/>
              <a:buNone/>
            </a:pPr>
            <a:r>
              <a:rPr lang="cs-CZ" sz="3200" b="1" smtClean="0"/>
              <a:t>4.Co je to stabilita a na čem závisí ?</a:t>
            </a:r>
          </a:p>
          <a:p>
            <a:pPr marL="63500" indent="0">
              <a:buFont typeface="Wingdings 2" pitchFamily="18" charset="2"/>
              <a:buNone/>
            </a:pPr>
            <a:r>
              <a:rPr lang="cs-CZ" sz="3200" i="1" smtClean="0">
                <a:solidFill>
                  <a:srgbClr val="FFFF00"/>
                </a:solidFill>
              </a:rPr>
              <a:t>Závisí na výšce, hmotnosti a ploše tělesa.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8674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/>
              <a:t>Použitá literatura a zdroje obrázků :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TESAŘ, Jiří; JÁCHYM, František . </a:t>
            </a:r>
            <a:r>
              <a:rPr lang="cs-CZ" sz="2400" i="1" dirty="0" smtClean="0"/>
              <a:t>Fyzika 2 pro ZŠ : Síla a její účinky</a:t>
            </a:r>
            <a:r>
              <a:rPr lang="cs-CZ" sz="2400" dirty="0" smtClean="0"/>
              <a:t>. Vyd. 1. Praha : SPN, 2008. 88 s. ISBN 978-80-7235-381-1.</a:t>
            </a:r>
          </a:p>
          <a:p>
            <a:pPr marL="65087" indent="0">
              <a:buFont typeface="Wingdings 2" pitchFamily="18" charset="2"/>
              <a:buNone/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www.office.microsoft.com </a:t>
            </a:r>
          </a:p>
          <a:p>
            <a:pPr>
              <a:defRPr/>
            </a:pPr>
            <a:endParaRPr lang="cs-CZ" sz="32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302</TotalTime>
  <Words>248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Talent</vt:lpstr>
      <vt:lpstr>Prezentace aplikace Microsoft PowerPoint 97–2003</vt:lpstr>
      <vt:lpstr>Prezentace aplikace PowerPoint</vt:lpstr>
      <vt:lpstr>Těžiště</vt:lpstr>
      <vt:lpstr>Umíš odpovědět</vt:lpstr>
      <vt:lpstr>Prezentace aplikace PowerPoint</vt:lpstr>
      <vt:lpstr>Určení polohy těžiště</vt:lpstr>
      <vt:lpstr>Prezentace aplikace PowerPoint</vt:lpstr>
      <vt:lpstr>Prezentace aplikace PowerPoint</vt:lpstr>
      <vt:lpstr>Otázky k procvičení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Těžiště</dc:title>
  <dc:creator>tomani</dc:creator>
  <cp:lastModifiedBy>ZSTREBON</cp:lastModifiedBy>
  <cp:revision>21</cp:revision>
  <dcterms:created xsi:type="dcterms:W3CDTF">2009-04-12T18:17:53Z</dcterms:created>
  <dcterms:modified xsi:type="dcterms:W3CDTF">2011-10-17T11:36:02Z</dcterms:modified>
</cp:coreProperties>
</file>