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62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3CEA6A-7E3A-44ED-966A-CDC0B5128AC0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79211D-3118-4B3D-870A-E15D67FC74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ACEE2-2D46-4A5B-870B-4158423642A1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222A2-DD61-4A84-87EE-08E16E6ABF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2D3C05-16E9-41AA-B072-89814EA0D7B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61C735-7B89-4244-A122-63BCDEA35F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97B1D5-0BDB-4F45-8FCB-211E37DE753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38D30B-C704-4431-BBBA-7C64766BDF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536DBB-132A-4B05-8498-91C20F64302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7DC681-7203-4EEE-960F-C37E4E15C4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8984-92BA-4AEC-A1B1-880CCF8254E0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5D3F5-5CE2-4BA5-8704-A3F40E66C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7FC500-B715-48EF-89DE-AA4537626204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2EA159-DAD3-41E0-A491-A360A37C9F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6B875-F2D2-4C42-B961-9F647BB907E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A2E63-A645-47DD-B589-DB2B4DE69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20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24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26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28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30"/>
            <p:cNvCxnSpPr/>
            <p:nvPr/>
          </p:nvCxnSpPr>
          <p:spPr>
            <a:xfrm rot="16200000">
              <a:off x="6663592" y="12983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32"/>
            <p:cNvCxnSpPr/>
            <p:nvPr/>
          </p:nvCxnSpPr>
          <p:spPr>
            <a:xfrm rot="5400000" flipH="1">
              <a:off x="6744512" y="12973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0C5B72-0419-4D4E-A321-F533C8737D07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9F8EA0-8DA1-48D1-875F-3B0C4FC25F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5FE29-3B9F-41A4-9E23-51601995B10C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7FA6A-7527-4078-A259-EFB8F3862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4C346-1C09-4CFC-B876-07F7276628E4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3CC15-0295-4427-BA1F-016A1A54AE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58BBA9-DD74-440A-B9A7-562049FB949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FFBE8FC-34B2-4C2F-9FDF-65EF21D965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0" r:id="rId6"/>
    <p:sldLayoutId id="2147483676" r:id="rId7"/>
    <p:sldLayoutId id="2147483669" r:id="rId8"/>
    <p:sldLayoutId id="2147483677" r:id="rId9"/>
    <p:sldLayoutId id="2147483668" r:id="rId10"/>
    <p:sldLayoutId id="2147483667" r:id="rId11"/>
  </p:sldLayoutIdLst>
  <p:transition spd="med">
    <p:pull dir="r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R="0" eaLnBrk="1" hangingPunct="1"/>
            <a:endParaRPr lang="cs-CZ" cap="none" smtClean="0">
              <a:effectLst/>
            </a:endParaRPr>
          </a:p>
        </p:txBody>
      </p:sp>
      <p:sp>
        <p:nvSpPr>
          <p:cNvPr id="26630" name="Podnadpis 2"/>
          <p:cNvSpPr>
            <a:spLocks noGrp="1"/>
          </p:cNvSpPr>
          <p:nvPr>
            <p:ph type="subTitle" idx="1"/>
          </p:nvPr>
        </p:nvSpPr>
        <p:spPr>
          <a:xfrm>
            <a:off x="914400" y="2835275"/>
            <a:ext cx="7772400" cy="150812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graphicFrame>
        <p:nvGraphicFramePr>
          <p:cNvPr id="26628" name="Objec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959392132"/>
              </p:ext>
            </p:extLst>
          </p:nvPr>
        </p:nvGraphicFramePr>
        <p:xfrm>
          <a:off x="73025" y="12700"/>
          <a:ext cx="9094788" cy="681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Prezentace" r:id="rId3" imgW="3846527" imgH="2884784" progId="PowerPoint.Show.8">
                  <p:embed/>
                </p:oleObj>
              </mc:Choice>
              <mc:Fallback>
                <p:oleObj name="Prezentace" r:id="rId3" imgW="3846527" imgH="2884784" progId="PowerPoint.Show.8">
                  <p:embed/>
                  <p:pic>
                    <p:nvPicPr>
                      <p:cNvPr id="0" name="Picture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12700"/>
                        <a:ext cx="9094788" cy="681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548680"/>
            <a:ext cx="7560840" cy="446449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8000" dirty="0" smtClean="0">
                <a:solidFill>
                  <a:schemeClr val="tx2">
                    <a:satMod val="200000"/>
                  </a:schemeClr>
                </a:solidFill>
              </a:rPr>
              <a:t>Rovnovážná poloha těles</a:t>
            </a:r>
            <a:endParaRPr lang="cs-CZ" sz="8000" dirty="0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8197" name="Picture 5" descr="C:\Users\ZSTREBON\AppData\Local\Microsoft\Windows\Temporary Internet Files\Content.IE5\JWNLB98A\MC90041304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997200"/>
            <a:ext cx="3852862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6000" dirty="0" smtClean="0"/>
              <a:t>Umíš odpovědět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 algn="ctr" eaLnBrk="1" hangingPunct="1">
              <a:buFont typeface="Wingdings" pitchFamily="2" charset="2"/>
              <a:buNone/>
            </a:pPr>
            <a:r>
              <a:rPr lang="cs-CZ" sz="10000" smtClean="0"/>
              <a:t>?</a:t>
            </a:r>
          </a:p>
          <a:p>
            <a:pPr marL="68263" indent="0" eaLnBrk="1" hangingPunct="1">
              <a:buFont typeface="Wingdings" pitchFamily="2" charset="2"/>
              <a:buNone/>
            </a:pPr>
            <a:r>
              <a:rPr lang="cs-CZ" sz="3600" smtClean="0"/>
              <a:t>Která tělesa se snadno překlopí</a:t>
            </a:r>
          </a:p>
          <a:p>
            <a:pPr marL="68263" indent="0" eaLnBrk="1" hangingPunct="1">
              <a:buFont typeface="Wingdings" pitchFamily="2" charset="2"/>
              <a:buNone/>
            </a:pPr>
            <a:r>
              <a:rPr lang="cs-CZ" sz="3600" smtClean="0"/>
              <a:t>Která tělesa se nepřeklopí</a:t>
            </a:r>
          </a:p>
          <a:p>
            <a:pPr marL="68263" indent="0" eaLnBrk="1" hangingPunct="1">
              <a:buFont typeface="Wingdings" pitchFamily="2" charset="2"/>
              <a:buNone/>
            </a:pPr>
            <a:r>
              <a:rPr lang="cs-CZ" sz="3600" smtClean="0"/>
              <a:t>Vysvětlete proč</a:t>
            </a:r>
          </a:p>
          <a:p>
            <a:pPr marL="68263" indent="0" algn="ctr" eaLnBrk="1" hangingPunct="1">
              <a:buFont typeface="Wingdings" pitchFamily="2" charset="2"/>
              <a:buNone/>
            </a:pPr>
            <a:endParaRPr lang="cs-CZ" sz="12000" smtClean="0"/>
          </a:p>
        </p:txBody>
      </p:sp>
      <p:pic>
        <p:nvPicPr>
          <p:cNvPr id="25606" name="Picture 6" descr="C:\Users\ZSTREBON\AppData\Local\Microsoft\Windows\Temporary Internet Files\Content.IE5\O0P3MEHA\MC90032077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1700213"/>
            <a:ext cx="16129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 descr="C:\Users\ZSTREBON\AppData\Local\Microsoft\Windows\Temporary Internet Files\Content.IE5\S7678PEZ\MC90019240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88913"/>
            <a:ext cx="966788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8" descr="C:\Users\ZSTREBON\AppData\Local\Microsoft\Windows\Temporary Internet Files\Content.IE5\S7678PEZ\MC90023412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24650" y="3933825"/>
            <a:ext cx="2203450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750" y="512763"/>
            <a:ext cx="8604250" cy="18446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satMod val="200000"/>
                  </a:schemeClr>
                </a:solidFill>
              </a:rPr>
              <a:t>Podle vzájemné polohy těžiště a závěsu tělesa rozeznáváme tři různé rovnovážné polohy:</a:t>
            </a:r>
            <a:endParaRPr lang="cs-CZ" b="1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914400" y="2133600"/>
            <a:ext cx="77724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3600" smtClean="0"/>
          </a:p>
          <a:p>
            <a:pPr eaLnBrk="1" hangingPunct="1"/>
            <a:r>
              <a:rPr lang="cs-CZ" sz="4000" smtClean="0"/>
              <a:t>stálá (stabilní)</a:t>
            </a:r>
            <a:endParaRPr lang="cs-CZ" sz="400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4000" smtClean="0">
              <a:latin typeface="Arial" charset="0"/>
            </a:endParaRPr>
          </a:p>
          <a:p>
            <a:pPr eaLnBrk="1" hangingPunct="1"/>
            <a:r>
              <a:rPr lang="cs-CZ" sz="4000" smtClean="0"/>
              <a:t>volná (indiferentní)</a:t>
            </a:r>
          </a:p>
          <a:p>
            <a:pPr eaLnBrk="1" hangingPunct="1"/>
            <a:endParaRPr lang="cs-CZ" sz="4000" smtClean="0"/>
          </a:p>
          <a:p>
            <a:pPr eaLnBrk="1" hangingPunct="1"/>
            <a:r>
              <a:rPr lang="cs-CZ" sz="4000" smtClean="0"/>
              <a:t>vratká (labilní)</a:t>
            </a:r>
          </a:p>
        </p:txBody>
      </p:sp>
      <p:pic>
        <p:nvPicPr>
          <p:cNvPr id="9222" name="Picture 6" descr="C:\Users\ZSTREBON\AppData\Local\Microsoft\Windows\Temporary Internet Files\Content.IE5\JWNLB98A\MC90033153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357563"/>
            <a:ext cx="2544762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satMod val="200000"/>
                  </a:schemeClr>
                </a:solidFill>
              </a:rPr>
              <a:t>Stálá (stabilní) poloha</a:t>
            </a:r>
            <a:endParaRPr lang="cs-CZ" b="1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827088" y="1773238"/>
            <a:ext cx="7772400" cy="4572000"/>
          </a:xfrm>
        </p:spPr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>t</a:t>
            </a:r>
            <a:r>
              <a:rPr lang="cs-CZ" sz="3600" smtClean="0"/>
              <a:t>ěžiště se nachází pod závěsem</a:t>
            </a:r>
          </a:p>
          <a:p>
            <a:pPr eaLnBrk="1" hangingPunct="1"/>
            <a:endParaRPr lang="cs-CZ" sz="3600" smtClean="0"/>
          </a:p>
          <a:p>
            <a:pPr eaLnBrk="1" hangingPunct="1"/>
            <a:r>
              <a:rPr lang="cs-CZ" sz="3600" smtClean="0"/>
              <a:t>jestliže těleso z této polohy vychýlíme, vrací se vždy zpět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319588"/>
            <a:ext cx="497522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C:\Users\ZSTREBON\AppData\Local\Microsoft\Windows\Temporary Internet Files\Content.IE5\O0P3MEHA\MC90043565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4319588"/>
            <a:ext cx="2349500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satMod val="200000"/>
                  </a:schemeClr>
                </a:solidFill>
              </a:rPr>
              <a:t>Volná</a:t>
            </a: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 (indiferentní) poloha</a:t>
            </a:r>
            <a:endParaRPr lang="cs-CZ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>z</a:t>
            </a:r>
            <a:r>
              <a:rPr lang="cs-CZ" sz="3600" smtClean="0"/>
              <a:t>ávěs je umístěn </a:t>
            </a:r>
            <a:r>
              <a:rPr lang="cs-CZ" sz="3600" smtClean="0">
                <a:latin typeface="Arial" charset="0"/>
              </a:rPr>
              <a:t>v</a:t>
            </a:r>
            <a:r>
              <a:rPr lang="cs-CZ" sz="3600" smtClean="0"/>
              <a:t> těžišt</a:t>
            </a:r>
            <a:r>
              <a:rPr lang="cs-CZ" sz="3600" smtClean="0">
                <a:latin typeface="Arial" charset="0"/>
              </a:rPr>
              <a:t>i</a:t>
            </a:r>
          </a:p>
          <a:p>
            <a:pPr eaLnBrk="1" hangingPunct="1"/>
            <a:endParaRPr lang="cs-CZ" sz="3600" smtClean="0"/>
          </a:p>
          <a:p>
            <a:pPr eaLnBrk="1" hangingPunct="1"/>
            <a:r>
              <a:rPr lang="cs-CZ" sz="3600" smtClean="0">
                <a:latin typeface="Arial" charset="0"/>
              </a:rPr>
              <a:t>p</a:t>
            </a:r>
            <a:r>
              <a:rPr lang="cs-CZ" sz="3600" smtClean="0"/>
              <a:t>ři vychýlení zůstává </a:t>
            </a:r>
            <a:r>
              <a:rPr lang="cs-CZ" sz="3600" smtClean="0">
                <a:latin typeface="Arial" charset="0"/>
              </a:rPr>
              <a:t>těleso</a:t>
            </a:r>
            <a:r>
              <a:rPr lang="cs-CZ" sz="3600" smtClean="0"/>
              <a:t> v </a:t>
            </a:r>
            <a:r>
              <a:rPr lang="cs-CZ" sz="3600" smtClean="0">
                <a:latin typeface="Arial" charset="0"/>
              </a:rPr>
              <a:t>libovolné</a:t>
            </a:r>
            <a:r>
              <a:rPr lang="cs-CZ" sz="3600" smtClean="0"/>
              <a:t> </a:t>
            </a:r>
            <a:r>
              <a:rPr lang="cs-CZ" sz="3600" smtClean="0">
                <a:latin typeface="Arial" charset="0"/>
              </a:rPr>
              <a:t>poloze / otáčí se /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4437063"/>
            <a:ext cx="50403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04813"/>
            <a:ext cx="7772400" cy="7921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satMod val="200000"/>
                  </a:schemeClr>
                </a:solidFill>
              </a:rPr>
              <a:t>Vratká (labilní) poloha</a:t>
            </a:r>
            <a:endParaRPr lang="cs-CZ" b="1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268413"/>
            <a:ext cx="8675687" cy="5589587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dirty="0" smtClean="0">
                <a:latin typeface="Arial" charset="0"/>
              </a:rPr>
              <a:t>těleso je uchyceno </a:t>
            </a:r>
            <a:r>
              <a:rPr lang="cs-CZ" sz="3600" dirty="0" smtClean="0"/>
              <a:t>pod těžištěm</a:t>
            </a:r>
          </a:p>
          <a:p>
            <a:pPr eaLnBrk="1" hangingPunct="1">
              <a:defRPr/>
            </a:pPr>
            <a:endParaRPr lang="cs-CZ" sz="4000" dirty="0" smtClean="0"/>
          </a:p>
          <a:p>
            <a:pPr eaLnBrk="1" hangingPunct="1">
              <a:defRPr/>
            </a:pPr>
            <a:r>
              <a:rPr lang="cs-CZ" sz="3600" dirty="0" smtClean="0">
                <a:latin typeface="Arial" charset="0"/>
              </a:rPr>
              <a:t>t</a:t>
            </a:r>
            <a:r>
              <a:rPr lang="cs-CZ" sz="3600" dirty="0" smtClean="0"/>
              <a:t>ěleso se nachází ve vratké poloze pouze tehdy, jestliže se jeho těžiště nalézá přesně ve svislé přímce nad podpěrou</a:t>
            </a:r>
          </a:p>
          <a:p>
            <a:pPr marL="68263" indent="0" eaLnBrk="1" hangingPunct="1">
              <a:buFont typeface="Wingdings" pitchFamily="2" charset="2"/>
              <a:buNone/>
              <a:defRPr/>
            </a:pPr>
            <a:endParaRPr lang="cs-CZ" sz="3600" dirty="0" smtClean="0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403725"/>
            <a:ext cx="489585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C:\Users\ZSTREBON\AppData\Local\Microsoft\Windows\Temporary Internet Files\Content.IE5\S7678PEZ\MC90025075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859213"/>
            <a:ext cx="2058988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68313" y="260350"/>
            <a:ext cx="8496300" cy="64817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mtClean="0">
              <a:latin typeface="Arial" charset="0"/>
            </a:endParaRPr>
          </a:p>
          <a:p>
            <a:pPr eaLnBrk="1" hangingPunct="1">
              <a:buFont typeface="Wingdings" pitchFamily="2" charset="2"/>
              <a:buChar char="§"/>
            </a:pPr>
            <a:r>
              <a:rPr lang="cs-CZ" sz="3600" smtClean="0"/>
              <a:t>při malém vychýlení je rovnováha sil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porušena a těleso přechází do polohy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stabilní</a:t>
            </a:r>
          </a:p>
          <a:p>
            <a:pPr eaLnBrk="1" hangingPunct="1">
              <a:buFont typeface="Wingdings" pitchFamily="2" charset="2"/>
              <a:buNone/>
            </a:pPr>
            <a:endParaRPr lang="cs-CZ" sz="3600" smtClean="0"/>
          </a:p>
          <a:p>
            <a:pPr eaLnBrk="1" hangingPunct="1">
              <a:buFont typeface="Wingdings" pitchFamily="2" charset="2"/>
              <a:buChar char="§"/>
            </a:pPr>
            <a:r>
              <a:rPr lang="cs-CZ" sz="3600" smtClean="0"/>
              <a:t>těleso je v rovnovážné poloze</a:t>
            </a:r>
            <a:r>
              <a:rPr lang="cs-CZ" sz="3600" i="1" smtClean="0"/>
              <a:t> </a:t>
            </a:r>
            <a:r>
              <a:rPr lang="cs-CZ" sz="3600" b="1" i="1" smtClean="0"/>
              <a:t>stálé</a:t>
            </a:r>
            <a:r>
              <a:rPr lang="cs-CZ" sz="3600" i="1" smtClean="0"/>
              <a:t> </a:t>
            </a:r>
            <a:r>
              <a:rPr lang="cs-CZ" sz="3600" smtClean="0"/>
              <a:t>také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tehdy , je-li podepřeno alespoň ve třech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bodech, které </a:t>
            </a:r>
            <a:r>
              <a:rPr lang="cs-CZ" sz="3600" b="1" i="1" smtClean="0"/>
              <a:t>neleží</a:t>
            </a:r>
            <a:r>
              <a:rPr lang="cs-CZ" sz="3600" smtClean="0"/>
              <a:t> v přímce  a prochází-li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svislá těžnice obrazcem, který tyto body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smtClean="0"/>
              <a:t>vytvářejí</a:t>
            </a:r>
            <a:endParaRPr lang="cs-CZ" sz="4400" smtClean="0"/>
          </a:p>
        </p:txBody>
      </p:sp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867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400" dirty="0" smtClean="0"/>
              <a:t>Použitá literatura a zdroje obrázků :</a:t>
            </a:r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r>
              <a:rPr lang="cs-CZ" sz="2400" dirty="0" smtClean="0"/>
              <a:t>TESAŘ, Jiří; JÁCHYM, František . </a:t>
            </a:r>
            <a:r>
              <a:rPr lang="cs-CZ" sz="2400" i="1" dirty="0" smtClean="0"/>
              <a:t>Fyzika 2 pro ZŠ : Síla a její účinky</a:t>
            </a:r>
            <a:r>
              <a:rPr lang="cs-CZ" sz="2400" dirty="0" smtClean="0"/>
              <a:t>. Vyd. 1. Praha : SPN, 2008. 88 s. ISBN 978-80-7235-381-1.</a:t>
            </a:r>
          </a:p>
          <a:p>
            <a:pPr marL="65087" indent="0" eaLnBrk="1" hangingPunct="1">
              <a:buFont typeface="Wingdings" pitchFamily="2" charset="2"/>
              <a:buNone/>
              <a:defRPr/>
            </a:pPr>
            <a:endParaRPr lang="cs-CZ" sz="2400" dirty="0" smtClean="0"/>
          </a:p>
          <a:p>
            <a:pPr eaLnBrk="1" hangingPunct="1">
              <a:defRPr/>
            </a:pPr>
            <a:r>
              <a:rPr lang="cs-CZ" sz="2400" dirty="0" smtClean="0"/>
              <a:t>www.office.microsoft.com </a:t>
            </a:r>
          </a:p>
          <a:p>
            <a:pPr eaLnBrk="1" hangingPunct="1">
              <a:defRPr/>
            </a:pPr>
            <a:endParaRPr lang="cs-CZ" sz="2400" dirty="0"/>
          </a:p>
          <a:p>
            <a:pPr eaLnBrk="1" hangingPunct="1">
              <a:defRPr/>
            </a:pPr>
            <a:r>
              <a:rPr lang="cs-CZ" sz="2400" i="1" dirty="0" smtClean="0"/>
              <a:t>Www.techmania.cz : </a:t>
            </a:r>
            <a:r>
              <a:rPr lang="cs-CZ" sz="2400" i="1" dirty="0" err="1" smtClean="0"/>
              <a:t>edutorium</a:t>
            </a:r>
            <a:r>
              <a:rPr lang="cs-CZ" sz="2400" dirty="0" smtClean="0"/>
              <a:t> [online]. 2008 [cit. 2011-09-28]. Fyzika v pozadí. Dostupné z WWW: &lt;http://www.techmania.cz/</a:t>
            </a:r>
            <a:r>
              <a:rPr lang="cs-CZ" sz="2400" dirty="0" err="1" smtClean="0"/>
              <a:t>edutorium</a:t>
            </a:r>
            <a:r>
              <a:rPr lang="cs-CZ" sz="2400" dirty="0" smtClean="0"/>
              <a:t>/</a:t>
            </a:r>
            <a:r>
              <a:rPr lang="cs-CZ" sz="2400" dirty="0" err="1" smtClean="0"/>
              <a:t>art_exponaty.php?xkat</a:t>
            </a:r>
            <a:r>
              <a:rPr lang="cs-CZ" sz="2400" dirty="0" smtClean="0"/>
              <a:t>=</a:t>
            </a:r>
            <a:r>
              <a:rPr lang="cs-CZ" sz="2400" dirty="0" err="1" smtClean="0"/>
              <a:t>fyzika&amp;xser</a:t>
            </a:r>
            <a:r>
              <a:rPr lang="cs-CZ" sz="2400" dirty="0" smtClean="0"/>
              <a:t>=4d656368616e696b61h&amp;key=255&gt;.</a:t>
            </a:r>
          </a:p>
          <a:p>
            <a:pPr marL="68263" indent="0" eaLnBrk="1" hangingPunct="1">
              <a:buFont typeface="Wingdings" pitchFamily="2" charset="2"/>
              <a:buNone/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32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112</TotalTime>
  <Words>186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Metro</vt:lpstr>
      <vt:lpstr>Prezentace aplikace Microsoft PowerPoint 97–2003</vt:lpstr>
      <vt:lpstr>Prezentace aplikace PowerPoint</vt:lpstr>
      <vt:lpstr>Rovnovážná poloha těles</vt:lpstr>
      <vt:lpstr>Umíš odpovědět</vt:lpstr>
      <vt:lpstr>Podle vzájemné polohy těžiště a závěsu tělesa rozeznáváme tři různé rovnovážné polohy:</vt:lpstr>
      <vt:lpstr>Stálá (stabilní) poloha</vt:lpstr>
      <vt:lpstr>Volná (indiferentní) poloha</vt:lpstr>
      <vt:lpstr>Vratká (labilní) poloha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Rovnovážná poloha těles</dc:title>
  <dc:creator>tomani</dc:creator>
  <cp:lastModifiedBy>ZSTREBON</cp:lastModifiedBy>
  <cp:revision>13</cp:revision>
  <dcterms:created xsi:type="dcterms:W3CDTF">2009-04-20T15:07:58Z</dcterms:created>
  <dcterms:modified xsi:type="dcterms:W3CDTF">2011-10-17T11:38:32Z</dcterms:modified>
</cp:coreProperties>
</file>