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7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flipH="1">
            <a:off x="395536" y="742638"/>
            <a:ext cx="8343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ambria" pitchFamily="18" charset="0"/>
              </a:rPr>
              <a:t>VY_32_INOVACE_009_Svět v poslední třetině 19.století</a:t>
            </a:r>
            <a:endParaRPr lang="cs-CZ" b="1" dirty="0">
              <a:latin typeface="Cambria" pitchFamily="18" charset="0"/>
            </a:endParaRPr>
          </a:p>
        </p:txBody>
      </p:sp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764579" y="6122629"/>
            <a:ext cx="7572375" cy="365125"/>
          </a:xfrm>
          <a:prstGeom prst="rect">
            <a:avLst/>
          </a:prstGeom>
          <a:noFill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latin typeface="Cambria" pitchFamily="18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251520" y="1772816"/>
            <a:ext cx="8320903" cy="864096"/>
          </a:xfrm>
        </p:spPr>
        <p:txBody>
          <a:bodyPr/>
          <a:lstStyle/>
          <a:p>
            <a:r>
              <a:rPr lang="cs-CZ" sz="3800" dirty="0" smtClean="0">
                <a:latin typeface="Cambria" pitchFamily="18" charset="0"/>
              </a:rPr>
              <a:t>Svět v poslední třetině 19. století</a:t>
            </a:r>
            <a:endParaRPr lang="cs-CZ" sz="3800" dirty="0">
              <a:latin typeface="Cambria" pitchFamily="18" charset="0"/>
            </a:endParaRPr>
          </a:p>
        </p:txBody>
      </p:sp>
      <p:sp>
        <p:nvSpPr>
          <p:cNvPr id="7" name="Podnadpis 2"/>
          <p:cNvSpPr>
            <a:spLocks noGrp="1"/>
          </p:cNvSpPr>
          <p:nvPr>
            <p:ph type="subTitle" idx="1"/>
          </p:nvPr>
        </p:nvSpPr>
        <p:spPr>
          <a:xfrm>
            <a:off x="4716016" y="3212976"/>
            <a:ext cx="3806520" cy="504056"/>
          </a:xfrm>
        </p:spPr>
        <p:txBody>
          <a:bodyPr/>
          <a:lstStyle/>
          <a:p>
            <a:r>
              <a:rPr lang="cs-CZ" b="1" dirty="0" smtClean="0">
                <a:latin typeface="Cambria" pitchFamily="18" charset="0"/>
              </a:rPr>
              <a:t>Základní škola Čelákovice</a:t>
            </a:r>
            <a:endParaRPr lang="cs-CZ" b="1" dirty="0">
              <a:latin typeface="Cambria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434" y="4325055"/>
            <a:ext cx="5976664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883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2" y="1844824"/>
            <a:ext cx="849694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Cambria" pitchFamily="18" charset="0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Cambria" pitchFamily="18" charset="0"/>
              </a:rPr>
              <a:t>:  </a:t>
            </a:r>
            <a:r>
              <a:rPr lang="cs-CZ" sz="1600" dirty="0" smtClean="0">
                <a:solidFill>
                  <a:schemeClr val="tx2"/>
                </a:solidFill>
                <a:latin typeface="Cambria" pitchFamily="18" charset="0"/>
              </a:rPr>
              <a:t>Mgr. František Šturma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Cambria" pitchFamily="18" charset="0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Cambria" pitchFamily="18" charset="0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Cambria" pitchFamily="18" charset="0"/>
              </a:rPr>
              <a:t>7. 9. 2011</a:t>
            </a:r>
          </a:p>
          <a:p>
            <a:r>
              <a:rPr lang="cs-CZ" sz="1600" b="1" dirty="0">
                <a:solidFill>
                  <a:schemeClr val="tx2"/>
                </a:solidFill>
                <a:latin typeface="Cambria" pitchFamily="18" charset="0"/>
              </a:rPr>
              <a:t>Stupeň a typ vzdělávání</a:t>
            </a:r>
            <a:r>
              <a:rPr lang="cs-CZ" sz="1600" dirty="0">
                <a:solidFill>
                  <a:schemeClr val="tx2"/>
                </a:solidFill>
                <a:latin typeface="Cambria" pitchFamily="18" charset="0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Cambria" pitchFamily="18" charset="0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Cambria" pitchFamily="18" charset="0"/>
              </a:rPr>
              <a:t>. </a:t>
            </a:r>
            <a:r>
              <a:rPr lang="cs-CZ" sz="1600" smtClean="0">
                <a:solidFill>
                  <a:schemeClr val="tx2"/>
                </a:solidFill>
                <a:latin typeface="Cambria" pitchFamily="18" charset="0"/>
              </a:rPr>
              <a:t>stupeň </a:t>
            </a:r>
            <a:r>
              <a:rPr lang="cs-CZ" sz="1600" dirty="0" smtClean="0">
                <a:solidFill>
                  <a:schemeClr val="tx2"/>
                </a:solidFill>
                <a:latin typeface="Cambria" pitchFamily="18" charset="0"/>
              </a:rPr>
              <a:t>ZŠ – 9. ročník</a:t>
            </a:r>
            <a:endParaRPr lang="cs-CZ" sz="1600" dirty="0">
              <a:solidFill>
                <a:schemeClr val="tx2"/>
              </a:solidFill>
              <a:latin typeface="Cambria" pitchFamily="18" charset="0"/>
            </a:endParaRPr>
          </a:p>
          <a:p>
            <a:endParaRPr lang="cs-CZ" sz="1600" b="1" dirty="0" smtClean="0">
              <a:solidFill>
                <a:schemeClr val="tx2"/>
              </a:solidFill>
              <a:latin typeface="Cambria" pitchFamily="18" charset="0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Cambria" pitchFamily="18" charset="0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Cambria" pitchFamily="18" charset="0"/>
              </a:rPr>
              <a:t>Člověk a společnost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Cambria" pitchFamily="18" charset="0"/>
              </a:rPr>
              <a:t>Vzdělávací obor: </a:t>
            </a:r>
            <a:r>
              <a:rPr lang="cs-CZ" sz="1600" dirty="0" smtClean="0">
                <a:solidFill>
                  <a:schemeClr val="tx2"/>
                </a:solidFill>
                <a:latin typeface="Cambria" pitchFamily="18" charset="0"/>
              </a:rPr>
              <a:t>Dějepis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Cambria" pitchFamily="18" charset="0"/>
              </a:rPr>
              <a:t>Téma</a:t>
            </a:r>
            <a:r>
              <a:rPr lang="cs-CZ" sz="1600" b="1" dirty="0">
                <a:solidFill>
                  <a:schemeClr val="tx2"/>
                </a:solidFill>
                <a:latin typeface="Cambria" pitchFamily="18" charset="0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Cambria" pitchFamily="18" charset="0"/>
              </a:rPr>
              <a:t>Svět v poslední třetině 19. století</a:t>
            </a:r>
          </a:p>
          <a:p>
            <a:endParaRPr lang="cs-CZ" sz="1600" dirty="0" smtClean="0">
              <a:solidFill>
                <a:schemeClr val="tx2"/>
              </a:solidFill>
              <a:latin typeface="Cambria" pitchFamily="18" charset="0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Cambria" pitchFamily="18" charset="0"/>
              </a:rPr>
              <a:t>Anotace:</a:t>
            </a:r>
            <a:r>
              <a:rPr lang="cs-CZ" sz="1600" dirty="0" smtClean="0">
                <a:solidFill>
                  <a:schemeClr val="tx2"/>
                </a:solidFill>
                <a:latin typeface="Cambria" pitchFamily="18" charset="0"/>
              </a:rPr>
              <a:t>  Prezentace představuje imperialistické cíle velmocí , vznik a charakter druhé průmyslové revoluce, rozvoj vědy a změny ve společnosti  a na konci 19. století.</a:t>
            </a:r>
          </a:p>
          <a:p>
            <a:endParaRPr lang="cs-CZ" sz="1600" b="1" dirty="0" smtClean="0">
              <a:solidFill>
                <a:schemeClr val="tx2"/>
              </a:solidFill>
              <a:latin typeface="Cambria" pitchFamily="18" charset="0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Cambria" pitchFamily="18" charset="0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Cambria" pitchFamily="18" charset="0"/>
              </a:rPr>
              <a:t>: prezentace</a:t>
            </a:r>
          </a:p>
          <a:p>
            <a:endParaRPr lang="cs-CZ" sz="1600" dirty="0">
              <a:solidFill>
                <a:schemeClr val="tx2"/>
              </a:solidFill>
              <a:latin typeface="Cambria" pitchFamily="18" charset="0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Cambria" pitchFamily="18" charset="0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Cambria" pitchFamily="18" charset="0"/>
              </a:rPr>
              <a:t>:  Žáci vysvětlí hlavní mocenské zájmy velmocí na konci 19. století, charakterizují  základní rysy druhé průmyslové revoluce  a vysvětlí jejich dopady v oblasti hospodářských a společenských změn.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766192"/>
            <a:ext cx="9144000" cy="7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b="1" dirty="0" smtClean="0">
                <a:latin typeface="Cambria" pitchFamily="18" charset="0"/>
              </a:rPr>
              <a:t>Svět v poslední třetině 19. století</a:t>
            </a:r>
            <a:endParaRPr lang="cs-CZ" sz="2800" b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08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56983" cy="720080"/>
          </a:xfrm>
        </p:spPr>
        <p:txBody>
          <a:bodyPr/>
          <a:lstStyle/>
          <a:p>
            <a:pPr algn="l"/>
            <a:r>
              <a:rPr lang="cs-CZ" sz="3800" dirty="0" smtClean="0">
                <a:latin typeface="Cambria" pitchFamily="18" charset="0"/>
              </a:rPr>
              <a:t>Mocnosti na přelomu 19. a 20 století</a:t>
            </a:r>
            <a:endParaRPr lang="cs-CZ" sz="3800" dirty="0">
              <a:latin typeface="Cambria" pitchFamily="18" charset="0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251520" y="1196752"/>
            <a:ext cx="8640960" cy="5544616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cs-CZ" sz="2600" dirty="0">
                <a:latin typeface="Cambria" pitchFamily="18" charset="0"/>
              </a:rPr>
              <a:t>zahraniční politika mocností založena hlavně na národních zájmech</a:t>
            </a:r>
          </a:p>
          <a:p>
            <a:pPr lvl="0"/>
            <a:r>
              <a:rPr lang="cs-CZ" sz="2600" dirty="0">
                <a:latin typeface="Cambria" pitchFamily="18" charset="0"/>
              </a:rPr>
              <a:t>úsilí o získání nových kolonií </a:t>
            </a:r>
            <a:endParaRPr lang="cs-CZ" sz="2600" dirty="0" smtClean="0">
              <a:latin typeface="Cambria" pitchFamily="18" charset="0"/>
            </a:endParaRPr>
          </a:p>
          <a:p>
            <a:pPr lvl="1"/>
            <a:r>
              <a:rPr lang="cs-CZ" sz="2400" dirty="0" smtClean="0">
                <a:latin typeface="Cambria" pitchFamily="18" charset="0"/>
              </a:rPr>
              <a:t>boj </a:t>
            </a:r>
            <a:r>
              <a:rPr lang="cs-CZ" sz="2400" dirty="0">
                <a:latin typeface="Cambria" pitchFamily="18" charset="0"/>
              </a:rPr>
              <a:t>o suroviny a odbytiště </a:t>
            </a:r>
            <a:r>
              <a:rPr lang="cs-CZ" sz="2400" dirty="0" smtClean="0">
                <a:latin typeface="Cambria" pitchFamily="18" charset="0"/>
              </a:rPr>
              <a:t>výrobků</a:t>
            </a:r>
            <a:endParaRPr lang="cs-CZ" sz="2400" dirty="0">
              <a:latin typeface="Cambria" pitchFamily="18" charset="0"/>
            </a:endParaRPr>
          </a:p>
          <a:p>
            <a:pPr lvl="0"/>
            <a:r>
              <a:rPr lang="cs-CZ" sz="2600" dirty="0">
                <a:latin typeface="Cambria" pitchFamily="18" charset="0"/>
              </a:rPr>
              <a:t>uzavírání vzájemných smluv, vytváření vojenských </a:t>
            </a:r>
            <a:r>
              <a:rPr lang="cs-CZ" sz="2600" dirty="0" smtClean="0">
                <a:latin typeface="Cambria" pitchFamily="18" charset="0"/>
              </a:rPr>
              <a:t>bloků</a:t>
            </a:r>
          </a:p>
          <a:p>
            <a:r>
              <a:rPr lang="cs-CZ" sz="2600" b="1" i="1" dirty="0">
                <a:latin typeface="Cambria" pitchFamily="18" charset="0"/>
              </a:rPr>
              <a:t>imperialismus</a:t>
            </a:r>
            <a:endParaRPr lang="cs-CZ" sz="2600" b="1" dirty="0">
              <a:latin typeface="Cambria" pitchFamily="18" charset="0"/>
            </a:endParaRPr>
          </a:p>
          <a:p>
            <a:pPr lvl="1"/>
            <a:r>
              <a:rPr lang="cs-CZ" sz="2400" dirty="0">
                <a:latin typeface="Cambria" pitchFamily="18" charset="0"/>
              </a:rPr>
              <a:t>snahy mocností o rozšíření vlivu vlastního státu na co největší území jiných států</a:t>
            </a:r>
          </a:p>
          <a:p>
            <a:r>
              <a:rPr lang="cs-CZ" sz="2600" b="1" i="1" dirty="0" smtClean="0">
                <a:latin typeface="Cambria" pitchFamily="18" charset="0"/>
              </a:rPr>
              <a:t>hlavní mocnosti</a:t>
            </a:r>
            <a:endParaRPr lang="cs-CZ" sz="2600" b="1" dirty="0">
              <a:latin typeface="Cambria" pitchFamily="18" charset="0"/>
            </a:endParaRPr>
          </a:p>
          <a:p>
            <a:pPr lvl="1"/>
            <a:r>
              <a:rPr lang="cs-CZ" sz="2400" b="1" i="1" dirty="0" smtClean="0">
                <a:latin typeface="Cambria" pitchFamily="18" charset="0"/>
              </a:rPr>
              <a:t>Velká </a:t>
            </a:r>
            <a:r>
              <a:rPr lang="cs-CZ" sz="2400" b="1" i="1" dirty="0">
                <a:latin typeface="Cambria" pitchFamily="18" charset="0"/>
              </a:rPr>
              <a:t>Británie</a:t>
            </a:r>
            <a:r>
              <a:rPr lang="cs-CZ" sz="2400" dirty="0">
                <a:latin typeface="Cambria" pitchFamily="18" charset="0"/>
              </a:rPr>
              <a:t>, Francie, Rusko, Německo, Rakousko-Uhersko </a:t>
            </a:r>
          </a:p>
          <a:p>
            <a:pPr lvl="1"/>
            <a:r>
              <a:rPr lang="cs-CZ" sz="2400" dirty="0">
                <a:latin typeface="Cambria" pitchFamily="18" charset="0"/>
              </a:rPr>
              <a:t>od začátku 20. století též </a:t>
            </a:r>
            <a:r>
              <a:rPr lang="cs-CZ" sz="2400" dirty="0" smtClean="0">
                <a:latin typeface="Cambria" pitchFamily="18" charset="0"/>
              </a:rPr>
              <a:t>USA </a:t>
            </a:r>
            <a:r>
              <a:rPr lang="cs-CZ" sz="2400" dirty="0">
                <a:latin typeface="Cambria" pitchFamily="18" charset="0"/>
              </a:rPr>
              <a:t>a </a:t>
            </a:r>
            <a:r>
              <a:rPr lang="cs-CZ" sz="2400" dirty="0" smtClean="0">
                <a:latin typeface="Cambria" pitchFamily="18" charset="0"/>
              </a:rPr>
              <a:t>Japonsko</a:t>
            </a:r>
            <a:endParaRPr lang="cs-CZ" sz="2400" dirty="0">
              <a:latin typeface="Cambria" pitchFamily="18" charset="0"/>
            </a:endParaRPr>
          </a:p>
          <a:p>
            <a:pPr lvl="1"/>
            <a:endParaRPr lang="cs-CZ" sz="2600" dirty="0" smtClean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71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14320" cy="792088"/>
          </a:xfrm>
        </p:spPr>
        <p:txBody>
          <a:bodyPr/>
          <a:lstStyle/>
          <a:p>
            <a:pPr algn="l"/>
            <a:r>
              <a:rPr lang="cs-CZ" sz="3600" dirty="0" smtClean="0">
                <a:effectLst/>
                <a:latin typeface="Cambria" pitchFamily="18" charset="0"/>
              </a:rPr>
              <a:t>Druhá </a:t>
            </a:r>
            <a:r>
              <a:rPr lang="cs-CZ" sz="3600" dirty="0">
                <a:effectLst/>
                <a:latin typeface="Cambria" pitchFamily="18" charset="0"/>
              </a:rPr>
              <a:t>průmyslová revoluce </a:t>
            </a:r>
            <a:endParaRPr lang="cs-CZ" sz="36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908720"/>
            <a:ext cx="8856984" cy="5805264"/>
          </a:xfrm>
        </p:spPr>
        <p:txBody>
          <a:bodyPr>
            <a:normAutofit/>
          </a:bodyPr>
          <a:lstStyle/>
          <a:p>
            <a:pPr lvl="0"/>
            <a:r>
              <a:rPr lang="cs-CZ" sz="2600" dirty="0">
                <a:latin typeface="Cambria" pitchFamily="18" charset="0"/>
              </a:rPr>
              <a:t>změny v oblasti hospodářství s využitím nových objevů v oblasti </a:t>
            </a:r>
            <a:r>
              <a:rPr lang="cs-CZ" sz="2600" b="1" dirty="0">
                <a:latin typeface="Cambria" pitchFamily="18" charset="0"/>
              </a:rPr>
              <a:t>techniky</a:t>
            </a:r>
            <a:r>
              <a:rPr lang="cs-CZ" sz="2600" dirty="0">
                <a:latin typeface="Cambria" pitchFamily="18" charset="0"/>
              </a:rPr>
              <a:t> a </a:t>
            </a:r>
            <a:r>
              <a:rPr lang="cs-CZ" sz="2600" b="1" dirty="0">
                <a:latin typeface="Cambria" pitchFamily="18" charset="0"/>
              </a:rPr>
              <a:t>vědy</a:t>
            </a:r>
          </a:p>
          <a:p>
            <a:pPr lvl="0"/>
            <a:r>
              <a:rPr lang="cs-CZ" sz="2600" b="1" i="1" dirty="0">
                <a:latin typeface="Cambria" pitchFamily="18" charset="0"/>
              </a:rPr>
              <a:t>rozmach těžkého průmyslu </a:t>
            </a:r>
          </a:p>
          <a:p>
            <a:pPr lvl="1"/>
            <a:r>
              <a:rPr lang="cs-CZ" sz="2400" dirty="0">
                <a:latin typeface="Cambria" pitchFamily="18" charset="0"/>
              </a:rPr>
              <a:t>velkovýroba železa a oceli</a:t>
            </a:r>
          </a:p>
          <a:p>
            <a:pPr lvl="1"/>
            <a:r>
              <a:rPr lang="cs-CZ" sz="2400" dirty="0">
                <a:latin typeface="Cambria" pitchFamily="18" charset="0"/>
              </a:rPr>
              <a:t>dopad na rozvoj dalších odvětví </a:t>
            </a:r>
            <a:endParaRPr lang="cs-CZ" sz="2400" dirty="0" smtClean="0">
              <a:latin typeface="Cambria" pitchFamily="18" charset="0"/>
            </a:endParaRPr>
          </a:p>
          <a:p>
            <a:pPr lvl="2"/>
            <a:r>
              <a:rPr lang="cs-CZ" sz="2400" i="1" dirty="0" smtClean="0">
                <a:latin typeface="Cambria" pitchFamily="18" charset="0"/>
              </a:rPr>
              <a:t>strojírenství, stavebnictví</a:t>
            </a:r>
          </a:p>
          <a:p>
            <a:pPr lvl="2"/>
            <a:r>
              <a:rPr lang="cs-CZ" sz="2400" i="1" dirty="0" smtClean="0">
                <a:latin typeface="Cambria" pitchFamily="18" charset="0"/>
              </a:rPr>
              <a:t>doprava</a:t>
            </a:r>
            <a:endParaRPr lang="cs-CZ" sz="2400" i="1" dirty="0">
              <a:latin typeface="Cambria" pitchFamily="18" charset="0"/>
            </a:endParaRPr>
          </a:p>
          <a:p>
            <a:pPr lvl="1"/>
            <a:r>
              <a:rPr lang="cs-CZ" sz="2400" b="1" i="1" dirty="0" smtClean="0">
                <a:latin typeface="Cambria" pitchFamily="18" charset="0"/>
              </a:rPr>
              <a:t>militarizace</a:t>
            </a:r>
            <a:r>
              <a:rPr lang="cs-CZ" sz="2400" dirty="0" smtClean="0">
                <a:latin typeface="Cambria" pitchFamily="18" charset="0"/>
              </a:rPr>
              <a:t> států</a:t>
            </a:r>
          </a:p>
          <a:p>
            <a:pPr lvl="2"/>
            <a:r>
              <a:rPr lang="cs-CZ" sz="2400" dirty="0" smtClean="0">
                <a:latin typeface="Cambria" pitchFamily="18" charset="0"/>
              </a:rPr>
              <a:t>zbrojení </a:t>
            </a:r>
            <a:r>
              <a:rPr lang="cs-CZ" sz="2400" dirty="0">
                <a:latin typeface="Cambria" pitchFamily="18" charset="0"/>
              </a:rPr>
              <a:t>a </a:t>
            </a:r>
            <a:r>
              <a:rPr lang="cs-CZ" sz="2400" dirty="0" smtClean="0">
                <a:latin typeface="Cambria" pitchFamily="18" charset="0"/>
              </a:rPr>
              <a:t>příprava </a:t>
            </a:r>
            <a:r>
              <a:rPr lang="cs-CZ" sz="2400" dirty="0">
                <a:latin typeface="Cambria" pitchFamily="18" charset="0"/>
              </a:rPr>
              <a:t>na </a:t>
            </a:r>
            <a:r>
              <a:rPr lang="cs-CZ" sz="2400" dirty="0" smtClean="0">
                <a:latin typeface="Cambria" pitchFamily="18" charset="0"/>
              </a:rPr>
              <a:t>válku</a:t>
            </a:r>
            <a:endParaRPr lang="cs-CZ" sz="2400" dirty="0">
              <a:latin typeface="Cambria" pitchFamily="18" charset="0"/>
            </a:endParaRPr>
          </a:p>
          <a:p>
            <a:pPr lvl="0"/>
            <a:r>
              <a:rPr lang="cs-CZ" sz="2400" dirty="0" smtClean="0">
                <a:latin typeface="Cambria" pitchFamily="18" charset="0"/>
              </a:rPr>
              <a:t>velké </a:t>
            </a:r>
            <a:r>
              <a:rPr lang="cs-CZ" sz="2400" b="1" dirty="0" smtClean="0">
                <a:latin typeface="Cambria" pitchFamily="18" charset="0"/>
              </a:rPr>
              <a:t>průmyslové oblasti</a:t>
            </a:r>
            <a:endParaRPr lang="cs-CZ" sz="2400" b="1" dirty="0">
              <a:latin typeface="Cambria" pitchFamily="18" charset="0"/>
            </a:endParaRPr>
          </a:p>
          <a:p>
            <a:pPr lvl="1"/>
            <a:r>
              <a:rPr lang="cs-CZ" sz="2400" dirty="0">
                <a:latin typeface="Cambria" pitchFamily="18" charset="0"/>
              </a:rPr>
              <a:t>v Evropě Porúří, Sársko a Lotrinsko</a:t>
            </a:r>
          </a:p>
          <a:p>
            <a:pPr lvl="1"/>
            <a:r>
              <a:rPr lang="cs-CZ" sz="2400" dirty="0">
                <a:latin typeface="Cambria" pitchFamily="18" charset="0"/>
              </a:rPr>
              <a:t>v USA na severovýchodě země</a:t>
            </a:r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342" y="1484784"/>
            <a:ext cx="4101064" cy="4159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aoblený obdélník 4"/>
          <p:cNvSpPr/>
          <p:nvPr/>
        </p:nvSpPr>
        <p:spPr>
          <a:xfrm>
            <a:off x="6300192" y="5445224"/>
            <a:ext cx="2520280" cy="72008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latin typeface="Cambria" pitchFamily="18" charset="0"/>
              </a:rPr>
              <a:t>Kruppova zbrojní továrna v Essenu</a:t>
            </a:r>
            <a:endParaRPr lang="cs-CZ" sz="22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4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712968" cy="6264696"/>
          </a:xfrm>
        </p:spPr>
        <p:txBody>
          <a:bodyPr>
            <a:normAutofit/>
          </a:bodyPr>
          <a:lstStyle/>
          <a:p>
            <a:pPr lvl="0"/>
            <a:r>
              <a:rPr lang="cs-CZ" sz="2600" b="1" dirty="0">
                <a:latin typeface="Cambria" pitchFamily="18" charset="0"/>
              </a:rPr>
              <a:t>zintenzivnění práce dělníků</a:t>
            </a:r>
            <a:r>
              <a:rPr lang="cs-CZ" sz="2600" dirty="0">
                <a:latin typeface="Cambria" pitchFamily="18" charset="0"/>
              </a:rPr>
              <a:t> v továrnách</a:t>
            </a:r>
          </a:p>
          <a:p>
            <a:pPr lvl="1"/>
            <a:r>
              <a:rPr lang="cs-CZ" sz="2400" dirty="0" smtClean="0">
                <a:latin typeface="Cambria" pitchFamily="18" charset="0"/>
              </a:rPr>
              <a:t>mechanizace a </a:t>
            </a:r>
            <a:r>
              <a:rPr lang="cs-CZ" sz="2400" b="1" i="1" dirty="0" smtClean="0">
                <a:latin typeface="Cambria" pitchFamily="18" charset="0"/>
              </a:rPr>
              <a:t>pásová </a:t>
            </a:r>
            <a:r>
              <a:rPr lang="cs-CZ" sz="2400" b="1" i="1" dirty="0">
                <a:latin typeface="Cambria" pitchFamily="18" charset="0"/>
              </a:rPr>
              <a:t>výroba </a:t>
            </a:r>
          </a:p>
          <a:p>
            <a:pPr lvl="2"/>
            <a:r>
              <a:rPr lang="cs-CZ" sz="2400" dirty="0">
                <a:latin typeface="Cambria" pitchFamily="18" charset="0"/>
              </a:rPr>
              <a:t>např. automobilka </a:t>
            </a:r>
            <a:r>
              <a:rPr lang="cs-CZ" sz="2400" b="1" i="1" dirty="0">
                <a:latin typeface="Cambria" pitchFamily="18" charset="0"/>
              </a:rPr>
              <a:t>Henryho Forda</a:t>
            </a:r>
            <a:r>
              <a:rPr lang="cs-CZ" sz="2400" dirty="0">
                <a:latin typeface="Cambria" pitchFamily="18" charset="0"/>
              </a:rPr>
              <a:t> v </a:t>
            </a:r>
            <a:r>
              <a:rPr lang="cs-CZ" sz="2400" dirty="0" smtClean="0">
                <a:latin typeface="Cambria" pitchFamily="18" charset="0"/>
              </a:rPr>
              <a:t>USA</a:t>
            </a:r>
            <a:endParaRPr lang="cs-CZ" sz="2400" dirty="0">
              <a:latin typeface="Cambria" pitchFamily="18" charset="0"/>
            </a:endParaRPr>
          </a:p>
          <a:p>
            <a:pPr lvl="0"/>
            <a:r>
              <a:rPr lang="cs-CZ" sz="2600" dirty="0">
                <a:latin typeface="Cambria" pitchFamily="18" charset="0"/>
              </a:rPr>
              <a:t>zvýšené </a:t>
            </a:r>
            <a:r>
              <a:rPr lang="cs-CZ" sz="2600" b="1" dirty="0">
                <a:latin typeface="Cambria" pitchFamily="18" charset="0"/>
              </a:rPr>
              <a:t>nároky na zdroje energie</a:t>
            </a:r>
          </a:p>
          <a:p>
            <a:pPr lvl="1"/>
            <a:r>
              <a:rPr lang="cs-CZ" sz="2400" dirty="0">
                <a:latin typeface="Cambria" pitchFamily="18" charset="0"/>
              </a:rPr>
              <a:t>zvýšení účinnosti pohonné síly páry </a:t>
            </a:r>
            <a:r>
              <a:rPr lang="cs-CZ" sz="2400" dirty="0" smtClean="0">
                <a:latin typeface="Cambria" pitchFamily="18" charset="0"/>
              </a:rPr>
              <a:t>(</a:t>
            </a:r>
            <a:r>
              <a:rPr lang="cs-CZ" sz="2400" b="1" i="1" dirty="0" smtClean="0">
                <a:latin typeface="Cambria" pitchFamily="18" charset="0"/>
              </a:rPr>
              <a:t>parní turbína</a:t>
            </a:r>
            <a:r>
              <a:rPr lang="cs-CZ" sz="2400" dirty="0" smtClean="0">
                <a:latin typeface="Cambria" pitchFamily="18" charset="0"/>
              </a:rPr>
              <a:t>)</a:t>
            </a:r>
            <a:endParaRPr lang="cs-CZ" sz="2400" dirty="0">
              <a:latin typeface="Cambria" pitchFamily="18" charset="0"/>
            </a:endParaRPr>
          </a:p>
          <a:p>
            <a:pPr lvl="1"/>
            <a:r>
              <a:rPr lang="cs-CZ" sz="2400" dirty="0" smtClean="0">
                <a:latin typeface="Cambria" pitchFamily="18" charset="0"/>
              </a:rPr>
              <a:t>počátek </a:t>
            </a:r>
            <a:r>
              <a:rPr lang="cs-CZ" sz="2400" b="1" i="1" dirty="0">
                <a:latin typeface="Cambria" pitchFamily="18" charset="0"/>
              </a:rPr>
              <a:t>výroby elektrické </a:t>
            </a:r>
            <a:r>
              <a:rPr lang="cs-CZ" sz="2400" b="1" i="1" dirty="0" smtClean="0">
                <a:latin typeface="Cambria" pitchFamily="18" charset="0"/>
              </a:rPr>
              <a:t>energie (turbogenerátor)</a:t>
            </a:r>
            <a:endParaRPr lang="cs-CZ" sz="2400" b="1" i="1" dirty="0">
              <a:latin typeface="Cambria" pitchFamily="18" charset="0"/>
            </a:endParaRPr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142379"/>
            <a:ext cx="5506279" cy="362319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3234809"/>
            <a:ext cx="2736304" cy="3506559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5308915" y="5839342"/>
            <a:ext cx="1694521" cy="77038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Cambria" pitchFamily="18" charset="0"/>
              </a:rPr>
              <a:t>Henry Ford</a:t>
            </a:r>
          </a:p>
          <a:p>
            <a:pPr algn="ctr"/>
            <a:r>
              <a:rPr lang="cs-CZ" i="1" dirty="0" smtClean="0">
                <a:latin typeface="Cambria" pitchFamily="18" charset="0"/>
              </a:rPr>
              <a:t>(1863 – 1947)</a:t>
            </a:r>
            <a:endParaRPr lang="cs-CZ" i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40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332656"/>
            <a:ext cx="4968552" cy="792088"/>
          </a:xfrm>
        </p:spPr>
        <p:txBody>
          <a:bodyPr/>
          <a:lstStyle/>
          <a:p>
            <a:pPr algn="l"/>
            <a:r>
              <a:rPr lang="cs-CZ" sz="3800" dirty="0" smtClean="0">
                <a:latin typeface="Cambria" pitchFamily="18" charset="0"/>
              </a:rPr>
              <a:t>Rozvoj techniky</a:t>
            </a:r>
            <a:endParaRPr lang="cs-CZ" sz="38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779912" y="1124744"/>
            <a:ext cx="5184576" cy="2736304"/>
          </a:xfrm>
        </p:spPr>
        <p:txBody>
          <a:bodyPr>
            <a:normAutofit lnSpcReduction="10000"/>
          </a:bodyPr>
          <a:lstStyle/>
          <a:p>
            <a:pPr lvl="0"/>
            <a:r>
              <a:rPr lang="cs-CZ" sz="2600" b="1" i="1" dirty="0">
                <a:latin typeface="Cambria" pitchFamily="18" charset="0"/>
              </a:rPr>
              <a:t>spojovací technika</a:t>
            </a:r>
            <a:endParaRPr lang="cs-CZ" sz="2600" b="1" dirty="0">
              <a:latin typeface="Cambria" pitchFamily="18" charset="0"/>
            </a:endParaRPr>
          </a:p>
          <a:p>
            <a:pPr lvl="1"/>
            <a:r>
              <a:rPr lang="cs-CZ" sz="2400" dirty="0">
                <a:latin typeface="Cambria" pitchFamily="18" charset="0"/>
              </a:rPr>
              <a:t>telefon, telegraf</a:t>
            </a:r>
          </a:p>
          <a:p>
            <a:pPr lvl="1"/>
            <a:r>
              <a:rPr lang="cs-CZ" sz="2400" b="1" dirty="0">
                <a:latin typeface="Cambria" pitchFamily="18" charset="0"/>
              </a:rPr>
              <a:t>bezdrátové rádiové spojení </a:t>
            </a:r>
            <a:endParaRPr lang="cs-CZ" sz="2400" b="1" dirty="0" smtClean="0">
              <a:latin typeface="Cambria" pitchFamily="18" charset="0"/>
            </a:endParaRPr>
          </a:p>
          <a:p>
            <a:pPr lvl="2"/>
            <a:r>
              <a:rPr lang="cs-CZ" sz="2400" dirty="0" smtClean="0">
                <a:latin typeface="Cambria" pitchFamily="18" charset="0"/>
              </a:rPr>
              <a:t>Ital </a:t>
            </a:r>
            <a:r>
              <a:rPr lang="cs-CZ" sz="2400" b="1" i="1" dirty="0" smtClean="0">
                <a:latin typeface="Cambria" pitchFamily="18" charset="0"/>
              </a:rPr>
              <a:t>G</a:t>
            </a:r>
            <a:r>
              <a:rPr lang="cs-CZ" sz="2400" b="1" i="1" dirty="0">
                <a:latin typeface="Cambria" pitchFamily="18" charset="0"/>
              </a:rPr>
              <a:t>. </a:t>
            </a:r>
            <a:r>
              <a:rPr lang="cs-CZ" sz="2400" b="1" i="1" dirty="0" smtClean="0">
                <a:latin typeface="Cambria" pitchFamily="18" charset="0"/>
              </a:rPr>
              <a:t>Marconi</a:t>
            </a:r>
            <a:r>
              <a:rPr lang="cs-CZ" sz="2400" dirty="0" smtClean="0">
                <a:latin typeface="Cambria" pitchFamily="18" charset="0"/>
              </a:rPr>
              <a:t>, 1901</a:t>
            </a:r>
            <a:endParaRPr lang="cs-CZ" sz="2400" dirty="0">
              <a:latin typeface="Cambria" pitchFamily="18" charset="0"/>
            </a:endParaRPr>
          </a:p>
          <a:p>
            <a:pPr lvl="2"/>
            <a:r>
              <a:rPr lang="cs-CZ" sz="2400" dirty="0">
                <a:latin typeface="Cambria" pitchFamily="18" charset="0"/>
              </a:rPr>
              <a:t>zachycení signálu vyslaného přes Atlantik</a:t>
            </a:r>
          </a:p>
          <a:p>
            <a:pPr marL="45720" lv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33693"/>
            <a:ext cx="3384376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25195" y="3861048"/>
            <a:ext cx="4824536" cy="28803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600" b="1" i="1" dirty="0" smtClean="0">
                <a:latin typeface="Cambria" pitchFamily="18" charset="0"/>
              </a:rPr>
              <a:t>výroba automobilů a letadel</a:t>
            </a:r>
            <a:endParaRPr lang="cs-CZ" sz="2600" b="1" dirty="0" smtClean="0">
              <a:latin typeface="Cambria" pitchFamily="18" charset="0"/>
            </a:endParaRPr>
          </a:p>
          <a:p>
            <a:pPr lvl="1"/>
            <a:r>
              <a:rPr lang="cs-CZ" sz="2400" dirty="0" smtClean="0">
                <a:latin typeface="Cambria" pitchFamily="18" charset="0"/>
              </a:rPr>
              <a:t>využití spalovacích a výbušných motorů</a:t>
            </a:r>
          </a:p>
          <a:p>
            <a:pPr lvl="1"/>
            <a:r>
              <a:rPr lang="cs-CZ" sz="2400" dirty="0" smtClean="0">
                <a:latin typeface="Cambria" pitchFamily="18" charset="0"/>
              </a:rPr>
              <a:t>sériové výroby automobilů</a:t>
            </a:r>
          </a:p>
          <a:p>
            <a:pPr lvl="1"/>
            <a:r>
              <a:rPr lang="cs-CZ" sz="2400" dirty="0" smtClean="0">
                <a:latin typeface="Cambria" pitchFamily="18" charset="0"/>
              </a:rPr>
              <a:t>první let bratří </a:t>
            </a:r>
            <a:r>
              <a:rPr lang="cs-CZ" sz="2400" b="1" i="1" dirty="0" smtClean="0">
                <a:latin typeface="Cambria" pitchFamily="18" charset="0"/>
              </a:rPr>
              <a:t>Wrightů</a:t>
            </a:r>
            <a:r>
              <a:rPr lang="cs-CZ" sz="2400" dirty="0" smtClean="0">
                <a:latin typeface="Cambria" pitchFamily="18" charset="0"/>
              </a:rPr>
              <a:t> (USA, 1903)</a:t>
            </a: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22222" t="25193" r="4286" b="11758"/>
          <a:stretch/>
        </p:blipFill>
        <p:spPr>
          <a:xfrm>
            <a:off x="4644008" y="3645024"/>
            <a:ext cx="4484136" cy="3212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Zaoblený obdélník 6"/>
          <p:cNvSpPr/>
          <p:nvPr/>
        </p:nvSpPr>
        <p:spPr>
          <a:xfrm>
            <a:off x="2267744" y="2901798"/>
            <a:ext cx="1836204" cy="72008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Cambria" pitchFamily="18" charset="0"/>
              </a:rPr>
              <a:t>G. Marconi</a:t>
            </a:r>
          </a:p>
          <a:p>
            <a:pPr algn="ctr"/>
            <a:r>
              <a:rPr lang="cs-CZ" i="1" dirty="0" smtClean="0">
                <a:latin typeface="Cambria" pitchFamily="18" charset="0"/>
              </a:rPr>
              <a:t>(1874 – 1937)</a:t>
            </a:r>
            <a:endParaRPr lang="cs-CZ" i="1" dirty="0">
              <a:latin typeface="Cambria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7092280" y="5986175"/>
            <a:ext cx="1728192" cy="72008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Cambria" pitchFamily="18" charset="0"/>
              </a:rPr>
              <a:t>letadlo bratří Wrightů</a:t>
            </a:r>
            <a:endParaRPr lang="cs-CZ" sz="20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93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5688632" cy="1143000"/>
          </a:xfrm>
        </p:spPr>
        <p:txBody>
          <a:bodyPr/>
          <a:lstStyle/>
          <a:p>
            <a:pPr algn="l"/>
            <a:r>
              <a:rPr lang="cs-CZ" sz="3800" dirty="0" smtClean="0">
                <a:latin typeface="Cambria" pitchFamily="18" charset="0"/>
              </a:rPr>
              <a:t>Změny v hospodářství</a:t>
            </a:r>
            <a:endParaRPr lang="cs-CZ" sz="38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1268760"/>
            <a:ext cx="4041767" cy="5184576"/>
          </a:xfrm>
        </p:spPr>
        <p:txBody>
          <a:bodyPr>
            <a:normAutofit/>
          </a:bodyPr>
          <a:lstStyle/>
          <a:p>
            <a:pPr lvl="0"/>
            <a:r>
              <a:rPr lang="cs-CZ" sz="2600" b="1" i="1" dirty="0">
                <a:latin typeface="Cambria" pitchFamily="18" charset="0"/>
              </a:rPr>
              <a:t>monopoly</a:t>
            </a:r>
            <a:endParaRPr lang="cs-CZ" sz="2600" b="1" dirty="0">
              <a:latin typeface="Cambria" pitchFamily="18" charset="0"/>
            </a:endParaRPr>
          </a:p>
          <a:p>
            <a:pPr lvl="1"/>
            <a:r>
              <a:rPr lang="cs-CZ" sz="2400" dirty="0">
                <a:latin typeface="Cambria" pitchFamily="18" charset="0"/>
              </a:rPr>
              <a:t>seskupení </a:t>
            </a:r>
            <a:r>
              <a:rPr lang="cs-CZ" sz="2400" dirty="0" smtClean="0">
                <a:latin typeface="Cambria" pitchFamily="18" charset="0"/>
              </a:rPr>
              <a:t>podniků </a:t>
            </a:r>
            <a:r>
              <a:rPr lang="cs-CZ" sz="2400" dirty="0">
                <a:latin typeface="Cambria" pitchFamily="18" charset="0"/>
              </a:rPr>
              <a:t>ovlivňujících určitou část </a:t>
            </a:r>
            <a:r>
              <a:rPr lang="cs-CZ" sz="2400" dirty="0" smtClean="0">
                <a:latin typeface="Cambria" pitchFamily="18" charset="0"/>
              </a:rPr>
              <a:t>výroby</a:t>
            </a:r>
          </a:p>
          <a:p>
            <a:pPr marL="365760" lvl="1" indent="0">
              <a:buNone/>
            </a:pPr>
            <a:endParaRPr lang="cs-CZ" sz="2400" dirty="0">
              <a:latin typeface="Cambria" pitchFamily="18" charset="0"/>
            </a:endParaRPr>
          </a:p>
          <a:p>
            <a:pPr lvl="0"/>
            <a:r>
              <a:rPr lang="cs-CZ" sz="2600" b="1" i="1" dirty="0">
                <a:latin typeface="Cambria" pitchFamily="18" charset="0"/>
              </a:rPr>
              <a:t>finanční kapitál</a:t>
            </a:r>
            <a:endParaRPr lang="cs-CZ" sz="2600" b="1" dirty="0">
              <a:latin typeface="Cambria" pitchFamily="18" charset="0"/>
            </a:endParaRPr>
          </a:p>
          <a:p>
            <a:pPr lvl="1"/>
            <a:r>
              <a:rPr lang="cs-CZ" sz="2400" dirty="0">
                <a:latin typeface="Cambria" pitchFamily="18" charset="0"/>
              </a:rPr>
              <a:t>prostředek k propojení průmyslových a bankovních podnikatelů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529" y="1110247"/>
            <a:ext cx="4750668" cy="5734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aoblený obdélník 5"/>
          <p:cNvSpPr/>
          <p:nvPr/>
        </p:nvSpPr>
        <p:spPr>
          <a:xfrm>
            <a:off x="3131840" y="5804814"/>
            <a:ext cx="1656184" cy="72008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Cambria" pitchFamily="18" charset="0"/>
              </a:rPr>
              <a:t>Poldina huť v Kladně</a:t>
            </a:r>
            <a:endParaRPr lang="cs-CZ" sz="20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30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6512511" cy="1143000"/>
          </a:xfrm>
        </p:spPr>
        <p:txBody>
          <a:bodyPr/>
          <a:lstStyle/>
          <a:p>
            <a:r>
              <a:rPr lang="cs-CZ" sz="3800" dirty="0" smtClean="0">
                <a:latin typeface="Cambria" pitchFamily="18" charset="0"/>
              </a:rPr>
              <a:t>Vědecké objevy</a:t>
            </a:r>
            <a:endParaRPr lang="cs-CZ" sz="38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932040" y="1340768"/>
            <a:ext cx="4104456" cy="5328592"/>
          </a:xfrm>
        </p:spPr>
        <p:txBody>
          <a:bodyPr/>
          <a:lstStyle/>
          <a:p>
            <a:pPr lvl="0"/>
            <a:r>
              <a:rPr lang="cs-CZ" sz="2600" b="1" i="1" dirty="0" smtClean="0">
                <a:latin typeface="Cambria" pitchFamily="18" charset="0"/>
              </a:rPr>
              <a:t>Albert </a:t>
            </a:r>
            <a:r>
              <a:rPr lang="cs-CZ" sz="2600" b="1" i="1" dirty="0">
                <a:latin typeface="Cambria" pitchFamily="18" charset="0"/>
              </a:rPr>
              <a:t>Einstein </a:t>
            </a:r>
            <a:endParaRPr lang="cs-CZ" sz="2600" b="1" i="1" dirty="0" smtClean="0">
              <a:latin typeface="Cambria" pitchFamily="18" charset="0"/>
            </a:endParaRPr>
          </a:p>
          <a:p>
            <a:pPr lvl="1"/>
            <a:r>
              <a:rPr lang="cs-CZ" sz="2400" dirty="0" smtClean="0">
                <a:latin typeface="Cambria" pitchFamily="18" charset="0"/>
              </a:rPr>
              <a:t>teorie </a:t>
            </a:r>
            <a:r>
              <a:rPr lang="cs-CZ" sz="2400" dirty="0">
                <a:latin typeface="Cambria" pitchFamily="18" charset="0"/>
              </a:rPr>
              <a:t>relativity</a:t>
            </a:r>
          </a:p>
          <a:p>
            <a:pPr lvl="0"/>
            <a:r>
              <a:rPr lang="cs-CZ" sz="2600" b="1" i="1" dirty="0" smtClean="0">
                <a:latin typeface="Cambria" pitchFamily="18" charset="0"/>
              </a:rPr>
              <a:t>Max </a:t>
            </a:r>
            <a:r>
              <a:rPr lang="cs-CZ" sz="2600" b="1" i="1" dirty="0">
                <a:latin typeface="Cambria" pitchFamily="18" charset="0"/>
              </a:rPr>
              <a:t>Planck</a:t>
            </a:r>
            <a:r>
              <a:rPr lang="cs-CZ" sz="2600" b="1" dirty="0">
                <a:latin typeface="Cambria" pitchFamily="18" charset="0"/>
              </a:rPr>
              <a:t> </a:t>
            </a:r>
            <a:endParaRPr lang="cs-CZ" sz="2600" b="1" dirty="0" smtClean="0">
              <a:latin typeface="Cambria" pitchFamily="18" charset="0"/>
            </a:endParaRPr>
          </a:p>
          <a:p>
            <a:pPr lvl="1"/>
            <a:r>
              <a:rPr lang="cs-CZ" sz="2400" dirty="0" smtClean="0">
                <a:latin typeface="Cambria" pitchFamily="18" charset="0"/>
              </a:rPr>
              <a:t>kvantová </a:t>
            </a:r>
            <a:r>
              <a:rPr lang="cs-CZ" sz="2400" dirty="0">
                <a:latin typeface="Cambria" pitchFamily="18" charset="0"/>
              </a:rPr>
              <a:t>teorie</a:t>
            </a:r>
          </a:p>
          <a:p>
            <a:pPr lvl="0"/>
            <a:r>
              <a:rPr lang="cs-CZ" sz="2600" b="1" i="1" dirty="0" smtClean="0">
                <a:latin typeface="Cambria" pitchFamily="18" charset="0"/>
              </a:rPr>
              <a:t>Johann Gregor Mendel</a:t>
            </a:r>
          </a:p>
          <a:p>
            <a:pPr lvl="1"/>
            <a:r>
              <a:rPr lang="cs-CZ" sz="2400" dirty="0" smtClean="0">
                <a:latin typeface="Cambria" pitchFamily="18" charset="0"/>
              </a:rPr>
              <a:t>výzkum </a:t>
            </a:r>
            <a:r>
              <a:rPr lang="cs-CZ" sz="2400" dirty="0">
                <a:latin typeface="Cambria" pitchFamily="18" charset="0"/>
              </a:rPr>
              <a:t>dědičnosti</a:t>
            </a:r>
          </a:p>
          <a:p>
            <a:pPr lvl="0"/>
            <a:r>
              <a:rPr lang="cs-CZ" sz="2600" b="1" i="1" dirty="0" smtClean="0">
                <a:latin typeface="Cambria" pitchFamily="18" charset="0"/>
              </a:rPr>
              <a:t>Louis </a:t>
            </a:r>
            <a:r>
              <a:rPr lang="cs-CZ" sz="2600" b="1" i="1" dirty="0">
                <a:latin typeface="Cambria" pitchFamily="18" charset="0"/>
              </a:rPr>
              <a:t>Pasteur </a:t>
            </a:r>
            <a:endParaRPr lang="cs-CZ" sz="2600" b="1" i="1" dirty="0" smtClean="0">
              <a:latin typeface="Cambria" pitchFamily="18" charset="0"/>
            </a:endParaRPr>
          </a:p>
          <a:p>
            <a:pPr lvl="1"/>
            <a:r>
              <a:rPr lang="cs-CZ" sz="2400" dirty="0" smtClean="0">
                <a:latin typeface="Cambria" pitchFamily="18" charset="0"/>
              </a:rPr>
              <a:t>rozvoj </a:t>
            </a:r>
            <a:r>
              <a:rPr lang="cs-CZ" sz="2400" dirty="0">
                <a:latin typeface="Cambria" pitchFamily="18" charset="0"/>
              </a:rPr>
              <a:t>bakteriologie</a:t>
            </a:r>
          </a:p>
          <a:p>
            <a:pPr lvl="0"/>
            <a:r>
              <a:rPr lang="cs-CZ" sz="2600" b="1" i="1" dirty="0" smtClean="0">
                <a:latin typeface="Cambria" pitchFamily="18" charset="0"/>
              </a:rPr>
              <a:t>Jan Evangelista Purkyně</a:t>
            </a:r>
          </a:p>
          <a:p>
            <a:pPr lvl="1"/>
            <a:r>
              <a:rPr lang="cs-CZ" sz="2400" dirty="0" smtClean="0">
                <a:latin typeface="Cambria" pitchFamily="18" charset="0"/>
              </a:rPr>
              <a:t>buněčná </a:t>
            </a:r>
            <a:r>
              <a:rPr lang="cs-CZ" sz="2400" dirty="0">
                <a:latin typeface="Cambria" pitchFamily="18" charset="0"/>
              </a:rPr>
              <a:t>teorie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09" y="188640"/>
            <a:ext cx="4320480" cy="5328592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1510319" y="5157192"/>
            <a:ext cx="2520280" cy="72008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Cambria" pitchFamily="18" charset="0"/>
              </a:rPr>
              <a:t>Albert Einstein</a:t>
            </a:r>
          </a:p>
          <a:p>
            <a:pPr algn="ctr"/>
            <a:r>
              <a:rPr lang="cs-CZ" i="1" dirty="0" smtClean="0">
                <a:latin typeface="Cambria" pitchFamily="18" charset="0"/>
              </a:rPr>
              <a:t>(1879 – 1955)</a:t>
            </a:r>
            <a:endParaRPr lang="cs-CZ" i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35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40960" cy="720080"/>
          </a:xfrm>
        </p:spPr>
        <p:txBody>
          <a:bodyPr/>
          <a:lstStyle/>
          <a:p>
            <a:pPr algn="l"/>
            <a:r>
              <a:rPr lang="cs-CZ" sz="3800" dirty="0" smtClean="0">
                <a:latin typeface="Cambria" pitchFamily="18" charset="0"/>
              </a:rPr>
              <a:t>Změny ve společnosti</a:t>
            </a:r>
            <a:endParaRPr lang="cs-CZ" sz="38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1556792"/>
            <a:ext cx="6336704" cy="4824536"/>
          </a:xfrm>
        </p:spPr>
        <p:txBody>
          <a:bodyPr/>
          <a:lstStyle/>
          <a:p>
            <a:pPr lvl="0"/>
            <a:r>
              <a:rPr lang="cs-CZ" sz="2600" b="1" i="1" dirty="0">
                <a:latin typeface="Cambria" pitchFamily="18" charset="0"/>
              </a:rPr>
              <a:t>rozvoj tisku</a:t>
            </a:r>
            <a:endParaRPr lang="cs-CZ" sz="2600" b="1" dirty="0">
              <a:latin typeface="Cambria" pitchFamily="18" charset="0"/>
            </a:endParaRPr>
          </a:p>
          <a:p>
            <a:pPr lvl="1"/>
            <a:r>
              <a:rPr lang="cs-CZ" sz="2400" dirty="0">
                <a:latin typeface="Cambria" pitchFamily="18" charset="0"/>
              </a:rPr>
              <a:t>rostoucí svoboda </a:t>
            </a:r>
            <a:r>
              <a:rPr lang="cs-CZ" sz="2400" dirty="0" smtClean="0">
                <a:latin typeface="Cambria" pitchFamily="18" charset="0"/>
              </a:rPr>
              <a:t>slova</a:t>
            </a:r>
          </a:p>
          <a:p>
            <a:pPr marL="365760" lvl="1" indent="0">
              <a:buNone/>
            </a:pPr>
            <a:endParaRPr lang="cs-CZ" sz="2400" dirty="0">
              <a:latin typeface="Cambria" pitchFamily="18" charset="0"/>
            </a:endParaRPr>
          </a:p>
          <a:p>
            <a:pPr lvl="0"/>
            <a:r>
              <a:rPr lang="cs-CZ" sz="2600" b="1" i="1" dirty="0" smtClean="0">
                <a:latin typeface="Cambria" pitchFamily="18" charset="0"/>
              </a:rPr>
              <a:t>feministické </a:t>
            </a:r>
            <a:r>
              <a:rPr lang="cs-CZ" sz="2600" b="1" i="1" dirty="0">
                <a:latin typeface="Cambria" pitchFamily="18" charset="0"/>
              </a:rPr>
              <a:t>hnutí</a:t>
            </a:r>
            <a:endParaRPr lang="cs-CZ" sz="2600" b="1" dirty="0">
              <a:latin typeface="Cambria" pitchFamily="18" charset="0"/>
            </a:endParaRPr>
          </a:p>
          <a:p>
            <a:pPr lvl="1"/>
            <a:r>
              <a:rPr lang="cs-CZ" sz="2400" dirty="0">
                <a:latin typeface="Cambria" pitchFamily="18" charset="0"/>
              </a:rPr>
              <a:t>úsilí žen o jejich zrovnoprávnění s muži </a:t>
            </a:r>
          </a:p>
          <a:p>
            <a:pPr lvl="1"/>
            <a:r>
              <a:rPr lang="cs-CZ" sz="2400" dirty="0">
                <a:latin typeface="Cambria" pitchFamily="18" charset="0"/>
              </a:rPr>
              <a:t>snaha zapojit ženy do veřejných funkcí</a:t>
            </a:r>
          </a:p>
          <a:p>
            <a:pPr lvl="1"/>
            <a:r>
              <a:rPr lang="cs-CZ" sz="2400" dirty="0">
                <a:latin typeface="Cambria" pitchFamily="18" charset="0"/>
              </a:rPr>
              <a:t>rovný přístup ke vzdělání</a:t>
            </a:r>
          </a:p>
          <a:p>
            <a:pPr lvl="1"/>
            <a:r>
              <a:rPr lang="cs-CZ" sz="2400" dirty="0">
                <a:latin typeface="Cambria" pitchFamily="18" charset="0"/>
              </a:rPr>
              <a:t>zajistit ženám volební právo</a:t>
            </a:r>
          </a:p>
          <a:p>
            <a:pPr lvl="1"/>
            <a:r>
              <a:rPr lang="cs-CZ" sz="2400" dirty="0">
                <a:latin typeface="Cambria" pitchFamily="18" charset="0"/>
              </a:rPr>
              <a:t>dosažení mzdové </a:t>
            </a:r>
            <a:r>
              <a:rPr lang="cs-CZ" sz="2400" dirty="0" smtClean="0">
                <a:latin typeface="Cambria" pitchFamily="18" charset="0"/>
              </a:rPr>
              <a:t>rovnosti s muži</a:t>
            </a:r>
            <a:endParaRPr lang="cs-CZ" sz="2400" dirty="0">
              <a:latin typeface="Cambria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915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76672"/>
            <a:ext cx="8496943" cy="641008"/>
          </a:xfrm>
        </p:spPr>
        <p:txBody>
          <a:bodyPr/>
          <a:lstStyle/>
          <a:p>
            <a:pPr algn="ctr"/>
            <a:r>
              <a:rPr lang="cs-CZ" sz="3500" dirty="0" smtClean="0">
                <a:latin typeface="Cambria" pitchFamily="18" charset="0"/>
              </a:rPr>
              <a:t>Otázky a úkoly </a:t>
            </a:r>
            <a:endParaRPr lang="cs-CZ" sz="3500" dirty="0">
              <a:latin typeface="Cambria" pitchFamily="18" charset="0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79512" y="980728"/>
            <a:ext cx="8784976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400" dirty="0" smtClean="0">
              <a:latin typeface="Cambria" pitchFamily="18" charset="0"/>
            </a:endParaRPr>
          </a:p>
          <a:p>
            <a:endParaRPr lang="cs-CZ" sz="2400" dirty="0">
              <a:latin typeface="Cambria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83568" y="1340768"/>
            <a:ext cx="7979997" cy="49685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1" dirty="0" smtClean="0">
                <a:latin typeface="Cambria" pitchFamily="18" charset="0"/>
              </a:rPr>
              <a:t>1.</a:t>
            </a:r>
            <a:r>
              <a:rPr lang="cs-CZ" sz="2400" dirty="0" smtClean="0">
                <a:latin typeface="Cambria" pitchFamily="18" charset="0"/>
              </a:rPr>
              <a:t> </a:t>
            </a:r>
            <a:r>
              <a:rPr lang="cs-CZ" sz="2400" dirty="0">
                <a:latin typeface="Cambria" pitchFamily="18" charset="0"/>
              </a:rPr>
              <a:t>	</a:t>
            </a:r>
            <a:r>
              <a:rPr lang="cs-CZ" sz="2400" dirty="0" smtClean="0">
                <a:latin typeface="Cambria" pitchFamily="18" charset="0"/>
              </a:rPr>
              <a:t>Charakterizujte hlavní mocenské zájmy na přelomu 19. a 	20. století.</a:t>
            </a:r>
          </a:p>
          <a:p>
            <a:r>
              <a:rPr lang="cs-CZ" sz="2400" b="1" dirty="0" smtClean="0">
                <a:latin typeface="Cambria" pitchFamily="18" charset="0"/>
              </a:rPr>
              <a:t>2.</a:t>
            </a:r>
            <a:r>
              <a:rPr lang="cs-CZ" sz="2400" dirty="0" smtClean="0">
                <a:latin typeface="Cambria" pitchFamily="18" charset="0"/>
              </a:rPr>
              <a:t>	Popište hlavní znaky druhé průmyslové revoluce a rozvoj 	techniky.</a:t>
            </a:r>
          </a:p>
          <a:p>
            <a:r>
              <a:rPr lang="cs-CZ" sz="2400" b="1" dirty="0" smtClean="0">
                <a:latin typeface="Cambria" pitchFamily="18" charset="0"/>
              </a:rPr>
              <a:t>3.</a:t>
            </a:r>
            <a:r>
              <a:rPr lang="cs-CZ" sz="2400" dirty="0" smtClean="0">
                <a:latin typeface="Cambria" pitchFamily="18" charset="0"/>
              </a:rPr>
              <a:t>	Jmenujte některé představitele vědy a přibližte jejich 	vědecké objevy.</a:t>
            </a:r>
            <a:endParaRPr lang="cs-CZ" dirty="0">
              <a:latin typeface="Cambria" pitchFamily="18" charset="0"/>
            </a:endParaRPr>
          </a:p>
          <a:p>
            <a:r>
              <a:rPr lang="cs-CZ" sz="2400" b="1" dirty="0" smtClean="0">
                <a:latin typeface="Cambria" pitchFamily="18" charset="0"/>
              </a:rPr>
              <a:t>4.</a:t>
            </a:r>
            <a:r>
              <a:rPr lang="cs-CZ" sz="2400" dirty="0" smtClean="0">
                <a:latin typeface="Cambria" pitchFamily="18" charset="0"/>
              </a:rPr>
              <a:t>	Vysvětlete pojmy:</a:t>
            </a:r>
          </a:p>
          <a:p>
            <a:pPr lvl="3"/>
            <a:r>
              <a:rPr lang="cs-CZ" sz="2000" dirty="0" smtClean="0">
                <a:latin typeface="Cambria" pitchFamily="18" charset="0"/>
              </a:rPr>
              <a:t>imperialismus</a:t>
            </a:r>
          </a:p>
          <a:p>
            <a:pPr lvl="3"/>
            <a:r>
              <a:rPr lang="cs-CZ" sz="2000" dirty="0" smtClean="0">
                <a:latin typeface="Cambria" pitchFamily="18" charset="0"/>
              </a:rPr>
              <a:t>militarizace</a:t>
            </a:r>
          </a:p>
          <a:p>
            <a:pPr lvl="3"/>
            <a:r>
              <a:rPr lang="cs-CZ" sz="2000" dirty="0" smtClean="0">
                <a:latin typeface="Cambria" pitchFamily="18" charset="0"/>
              </a:rPr>
              <a:t>pásová výroba</a:t>
            </a:r>
          </a:p>
          <a:p>
            <a:pPr lvl="3"/>
            <a:r>
              <a:rPr lang="cs-CZ" sz="2000" dirty="0" smtClean="0">
                <a:latin typeface="Cambria" pitchFamily="18" charset="0"/>
              </a:rPr>
              <a:t>monopoly</a:t>
            </a:r>
          </a:p>
          <a:p>
            <a:pPr lvl="3"/>
            <a:r>
              <a:rPr lang="cs-CZ" sz="2000" dirty="0" smtClean="0">
                <a:latin typeface="Cambria" pitchFamily="18" charset="0"/>
              </a:rPr>
              <a:t>feministické hnutí</a:t>
            </a:r>
          </a:p>
          <a:p>
            <a:pPr lvl="3"/>
            <a:endParaRPr lang="cs-CZ" dirty="0" smtClean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3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90217" y="260648"/>
            <a:ext cx="8640960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500" dirty="0"/>
          </a:p>
          <a:p>
            <a:r>
              <a:rPr lang="cs-CZ" b="1" dirty="0" smtClean="0">
                <a:latin typeface="Cambria" pitchFamily="18" charset="0"/>
              </a:rPr>
              <a:t>Text: Mgr. František Šturma</a:t>
            </a:r>
          </a:p>
          <a:p>
            <a:endParaRPr lang="cs-CZ" b="1" dirty="0">
              <a:latin typeface="Cambria" pitchFamily="18" charset="0"/>
            </a:endParaRPr>
          </a:p>
          <a:p>
            <a:r>
              <a:rPr lang="cs-CZ" b="1" dirty="0" smtClean="0">
                <a:latin typeface="Cambria" pitchFamily="18" charset="0"/>
              </a:rPr>
              <a:t>Použité obrázky:</a:t>
            </a:r>
            <a:endParaRPr lang="cs-CZ" b="1" dirty="0">
              <a:latin typeface="Cambria" pitchFamily="18" charset="0"/>
            </a:endParaRPr>
          </a:p>
          <a:p>
            <a:endParaRPr lang="cs-CZ" sz="1500" dirty="0" smtClean="0">
              <a:latin typeface="Cambria" pitchFamily="18" charset="0"/>
            </a:endParaRPr>
          </a:p>
          <a:p>
            <a:r>
              <a:rPr lang="cs-CZ" sz="1300" dirty="0" err="1" smtClean="0">
                <a:latin typeface="Cambria" pitchFamily="18" charset="0"/>
              </a:rPr>
              <a:t>Soubor:Late_model_Ford_Model_T.jpg</a:t>
            </a:r>
            <a:r>
              <a:rPr lang="cs-CZ" sz="1300" dirty="0">
                <a:latin typeface="Cambria" pitchFamily="18" charset="0"/>
              </a:rPr>
              <a:t>. In </a:t>
            </a:r>
            <a:r>
              <a:rPr lang="cs-CZ" sz="1300" i="1" dirty="0" err="1">
                <a:latin typeface="Cambria" pitchFamily="18" charset="0"/>
              </a:rPr>
              <a:t>Wikipedia</a:t>
            </a:r>
            <a:r>
              <a:rPr lang="cs-CZ" sz="1300" i="1" dirty="0">
                <a:latin typeface="Cambria" pitchFamily="18" charset="0"/>
              </a:rPr>
              <a:t> : </a:t>
            </a:r>
            <a:r>
              <a:rPr lang="cs-CZ" sz="1300" i="1" dirty="0" err="1">
                <a:latin typeface="Cambria" pitchFamily="18" charset="0"/>
              </a:rPr>
              <a:t>the</a:t>
            </a:r>
            <a:r>
              <a:rPr lang="cs-CZ" sz="1300" i="1" dirty="0">
                <a:latin typeface="Cambria" pitchFamily="18" charset="0"/>
              </a:rPr>
              <a:t> free </a:t>
            </a:r>
            <a:r>
              <a:rPr lang="cs-CZ" sz="1300" i="1" dirty="0" err="1">
                <a:latin typeface="Cambria" pitchFamily="18" charset="0"/>
              </a:rPr>
              <a:t>encyclopedia</a:t>
            </a:r>
            <a:r>
              <a:rPr lang="cs-CZ" sz="1300" dirty="0">
                <a:latin typeface="Cambria" pitchFamily="18" charset="0"/>
              </a:rPr>
              <a:t> [online]. St. </a:t>
            </a:r>
            <a:r>
              <a:rPr lang="cs-CZ" sz="1300" dirty="0" err="1">
                <a:latin typeface="Cambria" pitchFamily="18" charset="0"/>
              </a:rPr>
              <a:t>Petersburg</a:t>
            </a:r>
            <a:r>
              <a:rPr lang="cs-CZ" sz="1300" dirty="0">
                <a:latin typeface="Cambria" pitchFamily="18" charset="0"/>
              </a:rPr>
              <a:t> (Florida) : </a:t>
            </a:r>
            <a:r>
              <a:rPr lang="cs-CZ" sz="1300" dirty="0" err="1">
                <a:latin typeface="Cambria" pitchFamily="18" charset="0"/>
              </a:rPr>
              <a:t>Wikipedia</a:t>
            </a:r>
            <a:r>
              <a:rPr lang="cs-CZ" sz="1300" dirty="0">
                <a:latin typeface="Cambria" pitchFamily="18" charset="0"/>
              </a:rPr>
              <a:t> </a:t>
            </a:r>
            <a:r>
              <a:rPr lang="cs-CZ" sz="1300" dirty="0" err="1">
                <a:latin typeface="Cambria" pitchFamily="18" charset="0"/>
              </a:rPr>
              <a:t>Foundation</a:t>
            </a:r>
            <a:r>
              <a:rPr lang="cs-CZ" sz="1300" dirty="0">
                <a:latin typeface="Cambria" pitchFamily="18" charset="0"/>
              </a:rPr>
              <a:t>, [cit. 2011-08-27]. Dostupné z WWW: </a:t>
            </a:r>
            <a:r>
              <a:rPr lang="cs-CZ" sz="1300" dirty="0" smtClean="0">
                <a:latin typeface="Cambria" pitchFamily="18" charset="0"/>
              </a:rPr>
              <a:t>&lt;http://cs.wikipedia.org/wiki/ </a:t>
            </a:r>
            <a:r>
              <a:rPr lang="cs-CZ" sz="1300" dirty="0" err="1" smtClean="0">
                <a:latin typeface="Cambria" pitchFamily="18" charset="0"/>
              </a:rPr>
              <a:t>Soubor:Late_model_Ford_Model_T.jpg</a:t>
            </a:r>
            <a:r>
              <a:rPr lang="cs-CZ" sz="1300" dirty="0" smtClean="0">
                <a:latin typeface="Cambria" pitchFamily="18" charset="0"/>
              </a:rPr>
              <a:t>&gt;.</a:t>
            </a:r>
          </a:p>
          <a:p>
            <a:r>
              <a:rPr lang="cs-CZ" sz="1300" dirty="0">
                <a:latin typeface="Cambria" pitchFamily="18" charset="0"/>
              </a:rPr>
              <a:t> </a:t>
            </a:r>
          </a:p>
          <a:p>
            <a:r>
              <a:rPr lang="cs-CZ" sz="1300" dirty="0">
                <a:latin typeface="Cambria" pitchFamily="18" charset="0"/>
              </a:rPr>
              <a:t>Soubor:Henry_ford_1919.jpg. In </a:t>
            </a:r>
            <a:r>
              <a:rPr lang="cs-CZ" sz="1300" i="1" dirty="0" err="1">
                <a:latin typeface="Cambria" pitchFamily="18" charset="0"/>
              </a:rPr>
              <a:t>Wikipedia</a:t>
            </a:r>
            <a:r>
              <a:rPr lang="cs-CZ" sz="1300" i="1" dirty="0">
                <a:latin typeface="Cambria" pitchFamily="18" charset="0"/>
              </a:rPr>
              <a:t> : </a:t>
            </a:r>
            <a:r>
              <a:rPr lang="cs-CZ" sz="1300" i="1" dirty="0" err="1">
                <a:latin typeface="Cambria" pitchFamily="18" charset="0"/>
              </a:rPr>
              <a:t>the</a:t>
            </a:r>
            <a:r>
              <a:rPr lang="cs-CZ" sz="1300" i="1" dirty="0">
                <a:latin typeface="Cambria" pitchFamily="18" charset="0"/>
              </a:rPr>
              <a:t> free </a:t>
            </a:r>
            <a:r>
              <a:rPr lang="cs-CZ" sz="1300" i="1" dirty="0" err="1">
                <a:latin typeface="Cambria" pitchFamily="18" charset="0"/>
              </a:rPr>
              <a:t>encyclopedia</a:t>
            </a:r>
            <a:r>
              <a:rPr lang="cs-CZ" sz="1300" dirty="0">
                <a:latin typeface="Cambria" pitchFamily="18" charset="0"/>
              </a:rPr>
              <a:t> [online]. St. </a:t>
            </a:r>
            <a:r>
              <a:rPr lang="cs-CZ" sz="1300" dirty="0" err="1">
                <a:latin typeface="Cambria" pitchFamily="18" charset="0"/>
              </a:rPr>
              <a:t>Petersburg</a:t>
            </a:r>
            <a:r>
              <a:rPr lang="cs-CZ" sz="1300" dirty="0">
                <a:latin typeface="Cambria" pitchFamily="18" charset="0"/>
              </a:rPr>
              <a:t> (Florida) : </a:t>
            </a:r>
            <a:r>
              <a:rPr lang="cs-CZ" sz="1300" dirty="0" err="1">
                <a:latin typeface="Cambria" pitchFamily="18" charset="0"/>
              </a:rPr>
              <a:t>Wikipedia</a:t>
            </a:r>
            <a:r>
              <a:rPr lang="cs-CZ" sz="1300" dirty="0">
                <a:latin typeface="Cambria" pitchFamily="18" charset="0"/>
              </a:rPr>
              <a:t> </a:t>
            </a:r>
            <a:r>
              <a:rPr lang="cs-CZ" sz="1300" dirty="0" err="1">
                <a:latin typeface="Cambria" pitchFamily="18" charset="0"/>
              </a:rPr>
              <a:t>Foundation</a:t>
            </a:r>
            <a:r>
              <a:rPr lang="cs-CZ" sz="1300" dirty="0">
                <a:latin typeface="Cambria" pitchFamily="18" charset="0"/>
              </a:rPr>
              <a:t>, [cit. 2011-08-27]. Dostupné z WWW: </a:t>
            </a:r>
            <a:r>
              <a:rPr lang="cs-CZ" sz="1300" dirty="0" smtClean="0">
                <a:latin typeface="Cambria" pitchFamily="18" charset="0"/>
              </a:rPr>
              <a:t>&lt;http</a:t>
            </a:r>
            <a:r>
              <a:rPr lang="cs-CZ" sz="1300" dirty="0">
                <a:latin typeface="Cambria" pitchFamily="18" charset="0"/>
              </a:rPr>
              <a:t>://cs.wikipedia.org/wiki/Soubor:Henry_ford_1919.jpg&gt;.</a:t>
            </a:r>
          </a:p>
          <a:p>
            <a:r>
              <a:rPr lang="cs-CZ" sz="1300" dirty="0">
                <a:latin typeface="Cambria" pitchFamily="18" charset="0"/>
              </a:rPr>
              <a:t> </a:t>
            </a:r>
          </a:p>
          <a:p>
            <a:r>
              <a:rPr lang="cs-CZ" sz="1300" dirty="0" err="1">
                <a:latin typeface="Cambria" pitchFamily="18" charset="0"/>
              </a:rPr>
              <a:t>Soubor:Marconi.jpg</a:t>
            </a:r>
            <a:r>
              <a:rPr lang="cs-CZ" sz="1300" dirty="0">
                <a:latin typeface="Cambria" pitchFamily="18" charset="0"/>
              </a:rPr>
              <a:t> . In </a:t>
            </a:r>
            <a:r>
              <a:rPr lang="cs-CZ" sz="1300" i="1" dirty="0" err="1">
                <a:latin typeface="Cambria" pitchFamily="18" charset="0"/>
              </a:rPr>
              <a:t>Wikipedia</a:t>
            </a:r>
            <a:r>
              <a:rPr lang="cs-CZ" sz="1300" i="1" dirty="0">
                <a:latin typeface="Cambria" pitchFamily="18" charset="0"/>
              </a:rPr>
              <a:t> : </a:t>
            </a:r>
            <a:r>
              <a:rPr lang="cs-CZ" sz="1300" i="1" dirty="0" err="1">
                <a:latin typeface="Cambria" pitchFamily="18" charset="0"/>
              </a:rPr>
              <a:t>the</a:t>
            </a:r>
            <a:r>
              <a:rPr lang="cs-CZ" sz="1300" i="1" dirty="0">
                <a:latin typeface="Cambria" pitchFamily="18" charset="0"/>
              </a:rPr>
              <a:t> free </a:t>
            </a:r>
            <a:r>
              <a:rPr lang="cs-CZ" sz="1300" i="1" dirty="0" err="1">
                <a:latin typeface="Cambria" pitchFamily="18" charset="0"/>
              </a:rPr>
              <a:t>encyclopedia</a:t>
            </a:r>
            <a:r>
              <a:rPr lang="cs-CZ" sz="1300" dirty="0">
                <a:latin typeface="Cambria" pitchFamily="18" charset="0"/>
              </a:rPr>
              <a:t> [online]. St. </a:t>
            </a:r>
            <a:r>
              <a:rPr lang="cs-CZ" sz="1300" dirty="0" err="1">
                <a:latin typeface="Cambria" pitchFamily="18" charset="0"/>
              </a:rPr>
              <a:t>Petersburg</a:t>
            </a:r>
            <a:r>
              <a:rPr lang="cs-CZ" sz="1300" dirty="0">
                <a:latin typeface="Cambria" pitchFamily="18" charset="0"/>
              </a:rPr>
              <a:t> (Florida) : </a:t>
            </a:r>
            <a:r>
              <a:rPr lang="cs-CZ" sz="1300" dirty="0" err="1">
                <a:latin typeface="Cambria" pitchFamily="18" charset="0"/>
              </a:rPr>
              <a:t>Wikipedia</a:t>
            </a:r>
            <a:r>
              <a:rPr lang="cs-CZ" sz="1300" dirty="0">
                <a:latin typeface="Cambria" pitchFamily="18" charset="0"/>
              </a:rPr>
              <a:t> </a:t>
            </a:r>
            <a:r>
              <a:rPr lang="cs-CZ" sz="1300" dirty="0" err="1">
                <a:latin typeface="Cambria" pitchFamily="18" charset="0"/>
              </a:rPr>
              <a:t>Foundation</a:t>
            </a:r>
            <a:r>
              <a:rPr lang="cs-CZ" sz="1300" dirty="0">
                <a:latin typeface="Cambria" pitchFamily="18" charset="0"/>
              </a:rPr>
              <a:t>, [cit. 2011-08-27]. Dostupné z WWW: &lt;http://cs.wikipedia.org/wiki/</a:t>
            </a:r>
            <a:r>
              <a:rPr lang="cs-CZ" sz="1300" dirty="0" err="1">
                <a:latin typeface="Cambria" pitchFamily="18" charset="0"/>
              </a:rPr>
              <a:t>Soubor:Marconi.jpg</a:t>
            </a:r>
            <a:r>
              <a:rPr lang="cs-CZ" sz="1300" dirty="0">
                <a:latin typeface="Cambria" pitchFamily="18" charset="0"/>
              </a:rPr>
              <a:t>&gt;.</a:t>
            </a:r>
          </a:p>
          <a:p>
            <a:r>
              <a:rPr lang="cs-CZ" sz="1300" dirty="0">
                <a:latin typeface="Cambria" pitchFamily="18" charset="0"/>
              </a:rPr>
              <a:t> </a:t>
            </a:r>
          </a:p>
          <a:p>
            <a:r>
              <a:rPr lang="cs-CZ" sz="1300" dirty="0" err="1">
                <a:latin typeface="Cambria" pitchFamily="18" charset="0"/>
              </a:rPr>
              <a:t>Soubor:Wrightflyer.jpg</a:t>
            </a:r>
            <a:r>
              <a:rPr lang="cs-CZ" sz="1300" dirty="0">
                <a:latin typeface="Cambria" pitchFamily="18" charset="0"/>
              </a:rPr>
              <a:t>. In </a:t>
            </a:r>
            <a:r>
              <a:rPr lang="cs-CZ" sz="1300" i="1" dirty="0" err="1">
                <a:latin typeface="Cambria" pitchFamily="18" charset="0"/>
              </a:rPr>
              <a:t>Wikipedia</a:t>
            </a:r>
            <a:r>
              <a:rPr lang="cs-CZ" sz="1300" i="1" dirty="0">
                <a:latin typeface="Cambria" pitchFamily="18" charset="0"/>
              </a:rPr>
              <a:t> : </a:t>
            </a:r>
            <a:r>
              <a:rPr lang="cs-CZ" sz="1300" i="1" dirty="0" err="1">
                <a:latin typeface="Cambria" pitchFamily="18" charset="0"/>
              </a:rPr>
              <a:t>the</a:t>
            </a:r>
            <a:r>
              <a:rPr lang="cs-CZ" sz="1300" i="1" dirty="0">
                <a:latin typeface="Cambria" pitchFamily="18" charset="0"/>
              </a:rPr>
              <a:t> free </a:t>
            </a:r>
            <a:r>
              <a:rPr lang="cs-CZ" sz="1300" i="1" dirty="0" err="1">
                <a:latin typeface="Cambria" pitchFamily="18" charset="0"/>
              </a:rPr>
              <a:t>encyclopedia</a:t>
            </a:r>
            <a:r>
              <a:rPr lang="cs-CZ" sz="1300" dirty="0">
                <a:latin typeface="Cambria" pitchFamily="18" charset="0"/>
              </a:rPr>
              <a:t> [online]. St. </a:t>
            </a:r>
            <a:r>
              <a:rPr lang="cs-CZ" sz="1300" dirty="0" err="1">
                <a:latin typeface="Cambria" pitchFamily="18" charset="0"/>
              </a:rPr>
              <a:t>Petersburg</a:t>
            </a:r>
            <a:r>
              <a:rPr lang="cs-CZ" sz="1300" dirty="0">
                <a:latin typeface="Cambria" pitchFamily="18" charset="0"/>
              </a:rPr>
              <a:t> (Florida) : </a:t>
            </a:r>
            <a:r>
              <a:rPr lang="cs-CZ" sz="1300" dirty="0" err="1">
                <a:latin typeface="Cambria" pitchFamily="18" charset="0"/>
              </a:rPr>
              <a:t>Wikipedia</a:t>
            </a:r>
            <a:r>
              <a:rPr lang="cs-CZ" sz="1300" dirty="0">
                <a:latin typeface="Cambria" pitchFamily="18" charset="0"/>
              </a:rPr>
              <a:t> </a:t>
            </a:r>
            <a:r>
              <a:rPr lang="cs-CZ" sz="1300" dirty="0" err="1">
                <a:latin typeface="Cambria" pitchFamily="18" charset="0"/>
              </a:rPr>
              <a:t>Foundation</a:t>
            </a:r>
            <a:r>
              <a:rPr lang="cs-CZ" sz="1300" dirty="0">
                <a:latin typeface="Cambria" pitchFamily="18" charset="0"/>
              </a:rPr>
              <a:t>, [cit. 2011-08-27]. Dostupné z WWW: </a:t>
            </a:r>
            <a:r>
              <a:rPr lang="cs-CZ" sz="1300" dirty="0" smtClean="0">
                <a:latin typeface="Cambria" pitchFamily="18" charset="0"/>
              </a:rPr>
              <a:t>&lt;http</a:t>
            </a:r>
            <a:r>
              <a:rPr lang="cs-CZ" sz="1300" dirty="0">
                <a:latin typeface="Cambria" pitchFamily="18" charset="0"/>
              </a:rPr>
              <a:t>://cs.wikipedia.org/wiki/</a:t>
            </a:r>
            <a:r>
              <a:rPr lang="cs-CZ" sz="1300" dirty="0" err="1">
                <a:latin typeface="Cambria" pitchFamily="18" charset="0"/>
              </a:rPr>
              <a:t>Soubor:Wrightflyer.jpg</a:t>
            </a:r>
            <a:r>
              <a:rPr lang="cs-CZ" sz="1300" dirty="0" smtClean="0">
                <a:latin typeface="Cambria" pitchFamily="18" charset="0"/>
              </a:rPr>
              <a:t>&gt;.</a:t>
            </a:r>
          </a:p>
          <a:p>
            <a:endParaRPr lang="cs-CZ" sz="1300" dirty="0">
              <a:latin typeface="Cambria" pitchFamily="18" charset="0"/>
            </a:endParaRPr>
          </a:p>
          <a:p>
            <a:r>
              <a:rPr lang="cs-CZ" sz="1300" dirty="0" err="1">
                <a:latin typeface="Cambria" pitchFamily="18" charset="0"/>
              </a:rPr>
              <a:t>Soubor:Huť_Poldi.jpg</a:t>
            </a:r>
            <a:r>
              <a:rPr lang="cs-CZ" sz="1300" dirty="0">
                <a:latin typeface="Cambria" pitchFamily="18" charset="0"/>
              </a:rPr>
              <a:t>. In </a:t>
            </a:r>
            <a:r>
              <a:rPr lang="cs-CZ" sz="1300" i="1" dirty="0" err="1">
                <a:latin typeface="Cambria" pitchFamily="18" charset="0"/>
              </a:rPr>
              <a:t>Wikipedia</a:t>
            </a:r>
            <a:r>
              <a:rPr lang="cs-CZ" sz="1300" i="1" dirty="0">
                <a:latin typeface="Cambria" pitchFamily="18" charset="0"/>
              </a:rPr>
              <a:t> : </a:t>
            </a:r>
            <a:r>
              <a:rPr lang="cs-CZ" sz="1300" i="1" dirty="0" err="1">
                <a:latin typeface="Cambria" pitchFamily="18" charset="0"/>
              </a:rPr>
              <a:t>the</a:t>
            </a:r>
            <a:r>
              <a:rPr lang="cs-CZ" sz="1300" i="1" dirty="0">
                <a:latin typeface="Cambria" pitchFamily="18" charset="0"/>
              </a:rPr>
              <a:t> free </a:t>
            </a:r>
            <a:r>
              <a:rPr lang="cs-CZ" sz="1300" i="1" dirty="0" err="1">
                <a:latin typeface="Cambria" pitchFamily="18" charset="0"/>
              </a:rPr>
              <a:t>encyclopedia</a:t>
            </a:r>
            <a:r>
              <a:rPr lang="cs-CZ" sz="1300" dirty="0">
                <a:latin typeface="Cambria" pitchFamily="18" charset="0"/>
              </a:rPr>
              <a:t> [online]. St. </a:t>
            </a:r>
            <a:r>
              <a:rPr lang="cs-CZ" sz="1300" dirty="0" err="1">
                <a:latin typeface="Cambria" pitchFamily="18" charset="0"/>
              </a:rPr>
              <a:t>Petersburg</a:t>
            </a:r>
            <a:r>
              <a:rPr lang="cs-CZ" sz="1300" dirty="0">
                <a:latin typeface="Cambria" pitchFamily="18" charset="0"/>
              </a:rPr>
              <a:t> (Florida) : </a:t>
            </a:r>
            <a:r>
              <a:rPr lang="cs-CZ" sz="1300" dirty="0" err="1">
                <a:latin typeface="Cambria" pitchFamily="18" charset="0"/>
              </a:rPr>
              <a:t>Wikipedia</a:t>
            </a:r>
            <a:r>
              <a:rPr lang="cs-CZ" sz="1300" dirty="0">
                <a:latin typeface="Cambria" pitchFamily="18" charset="0"/>
              </a:rPr>
              <a:t> </a:t>
            </a:r>
            <a:r>
              <a:rPr lang="cs-CZ" sz="1300" dirty="0" err="1">
                <a:latin typeface="Cambria" pitchFamily="18" charset="0"/>
              </a:rPr>
              <a:t>Foundation</a:t>
            </a:r>
            <a:r>
              <a:rPr lang="cs-CZ" sz="1300" dirty="0">
                <a:latin typeface="Cambria" pitchFamily="18" charset="0"/>
              </a:rPr>
              <a:t>, [cit. 2011-08-27]. Dostupné z WWW: </a:t>
            </a:r>
            <a:r>
              <a:rPr lang="cs-CZ" sz="1300" dirty="0" smtClean="0">
                <a:latin typeface="Cambria" pitchFamily="18" charset="0"/>
              </a:rPr>
              <a:t>&lt;http</a:t>
            </a:r>
            <a:r>
              <a:rPr lang="cs-CZ" sz="1300" dirty="0">
                <a:latin typeface="Cambria" pitchFamily="18" charset="0"/>
              </a:rPr>
              <a:t>://cs.wikipedia.org/wiki/Huť_Poldi.jpg</a:t>
            </a:r>
            <a:r>
              <a:rPr lang="cs-CZ" sz="1300" dirty="0" smtClean="0">
                <a:latin typeface="Cambria" pitchFamily="18" charset="0"/>
              </a:rPr>
              <a:t>&gt;.</a:t>
            </a:r>
            <a:endParaRPr lang="cs-CZ" sz="1300" dirty="0">
              <a:latin typeface="Cambria" pitchFamily="18" charset="0"/>
            </a:endParaRPr>
          </a:p>
          <a:p>
            <a:r>
              <a:rPr lang="cs-CZ" sz="1300" dirty="0">
                <a:latin typeface="Cambria" pitchFamily="18" charset="0"/>
              </a:rPr>
              <a:t> </a:t>
            </a:r>
          </a:p>
          <a:p>
            <a:r>
              <a:rPr lang="cs-CZ" sz="1300" dirty="0" err="1">
                <a:latin typeface="Cambria" pitchFamily="18" charset="0"/>
              </a:rPr>
              <a:t>Soubor:Albert_Einstein_Head.jpg</a:t>
            </a:r>
            <a:r>
              <a:rPr lang="cs-CZ" sz="1300" dirty="0">
                <a:latin typeface="Cambria" pitchFamily="18" charset="0"/>
              </a:rPr>
              <a:t>. In </a:t>
            </a:r>
            <a:r>
              <a:rPr lang="cs-CZ" sz="1300" i="1" dirty="0" err="1">
                <a:latin typeface="Cambria" pitchFamily="18" charset="0"/>
              </a:rPr>
              <a:t>Wikipedia</a:t>
            </a:r>
            <a:r>
              <a:rPr lang="cs-CZ" sz="1300" i="1" dirty="0">
                <a:latin typeface="Cambria" pitchFamily="18" charset="0"/>
              </a:rPr>
              <a:t> : </a:t>
            </a:r>
            <a:r>
              <a:rPr lang="cs-CZ" sz="1300" i="1" dirty="0" err="1">
                <a:latin typeface="Cambria" pitchFamily="18" charset="0"/>
              </a:rPr>
              <a:t>the</a:t>
            </a:r>
            <a:r>
              <a:rPr lang="cs-CZ" sz="1300" i="1" dirty="0">
                <a:latin typeface="Cambria" pitchFamily="18" charset="0"/>
              </a:rPr>
              <a:t> free </a:t>
            </a:r>
            <a:r>
              <a:rPr lang="cs-CZ" sz="1300" i="1" dirty="0" err="1">
                <a:latin typeface="Cambria" pitchFamily="18" charset="0"/>
              </a:rPr>
              <a:t>encyclopedia</a:t>
            </a:r>
            <a:r>
              <a:rPr lang="cs-CZ" sz="1300" dirty="0">
                <a:latin typeface="Cambria" pitchFamily="18" charset="0"/>
              </a:rPr>
              <a:t> [online]. St. </a:t>
            </a:r>
            <a:r>
              <a:rPr lang="cs-CZ" sz="1300" dirty="0" err="1">
                <a:latin typeface="Cambria" pitchFamily="18" charset="0"/>
              </a:rPr>
              <a:t>Petersburg</a:t>
            </a:r>
            <a:r>
              <a:rPr lang="cs-CZ" sz="1300" dirty="0">
                <a:latin typeface="Cambria" pitchFamily="18" charset="0"/>
              </a:rPr>
              <a:t> (Florida) : </a:t>
            </a:r>
            <a:r>
              <a:rPr lang="cs-CZ" sz="1300" dirty="0" err="1">
                <a:latin typeface="Cambria" pitchFamily="18" charset="0"/>
              </a:rPr>
              <a:t>Wikipedia</a:t>
            </a:r>
            <a:r>
              <a:rPr lang="cs-CZ" sz="1300" dirty="0">
                <a:latin typeface="Cambria" pitchFamily="18" charset="0"/>
              </a:rPr>
              <a:t> </a:t>
            </a:r>
            <a:r>
              <a:rPr lang="cs-CZ" sz="1300" dirty="0" err="1">
                <a:latin typeface="Cambria" pitchFamily="18" charset="0"/>
              </a:rPr>
              <a:t>Foundation</a:t>
            </a:r>
            <a:r>
              <a:rPr lang="cs-CZ" sz="1300" dirty="0">
                <a:latin typeface="Cambria" pitchFamily="18" charset="0"/>
              </a:rPr>
              <a:t>, [cit. 2011-08-27]. Dostupné z WWW: </a:t>
            </a:r>
            <a:r>
              <a:rPr lang="cs-CZ" sz="1300" dirty="0" smtClean="0">
                <a:latin typeface="Cambria" pitchFamily="18" charset="0"/>
              </a:rPr>
              <a:t>&lt;http</a:t>
            </a:r>
            <a:r>
              <a:rPr lang="cs-CZ" sz="1300" dirty="0">
                <a:latin typeface="Cambria" pitchFamily="18" charset="0"/>
              </a:rPr>
              <a:t>://cs.wikipedia.org/wiki/</a:t>
            </a:r>
            <a:r>
              <a:rPr lang="cs-CZ" sz="1300" dirty="0" err="1">
                <a:latin typeface="Cambria" pitchFamily="18" charset="0"/>
              </a:rPr>
              <a:t>Soubor:Albert_Einstein_Head.jpg</a:t>
            </a:r>
            <a:r>
              <a:rPr lang="cs-CZ" sz="1300" dirty="0" smtClean="0">
                <a:latin typeface="Cambria" pitchFamily="18" charset="0"/>
              </a:rPr>
              <a:t>&gt;.</a:t>
            </a:r>
          </a:p>
          <a:p>
            <a:endParaRPr lang="cs-CZ" sz="1300" dirty="0">
              <a:latin typeface="Cambria" pitchFamily="18" charset="0"/>
            </a:endParaRPr>
          </a:p>
          <a:p>
            <a:r>
              <a:rPr lang="cs-CZ" sz="1300" dirty="0" smtClean="0">
                <a:latin typeface="Cambria" pitchFamily="18" charset="0"/>
              </a:rPr>
              <a:t>Pokorný, J. </a:t>
            </a:r>
            <a:r>
              <a:rPr lang="cs-CZ" sz="1300" i="1" dirty="0" smtClean="0">
                <a:latin typeface="Cambria" pitchFamily="18" charset="0"/>
              </a:rPr>
              <a:t>Dějepis pro 9. roč. ZŠ </a:t>
            </a:r>
            <a:r>
              <a:rPr lang="cs-CZ" sz="1300" dirty="0" smtClean="0">
                <a:latin typeface="Cambria" pitchFamily="18" charset="0"/>
              </a:rPr>
              <a:t>Praha: Práce, 1995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cs-CZ" sz="1300" dirty="0" smtClean="0">
                <a:latin typeface="Cambria" pitchFamily="18" charset="0"/>
              </a:rPr>
              <a:t>Kruppova továrna v Essenu (str. 73)</a:t>
            </a:r>
            <a:endParaRPr lang="cs-CZ" sz="1300" dirty="0">
              <a:latin typeface="Cambria" pitchFamily="18" charset="0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/>
        </p:nvSpPr>
        <p:spPr>
          <a:xfrm>
            <a:off x="630210" y="5877272"/>
            <a:ext cx="7572375" cy="818949"/>
          </a:xfrm>
          <a:prstGeom prst="rect">
            <a:avLst/>
          </a:prstGeom>
          <a:noFill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60648"/>
            <a:ext cx="5411305" cy="1052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637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400</TotalTime>
  <Words>437</Words>
  <Application>Microsoft Office PowerPoint</Application>
  <PresentationFormat>Předvádění na obrazovce (4:3)</PresentationFormat>
  <Paragraphs>122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Svět v poslední třetině 19. století</vt:lpstr>
      <vt:lpstr>Prezentace aplikace PowerPoint</vt:lpstr>
      <vt:lpstr>Mocnosti na přelomu 19. a 20 století</vt:lpstr>
      <vt:lpstr>Druhá průmyslová revoluce </vt:lpstr>
      <vt:lpstr>Prezentace aplikace PowerPoint</vt:lpstr>
      <vt:lpstr>Rozvoj techniky</vt:lpstr>
      <vt:lpstr>Změny v hospodářství</vt:lpstr>
      <vt:lpstr>Vědecké objevy</vt:lpstr>
      <vt:lpstr>Změny ve společnosti</vt:lpstr>
      <vt:lpstr>Otázky a úkoly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Svět v poslední třetině 19. století</dc:title>
  <dc:creator>Kyli</dc:creator>
  <cp:lastModifiedBy>Kyli</cp:lastModifiedBy>
  <cp:revision>39</cp:revision>
  <dcterms:modified xsi:type="dcterms:W3CDTF">2012-01-21T19:47:42Z</dcterms:modified>
</cp:coreProperties>
</file>