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67" r:id="rId3"/>
    <p:sldId id="258" r:id="rId4"/>
    <p:sldId id="268" r:id="rId5"/>
    <p:sldId id="277" r:id="rId6"/>
    <p:sldId id="259" r:id="rId7"/>
    <p:sldId id="269" r:id="rId8"/>
    <p:sldId id="278" r:id="rId9"/>
    <p:sldId id="260" r:id="rId10"/>
    <p:sldId id="270" r:id="rId11"/>
    <p:sldId id="279" r:id="rId12"/>
    <p:sldId id="276" r:id="rId13"/>
    <p:sldId id="280" r:id="rId14"/>
    <p:sldId id="261" r:id="rId15"/>
    <p:sldId id="271" r:id="rId16"/>
    <p:sldId id="281" r:id="rId17"/>
    <p:sldId id="262" r:id="rId18"/>
    <p:sldId id="272" r:id="rId19"/>
    <p:sldId id="282" r:id="rId20"/>
    <p:sldId id="263" r:id="rId21"/>
    <p:sldId id="273" r:id="rId22"/>
    <p:sldId id="283" r:id="rId23"/>
    <p:sldId id="264" r:id="rId24"/>
    <p:sldId id="274" r:id="rId25"/>
    <p:sldId id="284" r:id="rId26"/>
    <p:sldId id="275" r:id="rId27"/>
    <p:sldId id="266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660033"/>
    <a:srgbClr val="EC8CE7"/>
    <a:srgbClr val="2B100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6E21A-8354-4CA5-8F21-242A0EB005FA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2CFE-BA96-4E8C-8D17-EA36D519B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6E21A-8354-4CA5-8F21-242A0EB005FA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2CFE-BA96-4E8C-8D17-EA36D519B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6E21A-8354-4CA5-8F21-242A0EB005FA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2CFE-BA96-4E8C-8D17-EA36D519B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6E21A-8354-4CA5-8F21-242A0EB005FA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2CFE-BA96-4E8C-8D17-EA36D519B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6E21A-8354-4CA5-8F21-242A0EB005FA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2CFE-BA96-4E8C-8D17-EA36D519B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6E21A-8354-4CA5-8F21-242A0EB005FA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2CFE-BA96-4E8C-8D17-EA36D519B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6E21A-8354-4CA5-8F21-242A0EB005FA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2CFE-BA96-4E8C-8D17-EA36D519B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6E21A-8354-4CA5-8F21-242A0EB005FA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2CFE-BA96-4E8C-8D17-EA36D519B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6E21A-8354-4CA5-8F21-242A0EB005FA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2CFE-BA96-4E8C-8D17-EA36D519B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6E21A-8354-4CA5-8F21-242A0EB005FA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2CFE-BA96-4E8C-8D17-EA36D519B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6E21A-8354-4CA5-8F21-242A0EB005FA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2CFE-BA96-4E8C-8D17-EA36D519B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8C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E6E21A-8354-4CA5-8F21-242A0EB005FA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B12CFE-BA96-4E8C-8D17-EA36D519B2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www.skinbook.cz/files/goods/kvetinka/fialova/kvetinky_fialova_thumb_logo_bi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27384"/>
            <a:ext cx="9176440" cy="6885384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323528" y="829161"/>
            <a:ext cx="8459367" cy="1015663"/>
          </a:xfrm>
          <a:prstGeom prst="rect">
            <a:avLst/>
          </a:prstGeom>
        </p:spPr>
        <p:txBody>
          <a:bodyPr wrap="none">
            <a:prstTxWarp prst="textDeflateBottom">
              <a:avLst/>
            </a:prstTxWarp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6000" b="1" spc="150" dirty="0" smtClean="0">
                <a:ln w="11430"/>
                <a:solidFill>
                  <a:srgbClr val="EC8CE7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Příslovečné vedlejší věty</a:t>
            </a:r>
            <a:endParaRPr lang="cs-CZ" sz="6000" b="1" spc="150" dirty="0">
              <a:ln w="11430"/>
              <a:solidFill>
                <a:srgbClr val="EC8CE7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43808" y="5301208"/>
            <a:ext cx="5724128" cy="1384995"/>
          </a:xfrm>
          <a:prstGeom prst="rect">
            <a:avLst/>
          </a:prstGeom>
          <a:solidFill>
            <a:srgbClr val="EC8CE7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>
                <a:solidFill>
                  <a:srgbClr val="660033"/>
                </a:solidFill>
              </a:rPr>
              <a:t>Mgr. Kateřina </a:t>
            </a:r>
            <a:r>
              <a:rPr lang="cs-CZ" sz="2800" i="1" dirty="0" err="1" smtClean="0">
                <a:solidFill>
                  <a:srgbClr val="660033"/>
                </a:solidFill>
              </a:rPr>
              <a:t>Karbulová</a:t>
            </a:r>
            <a:r>
              <a:rPr lang="cs-CZ" sz="2800" i="1" dirty="0" smtClean="0">
                <a:solidFill>
                  <a:srgbClr val="660033"/>
                </a:solidFill>
              </a:rPr>
              <a:t>,Sportovní gymnázium Dany a Emila </a:t>
            </a:r>
            <a:r>
              <a:rPr lang="cs-CZ" sz="2800" i="1" dirty="0" err="1" smtClean="0">
                <a:solidFill>
                  <a:srgbClr val="660033"/>
                </a:solidFill>
              </a:rPr>
              <a:t>Zátopkových</a:t>
            </a:r>
            <a:r>
              <a:rPr lang="cs-CZ" sz="2800" i="1" dirty="0" smtClean="0">
                <a:solidFill>
                  <a:srgbClr val="660033"/>
                </a:solidFill>
              </a:rPr>
              <a:t>, Ostrava – Zábřeh</a:t>
            </a:r>
            <a:endParaRPr lang="cs-CZ" sz="2800" i="1" dirty="0">
              <a:solidFill>
                <a:srgbClr val="660033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6200000">
            <a:off x="8206008" y="5915672"/>
            <a:ext cx="1454244" cy="369332"/>
          </a:xfrm>
          <a:prstGeom prst="rect">
            <a:avLst/>
          </a:prstGeom>
          <a:solidFill>
            <a:srgbClr val="2B100F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EC8CE7"/>
                </a:solidFill>
              </a:rPr>
              <a:t>                        </a:t>
            </a:r>
            <a:endParaRPr lang="cs-CZ" dirty="0">
              <a:solidFill>
                <a:srgbClr val="EC8CE7"/>
              </a:solidFill>
            </a:endParaRPr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skinbook.cz/files/goods/kvetinka/fialova/kvetinky_fialova_thumb_logo_bi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7384"/>
            <a:ext cx="9139944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4355976" y="3573016"/>
            <a:ext cx="4320480" cy="3108543"/>
          </a:xfrm>
          <a:prstGeom prst="rect">
            <a:avLst/>
          </a:prstGeom>
          <a:ln>
            <a:solidFill>
              <a:srgbClr val="EC8CE7"/>
            </a:solidFill>
          </a:ln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>
                <a:solidFill>
                  <a:srgbClr val="EC8CE7"/>
                </a:solidFill>
              </a:rPr>
              <a:t> </a:t>
            </a:r>
            <a:r>
              <a:rPr lang="cs-CZ" sz="2800" b="1" dirty="0" smtClean="0">
                <a:solidFill>
                  <a:srgbClr val="EC8CE7"/>
                </a:solidFill>
              </a:rPr>
              <a:t>příslovečná místní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EC8CE7"/>
                </a:solidFill>
              </a:rPr>
              <a:t> 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příslovečná časová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00B0F0"/>
                </a:solidFill>
              </a:rPr>
              <a:t> příslovečná způsobová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EC8CE7"/>
                </a:solidFill>
              </a:rPr>
              <a:t> </a:t>
            </a:r>
            <a:r>
              <a:rPr lang="cs-CZ" sz="2800" b="1" dirty="0" smtClean="0">
                <a:solidFill>
                  <a:srgbClr val="FFFF00"/>
                </a:solidFill>
              </a:rPr>
              <a:t>příslovečná příčinná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EC8CE7"/>
                </a:solidFill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</a:rPr>
              <a:t>příslovečná účelová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EC8CE7"/>
                </a:solidFill>
                <a:latin typeface="Calibri" pitchFamily="34" charset="0"/>
              </a:rPr>
              <a:t>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Calibri" pitchFamily="34" charset="0"/>
              </a:rPr>
              <a:t>příslovečná podmínková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EC8CE7"/>
                </a:solidFill>
                <a:latin typeface="Calibri" pitchFamily="34" charset="0"/>
              </a:rPr>
              <a:t> </a:t>
            </a:r>
            <a:r>
              <a:rPr lang="cs-CZ" sz="2800" b="1" dirty="0" smtClean="0">
                <a:solidFill>
                  <a:srgbClr val="FFC000"/>
                </a:solidFill>
                <a:latin typeface="Calibri" pitchFamily="34" charset="0"/>
              </a:rPr>
              <a:t>příslovečná přípustková </a:t>
            </a:r>
            <a:endParaRPr lang="cs-CZ" sz="2800" dirty="0" smtClean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rot="16200000">
            <a:off x="8206008" y="5915672"/>
            <a:ext cx="1454244" cy="369332"/>
          </a:xfrm>
          <a:prstGeom prst="rect">
            <a:avLst/>
          </a:prstGeom>
          <a:solidFill>
            <a:srgbClr val="2B100F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EC8CE7"/>
                </a:solidFill>
              </a:rPr>
              <a:t>                        </a:t>
            </a:r>
            <a:endParaRPr lang="cs-CZ" dirty="0">
              <a:solidFill>
                <a:srgbClr val="EC8CE7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332656"/>
            <a:ext cx="796339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rgbClr val="EC8CE7"/>
                </a:solidFill>
              </a:rPr>
              <a:t> příslovečné věty vyjadřují příslovečné určení</a:t>
            </a:r>
          </a:p>
          <a:p>
            <a:r>
              <a:rPr lang="cs-CZ" sz="3200" dirty="0" smtClean="0">
                <a:solidFill>
                  <a:srgbClr val="EC8CE7"/>
                </a:solidFill>
              </a:rPr>
              <a:t>     věty řídící, různé okolnosti jejího děje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rgbClr val="EC8CE7"/>
                </a:solidFill>
              </a:rPr>
              <a:t> rozvíjí přísudek věty řídící </a:t>
            </a:r>
            <a:endParaRPr lang="cs-CZ" sz="3200" dirty="0">
              <a:solidFill>
                <a:srgbClr val="EC8CE7"/>
              </a:solidFill>
            </a:endParaRPr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skinbook.cz/files/goods/kvetinka/fialova/kvetinky_fialova_thumb_logo_bi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76440" cy="688538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EC8CE7"/>
                </a:solidFill>
              </a:rPr>
              <a:t>Vedlejší věta příslovečná místní</a:t>
            </a:r>
            <a:br>
              <a:rPr lang="cs-CZ" b="1" dirty="0" smtClean="0">
                <a:ln w="50800"/>
                <a:solidFill>
                  <a:srgbClr val="EC8CE7"/>
                </a:solidFill>
              </a:rPr>
            </a:br>
            <a:endParaRPr lang="cs-CZ" b="1" dirty="0">
              <a:ln w="50800"/>
              <a:solidFill>
                <a:srgbClr val="EC8CE7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4016" y="836712"/>
            <a:ext cx="8748464" cy="2520280"/>
          </a:xfrm>
          <a:solidFill>
            <a:srgbClr val="EC8CE7"/>
          </a:solidFill>
        </p:spPr>
        <p:txBody>
          <a:bodyPr>
            <a:noAutofit/>
          </a:bodyPr>
          <a:lstStyle/>
          <a:p>
            <a:r>
              <a:rPr lang="cs-CZ" sz="2800" b="1" dirty="0">
                <a:solidFill>
                  <a:srgbClr val="660033"/>
                </a:solidFill>
              </a:rPr>
              <a:t>v</a:t>
            </a:r>
            <a:r>
              <a:rPr lang="cs-CZ" sz="2800" b="1" dirty="0" smtClean="0">
                <a:solidFill>
                  <a:srgbClr val="660033"/>
                </a:solidFill>
              </a:rPr>
              <a:t>yjadřuje místní určení</a:t>
            </a:r>
          </a:p>
          <a:p>
            <a:r>
              <a:rPr lang="cs-CZ" sz="2800" b="1" dirty="0">
                <a:solidFill>
                  <a:srgbClr val="660033"/>
                </a:solidFill>
              </a:rPr>
              <a:t>p</a:t>
            </a:r>
            <a:r>
              <a:rPr lang="cs-CZ" sz="2800" b="1" dirty="0" smtClean="0">
                <a:solidFill>
                  <a:srgbClr val="660033"/>
                </a:solidFill>
              </a:rPr>
              <a:t>táme se otázkami :</a:t>
            </a:r>
            <a:r>
              <a:rPr lang="cs-CZ" sz="2800" dirty="0" smtClean="0">
                <a:solidFill>
                  <a:srgbClr val="660033"/>
                </a:solidFill>
              </a:rPr>
              <a:t> </a:t>
            </a:r>
            <a:r>
              <a:rPr lang="cs-CZ" sz="2800" b="1" dirty="0" smtClean="0">
                <a:solidFill>
                  <a:srgbClr val="660033"/>
                </a:solidFill>
              </a:rPr>
              <a:t>Kde, kam, kudy, odkud?</a:t>
            </a:r>
          </a:p>
          <a:p>
            <a:r>
              <a:rPr lang="cs-CZ" sz="2800" b="1" dirty="0">
                <a:solidFill>
                  <a:srgbClr val="660033"/>
                </a:solidFill>
              </a:rPr>
              <a:t>s</a:t>
            </a:r>
            <a:r>
              <a:rPr lang="cs-CZ" sz="2800" b="1" dirty="0" smtClean="0">
                <a:solidFill>
                  <a:srgbClr val="660033"/>
                </a:solidFill>
              </a:rPr>
              <a:t>pojovací výrazy:</a:t>
            </a:r>
            <a:r>
              <a:rPr lang="cs-CZ" sz="2800" dirty="0" smtClean="0">
                <a:solidFill>
                  <a:srgbClr val="660033"/>
                </a:solidFill>
              </a:rPr>
              <a:t> </a:t>
            </a:r>
            <a:r>
              <a:rPr lang="cs-CZ" sz="2800" b="1" u="sng" dirty="0" smtClean="0">
                <a:solidFill>
                  <a:srgbClr val="660033"/>
                </a:solidFill>
                <a:latin typeface="Calibri" pitchFamily="34" charset="0"/>
              </a:rPr>
              <a:t>kde, kam, odkud, kudy, kamkoli,odtud</a:t>
            </a:r>
            <a:endParaRPr lang="cs-CZ" sz="2800" b="1" u="sng" dirty="0" smtClean="0">
              <a:solidFill>
                <a:srgbClr val="660033"/>
              </a:solidFill>
            </a:endParaRPr>
          </a:p>
          <a:p>
            <a:r>
              <a:rPr lang="cs-CZ" sz="2800" b="1" dirty="0">
                <a:solidFill>
                  <a:srgbClr val="660033"/>
                </a:solidFill>
              </a:rPr>
              <a:t>v</a:t>
            </a:r>
            <a:r>
              <a:rPr lang="cs-CZ" sz="2800" b="1" dirty="0" smtClean="0">
                <a:solidFill>
                  <a:srgbClr val="660033"/>
                </a:solidFill>
              </a:rPr>
              <a:t> řídící větě bývají příslovce </a:t>
            </a:r>
            <a:r>
              <a:rPr lang="cs-CZ" sz="2800" b="1" i="1" dirty="0" smtClean="0">
                <a:solidFill>
                  <a:srgbClr val="002060"/>
                </a:solidFill>
              </a:rPr>
              <a:t>tam, tudy, všude, zde, sem, nahoře, vzhůru aj.</a:t>
            </a:r>
            <a:endParaRPr lang="cs-CZ" sz="2800" i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16200000">
            <a:off x="8206008" y="5915672"/>
            <a:ext cx="1454244" cy="369332"/>
          </a:xfrm>
          <a:prstGeom prst="rect">
            <a:avLst/>
          </a:prstGeom>
          <a:solidFill>
            <a:srgbClr val="2B100F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EC8CE7"/>
                </a:solidFill>
              </a:rPr>
              <a:t>                        </a:t>
            </a:r>
            <a:endParaRPr lang="cs-CZ" dirty="0">
              <a:solidFill>
                <a:srgbClr val="EC8CE7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3933056"/>
            <a:ext cx="5142567" cy="2246769"/>
          </a:xfrm>
          <a:prstGeom prst="rect">
            <a:avLst/>
          </a:prstGeom>
          <a:noFill/>
          <a:ln>
            <a:solidFill>
              <a:srgbClr val="EC8CE7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EC8CE7"/>
                </a:solidFill>
              </a:rPr>
              <a:t>Rozloučili jsme se tam, kde jsme se poprvé potkali. </a:t>
            </a:r>
          </a:p>
          <a:p>
            <a:r>
              <a:rPr lang="cs-CZ" sz="2800" dirty="0" smtClean="0">
                <a:solidFill>
                  <a:srgbClr val="EC8CE7"/>
                </a:solidFill>
              </a:rPr>
              <a:t>Kde jsme se rozloučili?</a:t>
            </a:r>
          </a:p>
          <a:p>
            <a:r>
              <a:rPr lang="cs-CZ" sz="2800" dirty="0" smtClean="0">
                <a:solidFill>
                  <a:srgbClr val="EC8CE7"/>
                </a:solidFill>
              </a:rPr>
              <a:t>Rozloučili jsme se na místě prvního setkání.</a:t>
            </a:r>
            <a:endParaRPr lang="cs-CZ" sz="2800" dirty="0">
              <a:solidFill>
                <a:srgbClr val="EC8CE7"/>
              </a:solidFill>
            </a:endParaRPr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3600" b="1" dirty="0" smtClean="0">
                <a:ln w="50800"/>
                <a:solidFill>
                  <a:srgbClr val="660033"/>
                </a:solidFill>
              </a:rPr>
              <a:t>Určete vedlejší větu příslovečnou místní:</a:t>
            </a:r>
            <a:br>
              <a:rPr lang="cs-CZ" sz="3600" b="1" dirty="0" smtClean="0">
                <a:ln w="50800"/>
                <a:solidFill>
                  <a:srgbClr val="660033"/>
                </a:solidFill>
              </a:rPr>
            </a:br>
            <a:endParaRPr lang="cs-CZ" sz="3600" b="1" dirty="0">
              <a:ln w="50800"/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280920" cy="5184576"/>
          </a:xfrm>
          <a:ln>
            <a:solidFill>
              <a:srgbClr val="660033"/>
            </a:solidFill>
          </a:ln>
        </p:spPr>
        <p:txBody>
          <a:bodyPr>
            <a:noAutofit/>
          </a:bodyPr>
          <a:lstStyle/>
          <a:p>
            <a:r>
              <a:rPr lang="cs-CZ" sz="2800" dirty="0" smtClean="0"/>
              <a:t>Kam nechodí slunce, tam chodí lékař.</a:t>
            </a:r>
          </a:p>
          <a:p>
            <a:r>
              <a:rPr lang="cs-CZ" sz="2800" dirty="0" smtClean="0"/>
              <a:t>Půjdu zas, odkud</a:t>
            </a:r>
            <a:r>
              <a:rPr lang="cs-CZ" sz="2800" b="1" dirty="0" smtClean="0"/>
              <a:t> </a:t>
            </a:r>
            <a:r>
              <a:rPr lang="cs-CZ" sz="2800" dirty="0" smtClean="0"/>
              <a:t>jsem přišel.</a:t>
            </a:r>
          </a:p>
          <a:p>
            <a:r>
              <a:rPr lang="cs-CZ" sz="2800" dirty="0" smtClean="0"/>
              <a:t>Trousil jsem </a:t>
            </a:r>
            <a:r>
              <a:rPr lang="cs-CZ" sz="2800" dirty="0" err="1" smtClean="0"/>
              <a:t>chipsy</a:t>
            </a:r>
            <a:r>
              <a:rPr lang="cs-CZ" sz="2800" dirty="0" smtClean="0"/>
              <a:t>, kudy jsem chodil.</a:t>
            </a:r>
          </a:p>
          <a:p>
            <a:r>
              <a:rPr lang="cs-CZ" sz="2800" dirty="0" smtClean="0"/>
              <a:t>Vrátil se tam, kde mu bývalo dobře. </a:t>
            </a:r>
          </a:p>
          <a:p>
            <a:r>
              <a:rPr lang="cs-CZ" sz="2800" dirty="0" smtClean="0"/>
              <a:t>Půjdeme tudy, kudy jsme chodívali s</a:t>
            </a:r>
            <a:r>
              <a:rPr lang="cs-CZ" sz="2800" dirty="0"/>
              <a:t> </a:t>
            </a:r>
            <a:r>
              <a:rPr lang="cs-CZ" sz="2800" dirty="0" smtClean="0"/>
              <a:t>maminkou.</a:t>
            </a:r>
          </a:p>
          <a:p>
            <a:r>
              <a:rPr lang="cs-CZ" sz="2800" dirty="0" smtClean="0"/>
              <a:t>Nejraději jezdím na prázdniny tam,</a:t>
            </a:r>
            <a:r>
              <a:rPr lang="cs-CZ" sz="2800" b="1" dirty="0" smtClean="0"/>
              <a:t> </a:t>
            </a:r>
            <a:r>
              <a:rPr lang="cs-CZ" sz="2800" dirty="0" smtClean="0"/>
              <a:t>kde</a:t>
            </a:r>
            <a:r>
              <a:rPr lang="cs-CZ" sz="2800" b="1" dirty="0" smtClean="0"/>
              <a:t> </a:t>
            </a:r>
            <a:r>
              <a:rPr lang="cs-CZ" sz="2800" dirty="0" smtClean="0"/>
              <a:t>jsem se narodil.</a:t>
            </a:r>
          </a:p>
          <a:p>
            <a:r>
              <a:rPr lang="cs-CZ" sz="2800" dirty="0" smtClean="0"/>
              <a:t>Šel, kam ho nohy zavedly.</a:t>
            </a:r>
          </a:p>
          <a:p>
            <a:r>
              <a:rPr lang="cs-CZ" sz="2800" dirty="0" smtClean="0"/>
              <a:t>Sejdeme se tam, kde se spojuje </a:t>
            </a:r>
            <a:r>
              <a:rPr lang="cs-CZ" sz="2800" dirty="0" err="1" smtClean="0"/>
              <a:t>Zákrejsova</a:t>
            </a:r>
            <a:r>
              <a:rPr lang="cs-CZ" sz="2800" dirty="0" smtClean="0"/>
              <a:t> ulice s Arbesovou. 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3600" b="1" dirty="0" smtClean="0">
                <a:ln w="50800"/>
                <a:solidFill>
                  <a:srgbClr val="660033"/>
                </a:solidFill>
              </a:rPr>
              <a:t>Řešení:</a:t>
            </a:r>
            <a:br>
              <a:rPr lang="cs-CZ" sz="3600" b="1" dirty="0" smtClean="0">
                <a:ln w="50800"/>
                <a:solidFill>
                  <a:srgbClr val="660033"/>
                </a:solidFill>
              </a:rPr>
            </a:br>
            <a:endParaRPr lang="cs-CZ" sz="3600" b="1" dirty="0">
              <a:ln w="50800"/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280920" cy="5184576"/>
          </a:xfrm>
          <a:ln>
            <a:solidFill>
              <a:srgbClr val="660033"/>
            </a:solidFill>
          </a:ln>
        </p:spPr>
        <p:txBody>
          <a:bodyPr>
            <a:noAutofit/>
          </a:bodyPr>
          <a:lstStyle/>
          <a:p>
            <a:r>
              <a:rPr lang="cs-CZ" sz="2800" b="1" i="1" dirty="0" smtClean="0">
                <a:solidFill>
                  <a:srgbClr val="660033"/>
                </a:solidFill>
              </a:rPr>
              <a:t>Kam</a:t>
            </a:r>
            <a:r>
              <a:rPr lang="cs-CZ" sz="2800" dirty="0" smtClean="0"/>
              <a:t> </a:t>
            </a:r>
            <a:r>
              <a:rPr lang="cs-CZ" sz="2800" i="1" dirty="0" smtClean="0"/>
              <a:t>nechodí slunce</a:t>
            </a:r>
            <a:r>
              <a:rPr lang="cs-CZ" sz="2800" dirty="0" smtClean="0"/>
              <a:t>, </a:t>
            </a:r>
            <a:r>
              <a:rPr lang="cs-CZ" sz="2800" b="1" dirty="0" smtClean="0"/>
              <a:t>tam chodí lékař.</a:t>
            </a:r>
          </a:p>
          <a:p>
            <a:r>
              <a:rPr lang="cs-CZ" sz="2800" b="1" dirty="0" smtClean="0"/>
              <a:t>Půjdu zas</a:t>
            </a:r>
            <a:r>
              <a:rPr lang="cs-CZ" sz="2800" dirty="0" smtClean="0"/>
              <a:t>, </a:t>
            </a:r>
            <a:r>
              <a:rPr lang="cs-CZ" sz="2800" b="1" i="1" dirty="0" smtClean="0">
                <a:solidFill>
                  <a:srgbClr val="660033"/>
                </a:solidFill>
              </a:rPr>
              <a:t>odkud</a:t>
            </a:r>
            <a:r>
              <a:rPr lang="cs-CZ" sz="2800" b="1" dirty="0" smtClean="0"/>
              <a:t> </a:t>
            </a:r>
            <a:r>
              <a:rPr lang="cs-CZ" sz="2800" i="1" dirty="0" smtClean="0"/>
              <a:t>jsem přišel</a:t>
            </a:r>
            <a:r>
              <a:rPr lang="cs-CZ" sz="2800" dirty="0" smtClean="0"/>
              <a:t>.</a:t>
            </a:r>
          </a:p>
          <a:p>
            <a:r>
              <a:rPr lang="cs-CZ" sz="2800" b="1" dirty="0" smtClean="0"/>
              <a:t>Trousil jsem </a:t>
            </a:r>
            <a:r>
              <a:rPr lang="cs-CZ" sz="2800" b="1" dirty="0" err="1" smtClean="0"/>
              <a:t>chipsy</a:t>
            </a:r>
            <a:r>
              <a:rPr lang="cs-CZ" sz="2800" dirty="0" smtClean="0"/>
              <a:t>, </a:t>
            </a:r>
            <a:r>
              <a:rPr lang="cs-CZ" sz="2800" b="1" i="1" dirty="0" smtClean="0">
                <a:solidFill>
                  <a:srgbClr val="660033"/>
                </a:solidFill>
              </a:rPr>
              <a:t>kudy</a:t>
            </a:r>
            <a:r>
              <a:rPr lang="cs-CZ" sz="2800" dirty="0" smtClean="0"/>
              <a:t> </a:t>
            </a:r>
            <a:r>
              <a:rPr lang="cs-CZ" sz="2800" i="1" dirty="0" smtClean="0"/>
              <a:t>jsem chodil.</a:t>
            </a:r>
          </a:p>
          <a:p>
            <a:r>
              <a:rPr lang="cs-CZ" sz="2800" b="1" dirty="0" smtClean="0"/>
              <a:t>Vrátil se tam</a:t>
            </a:r>
            <a:r>
              <a:rPr lang="cs-CZ" sz="2800" dirty="0" smtClean="0"/>
              <a:t>, </a:t>
            </a:r>
            <a:r>
              <a:rPr lang="cs-CZ" sz="2800" b="1" i="1" dirty="0" smtClean="0">
                <a:solidFill>
                  <a:srgbClr val="660033"/>
                </a:solidFill>
              </a:rPr>
              <a:t>kde</a:t>
            </a:r>
            <a:r>
              <a:rPr lang="cs-CZ" sz="2800" dirty="0" smtClean="0"/>
              <a:t> </a:t>
            </a:r>
            <a:r>
              <a:rPr lang="cs-CZ" sz="2800" i="1" dirty="0" smtClean="0"/>
              <a:t>mu bývalo dobře. </a:t>
            </a:r>
          </a:p>
          <a:p>
            <a:r>
              <a:rPr lang="cs-CZ" sz="2800" b="1" dirty="0" smtClean="0"/>
              <a:t>Půjdeme tudy</a:t>
            </a:r>
            <a:r>
              <a:rPr lang="cs-CZ" sz="2800" dirty="0" smtClean="0"/>
              <a:t>,</a:t>
            </a:r>
            <a:r>
              <a:rPr lang="cs-CZ" sz="2800" i="1" dirty="0" smtClean="0">
                <a:solidFill>
                  <a:srgbClr val="660033"/>
                </a:solidFill>
              </a:rPr>
              <a:t> </a:t>
            </a:r>
            <a:r>
              <a:rPr lang="cs-CZ" sz="2800" b="1" i="1" dirty="0" smtClean="0">
                <a:solidFill>
                  <a:srgbClr val="660033"/>
                </a:solidFill>
              </a:rPr>
              <a:t>kudy</a:t>
            </a:r>
            <a:r>
              <a:rPr lang="cs-CZ" sz="2800" i="1" dirty="0" smtClean="0">
                <a:solidFill>
                  <a:srgbClr val="660033"/>
                </a:solidFill>
              </a:rPr>
              <a:t> </a:t>
            </a:r>
            <a:r>
              <a:rPr lang="cs-CZ" sz="2800" i="1" dirty="0" smtClean="0"/>
              <a:t>jsme chodívali s</a:t>
            </a:r>
            <a:r>
              <a:rPr lang="cs-CZ" sz="2800" i="1" dirty="0"/>
              <a:t> </a:t>
            </a:r>
            <a:r>
              <a:rPr lang="cs-CZ" sz="2800" i="1" dirty="0" smtClean="0"/>
              <a:t>maminkou.</a:t>
            </a:r>
          </a:p>
          <a:p>
            <a:r>
              <a:rPr lang="cs-CZ" sz="2800" b="1" dirty="0" smtClean="0"/>
              <a:t>Nejraději jezdím na prázdniny tam</a:t>
            </a:r>
            <a:r>
              <a:rPr lang="cs-CZ" sz="2800" dirty="0" smtClean="0"/>
              <a:t>,</a:t>
            </a:r>
            <a:r>
              <a:rPr lang="cs-CZ" sz="2800" b="1" i="1" dirty="0" smtClean="0">
                <a:solidFill>
                  <a:srgbClr val="660033"/>
                </a:solidFill>
              </a:rPr>
              <a:t> kde </a:t>
            </a:r>
            <a:r>
              <a:rPr lang="cs-CZ" sz="2800" i="1" dirty="0" smtClean="0"/>
              <a:t>jsem se narodil.</a:t>
            </a:r>
          </a:p>
          <a:p>
            <a:r>
              <a:rPr lang="cs-CZ" sz="2800" b="1" dirty="0" smtClean="0"/>
              <a:t>Šel</a:t>
            </a:r>
            <a:r>
              <a:rPr lang="cs-CZ" sz="2800" dirty="0" smtClean="0"/>
              <a:t>, </a:t>
            </a:r>
            <a:r>
              <a:rPr lang="cs-CZ" sz="2800" b="1" i="1" dirty="0" smtClean="0">
                <a:solidFill>
                  <a:srgbClr val="660033"/>
                </a:solidFill>
              </a:rPr>
              <a:t>kam</a:t>
            </a:r>
            <a:r>
              <a:rPr lang="cs-CZ" sz="2800" dirty="0" smtClean="0"/>
              <a:t> </a:t>
            </a:r>
            <a:r>
              <a:rPr lang="cs-CZ" sz="2800" i="1" dirty="0" smtClean="0"/>
              <a:t>ho nohy zavedly.</a:t>
            </a:r>
          </a:p>
          <a:p>
            <a:r>
              <a:rPr lang="cs-CZ" sz="2800" b="1" dirty="0" smtClean="0"/>
              <a:t>Sejdeme se tam</a:t>
            </a:r>
            <a:r>
              <a:rPr lang="cs-CZ" sz="2800" dirty="0" smtClean="0"/>
              <a:t>, </a:t>
            </a:r>
            <a:r>
              <a:rPr lang="cs-CZ" sz="2800" b="1" i="1" dirty="0" smtClean="0">
                <a:solidFill>
                  <a:srgbClr val="660033"/>
                </a:solidFill>
              </a:rPr>
              <a:t>kde</a:t>
            </a:r>
            <a:r>
              <a:rPr lang="cs-CZ" sz="2800" dirty="0" smtClean="0"/>
              <a:t> </a:t>
            </a:r>
            <a:r>
              <a:rPr lang="cs-CZ" sz="2800" i="1" dirty="0" smtClean="0"/>
              <a:t>se spojuje </a:t>
            </a:r>
            <a:r>
              <a:rPr lang="cs-CZ" sz="2800" i="1" dirty="0" err="1" smtClean="0"/>
              <a:t>Zákrejsova</a:t>
            </a:r>
            <a:r>
              <a:rPr lang="cs-CZ" sz="2800" i="1" dirty="0" smtClean="0"/>
              <a:t> ulice s Arbesovou. 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80112" y="332656"/>
            <a:ext cx="466794" cy="369332"/>
          </a:xfrm>
          <a:prstGeom prst="rect">
            <a:avLst/>
          </a:prstGeom>
          <a:noFill/>
          <a:ln>
            <a:solidFill>
              <a:srgbClr val="660066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VH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28184" y="332656"/>
            <a:ext cx="458202" cy="369332"/>
          </a:xfrm>
          <a:prstGeom prst="rect">
            <a:avLst/>
          </a:prstGeom>
          <a:noFill/>
          <a:ln>
            <a:solidFill>
              <a:srgbClr val="660066"/>
            </a:solidFill>
          </a:ln>
        </p:spPr>
        <p:txBody>
          <a:bodyPr wrap="none" rtlCol="0">
            <a:spAutoFit/>
          </a:bodyPr>
          <a:lstStyle/>
          <a:p>
            <a:r>
              <a:rPr lang="cs-CZ" i="1" dirty="0" smtClean="0"/>
              <a:t>VV</a:t>
            </a:r>
            <a:endParaRPr lang="cs-CZ" i="1" dirty="0"/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skinbook.cz/files/goods/kvetinka/fialova/kvetinky_fialova_thumb_logo_bi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76440" cy="688538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0872" y="274638"/>
            <a:ext cx="8229600" cy="1143000"/>
          </a:xfrm>
        </p:spPr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EC8CE7"/>
                </a:solidFill>
              </a:rPr>
              <a:t>Vedlejší věta příslovečná časová</a:t>
            </a:r>
            <a:br>
              <a:rPr lang="cs-CZ" b="1" dirty="0" smtClean="0">
                <a:ln w="50800"/>
                <a:solidFill>
                  <a:srgbClr val="EC8CE7"/>
                </a:solidFill>
              </a:rPr>
            </a:br>
            <a:endParaRPr lang="cs-CZ" b="1" dirty="0">
              <a:ln w="50800"/>
              <a:solidFill>
                <a:srgbClr val="EC8CE7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827584" y="908720"/>
            <a:ext cx="7776864" cy="2376264"/>
          </a:xfrm>
          <a:prstGeom prst="rect">
            <a:avLst/>
          </a:prstGeom>
          <a:solidFill>
            <a:srgbClr val="EC8CE7"/>
          </a:solidFill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800" b="1" u="none" strike="noStrike" kern="1200" cap="none" spc="0" normalizeH="0" baseline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vyjadřuje časovou</a:t>
            </a:r>
            <a:r>
              <a:rPr kumimoji="0" lang="cs-CZ" sz="2800" b="1" u="none" strike="noStrike" kern="1200" cap="none" spc="0" normalizeH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okolnost</a:t>
            </a:r>
            <a:endParaRPr kumimoji="0" lang="cs-CZ" sz="2800" b="1" u="none" strike="noStrike" kern="1200" cap="none" spc="0" normalizeH="0" baseline="0" noProof="0" dirty="0" smtClean="0">
              <a:ln>
                <a:noFill/>
              </a:ln>
              <a:solidFill>
                <a:srgbClr val="66003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800" b="1" u="none" strike="noStrike" kern="1200" cap="none" spc="0" normalizeH="0" baseline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ptáme se otázkami:</a:t>
            </a:r>
            <a:r>
              <a:rPr kumimoji="0" lang="cs-CZ" sz="2800" b="1" u="none" strike="noStrike" kern="1200" cap="none" spc="0" normalizeH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sz="2800" b="1" dirty="0" smtClean="0">
                <a:solidFill>
                  <a:srgbClr val="660033"/>
                </a:solidFill>
              </a:rPr>
              <a:t>K</a:t>
            </a:r>
            <a:r>
              <a:rPr kumimoji="0" lang="cs-CZ" sz="2800" b="1" u="none" strike="noStrike" kern="1200" cap="none" spc="0" normalizeH="0" noProof="0" dirty="0" err="1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dy</a:t>
            </a:r>
            <a:r>
              <a:rPr kumimoji="0" lang="cs-CZ" sz="2800" b="1" u="none" strike="noStrike" kern="1200" cap="none" spc="0" normalizeH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odkdy, dokdy?</a:t>
            </a:r>
            <a:endParaRPr kumimoji="0" lang="cs-CZ" sz="2800" b="0" u="none" strike="noStrike" kern="1200" cap="none" spc="0" normalizeH="0" baseline="0" noProof="0" dirty="0" smtClean="0">
              <a:ln>
                <a:noFill/>
              </a:ln>
              <a:solidFill>
                <a:srgbClr val="66003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kumimoji="0" lang="cs-CZ" sz="2800" b="1" u="none" strike="noStrike" kern="1200" cap="none" spc="0" normalizeH="0" baseline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spojovací výrazy: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b="1" u="sng" dirty="0" smtClean="0">
                <a:solidFill>
                  <a:srgbClr val="660033"/>
                </a:solidFill>
                <a:latin typeface="Calibri" pitchFamily="34" charset="0"/>
              </a:rPr>
              <a:t>až, když, jakmile, jen, jak, sotva, sotvaže, zatímco, dříve, </a:t>
            </a:r>
            <a:r>
              <a:rPr lang="cs-CZ" sz="2800" b="1" u="sng" dirty="0" err="1" smtClean="0">
                <a:solidFill>
                  <a:srgbClr val="660033"/>
                </a:solidFill>
                <a:latin typeface="Calibri" pitchFamily="34" charset="0"/>
              </a:rPr>
              <a:t>dříve</a:t>
            </a:r>
            <a:r>
              <a:rPr lang="cs-CZ" sz="2800" b="1" u="sng" dirty="0" smtClean="0">
                <a:solidFill>
                  <a:srgbClr val="660033"/>
                </a:solidFill>
                <a:latin typeface="Calibri" pitchFamily="34" charset="0"/>
              </a:rPr>
              <a:t> než, posud, kdykoli, kdy, dokud …</a:t>
            </a:r>
            <a:endParaRPr kumimoji="0" lang="cs-CZ" sz="2800" b="1" u="sng" strike="noStrike" kern="1200" cap="none" spc="0" normalizeH="0" baseline="0" noProof="0" dirty="0" smtClean="0">
              <a:ln>
                <a:noFill/>
              </a:ln>
              <a:solidFill>
                <a:srgbClr val="66003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800" b="0" u="none" strike="noStrike" kern="1200" cap="none" spc="0" normalizeH="0" baseline="0" noProof="0" dirty="0">
              <a:ln>
                <a:noFill/>
              </a:ln>
              <a:solidFill>
                <a:srgbClr val="66003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 rot="16200000">
            <a:off x="8206008" y="5915672"/>
            <a:ext cx="1454244" cy="369332"/>
          </a:xfrm>
          <a:prstGeom prst="rect">
            <a:avLst/>
          </a:prstGeom>
          <a:solidFill>
            <a:srgbClr val="2B100F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EC8CE7"/>
                </a:solidFill>
              </a:rPr>
              <a:t>                        </a:t>
            </a:r>
            <a:endParaRPr lang="cs-CZ" dirty="0">
              <a:solidFill>
                <a:srgbClr val="EC8CE7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771800" y="3933056"/>
            <a:ext cx="5976664" cy="1384995"/>
          </a:xfrm>
          <a:prstGeom prst="rect">
            <a:avLst/>
          </a:prstGeom>
          <a:ln>
            <a:solidFill>
              <a:srgbClr val="EC8CE7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800" dirty="0" smtClean="0">
                <a:solidFill>
                  <a:srgbClr val="EC8CE7"/>
                </a:solidFill>
              </a:rPr>
              <a:t>Počkám na tebe, dokud nepřijedeš. Dokdy na tebe počkám?</a:t>
            </a:r>
          </a:p>
          <a:p>
            <a:pPr>
              <a:buNone/>
            </a:pPr>
            <a:r>
              <a:rPr lang="cs-CZ" sz="2800" dirty="0" smtClean="0">
                <a:solidFill>
                  <a:srgbClr val="EC8CE7"/>
                </a:solidFill>
              </a:rPr>
              <a:t>Počkám na tvůj příchod.</a:t>
            </a:r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" y="274638"/>
            <a:ext cx="8435280" cy="1143000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ln w="50800"/>
                <a:solidFill>
                  <a:srgbClr val="660033"/>
                </a:solidFill>
              </a:rPr>
              <a:t>Určete vedlejší větu příslovečnou časovou:</a:t>
            </a:r>
            <a:br>
              <a:rPr lang="cs-CZ" sz="3600" b="1" dirty="0" smtClean="0">
                <a:ln w="50800"/>
                <a:solidFill>
                  <a:srgbClr val="660033"/>
                </a:solidFill>
              </a:rPr>
            </a:br>
            <a:endParaRPr lang="cs-CZ" sz="3600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5544616"/>
          </a:xfrm>
          <a:ln>
            <a:solidFill>
              <a:srgbClr val="660033"/>
            </a:solidFill>
          </a:ln>
        </p:spPr>
        <p:txBody>
          <a:bodyPr>
            <a:noAutofit/>
          </a:bodyPr>
          <a:lstStyle/>
          <a:p>
            <a:r>
              <a:rPr lang="cs-CZ" sz="2800" dirty="0" smtClean="0"/>
              <a:t>Až se vrátíš, budeš koukat.</a:t>
            </a:r>
          </a:p>
          <a:p>
            <a:r>
              <a:rPr lang="cs-CZ" sz="2800" dirty="0" smtClean="0"/>
              <a:t>Když jsem já šel tou Putimskou branou, dívaly se dvě panenky za mnou.</a:t>
            </a:r>
          </a:p>
          <a:p>
            <a:r>
              <a:rPr lang="cs-CZ" sz="2800" dirty="0" smtClean="0"/>
              <a:t>Než se rozhodl, bylo místo obsazeno.</a:t>
            </a:r>
          </a:p>
          <a:p>
            <a:r>
              <a:rPr lang="cs-CZ" sz="2800" dirty="0" smtClean="0"/>
              <a:t>Sotva přišel domů, začal se učit.</a:t>
            </a:r>
          </a:p>
          <a:p>
            <a:r>
              <a:rPr lang="cs-CZ" sz="2800" dirty="0" smtClean="0"/>
              <a:t>Nechtěl jíst, dokud</a:t>
            </a:r>
            <a:r>
              <a:rPr lang="cs-CZ" sz="2800" b="1" dirty="0" smtClean="0"/>
              <a:t> </a:t>
            </a:r>
            <a:r>
              <a:rPr lang="cs-CZ" sz="2800" dirty="0" smtClean="0"/>
              <a:t>si nerozbalil dárek k narozeninám.</a:t>
            </a:r>
          </a:p>
          <a:p>
            <a:r>
              <a:rPr lang="cs-CZ" sz="2800" dirty="0" smtClean="0"/>
              <a:t>Přijď, kdy chceš.</a:t>
            </a:r>
          </a:p>
          <a:p>
            <a:r>
              <a:rPr lang="cs-CZ" sz="2800" dirty="0" smtClean="0"/>
              <a:t>Jak dopis dopsal, běžel s ním na poštu.</a:t>
            </a:r>
          </a:p>
          <a:p>
            <a:r>
              <a:rPr lang="cs-CZ" sz="2800" dirty="0" smtClean="0"/>
              <a:t>Ještě než se vrátili, už tu byly nepříjemné zprávy.</a:t>
            </a:r>
          </a:p>
          <a:p>
            <a:r>
              <a:rPr lang="cs-CZ" sz="2800" dirty="0" smtClean="0"/>
              <a:t>Jakmile přišel domů, hned mamince zatelefonoval.</a:t>
            </a:r>
          </a:p>
          <a:p>
            <a:endParaRPr lang="cs-CZ" sz="2800" dirty="0"/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50800"/>
                <a:solidFill>
                  <a:srgbClr val="660033"/>
                </a:solidFill>
              </a:rPr>
              <a:t>Řešení:</a:t>
            </a:r>
            <a:br>
              <a:rPr lang="cs-CZ" b="1" dirty="0" smtClean="0">
                <a:ln w="50800"/>
                <a:solidFill>
                  <a:srgbClr val="660033"/>
                </a:solidFill>
              </a:rPr>
            </a:br>
            <a:endParaRPr lang="cs-CZ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5544616"/>
          </a:xfrm>
          <a:ln>
            <a:solidFill>
              <a:srgbClr val="660033"/>
            </a:solidFill>
          </a:ln>
        </p:spPr>
        <p:txBody>
          <a:bodyPr>
            <a:noAutofit/>
          </a:bodyPr>
          <a:lstStyle/>
          <a:p>
            <a:r>
              <a:rPr lang="cs-CZ" sz="2800" b="1" i="1" dirty="0" smtClean="0">
                <a:solidFill>
                  <a:srgbClr val="660033"/>
                </a:solidFill>
              </a:rPr>
              <a:t>Až</a:t>
            </a:r>
            <a:r>
              <a:rPr lang="cs-CZ" sz="2800" i="1" dirty="0" smtClean="0">
                <a:solidFill>
                  <a:srgbClr val="660033"/>
                </a:solidFill>
              </a:rPr>
              <a:t> </a:t>
            </a:r>
            <a:r>
              <a:rPr lang="cs-CZ" sz="2800" i="1" dirty="0" smtClean="0"/>
              <a:t>se vrátíš</a:t>
            </a:r>
            <a:r>
              <a:rPr lang="cs-CZ" sz="2800" dirty="0" smtClean="0"/>
              <a:t>, </a:t>
            </a:r>
            <a:r>
              <a:rPr lang="cs-CZ" sz="2800" b="1" dirty="0" smtClean="0"/>
              <a:t>budeš koukat.</a:t>
            </a:r>
          </a:p>
          <a:p>
            <a:r>
              <a:rPr lang="cs-CZ" sz="2800" b="1" i="1" dirty="0" smtClean="0">
                <a:solidFill>
                  <a:srgbClr val="660033"/>
                </a:solidFill>
              </a:rPr>
              <a:t>Když</a:t>
            </a:r>
            <a:r>
              <a:rPr lang="cs-CZ" sz="2800" dirty="0" smtClean="0"/>
              <a:t> </a:t>
            </a:r>
            <a:r>
              <a:rPr lang="cs-CZ" sz="2800" i="1" dirty="0" smtClean="0"/>
              <a:t>jsem já šel tou Putimskou branou</a:t>
            </a:r>
            <a:r>
              <a:rPr lang="cs-CZ" sz="2800" dirty="0" smtClean="0"/>
              <a:t>, </a:t>
            </a:r>
            <a:r>
              <a:rPr lang="cs-CZ" sz="2800" b="1" dirty="0" smtClean="0"/>
              <a:t>dívaly se dvě panenky za mnou.</a:t>
            </a:r>
          </a:p>
          <a:p>
            <a:r>
              <a:rPr lang="cs-CZ" sz="2800" b="1" i="1" dirty="0" smtClean="0">
                <a:solidFill>
                  <a:srgbClr val="660033"/>
                </a:solidFill>
              </a:rPr>
              <a:t>Než</a:t>
            </a:r>
            <a:r>
              <a:rPr lang="cs-CZ" sz="2800" dirty="0" smtClean="0"/>
              <a:t> </a:t>
            </a:r>
            <a:r>
              <a:rPr lang="cs-CZ" sz="2800" i="1" dirty="0" smtClean="0"/>
              <a:t>se rozhodl</a:t>
            </a:r>
            <a:r>
              <a:rPr lang="cs-CZ" sz="2800" dirty="0" smtClean="0"/>
              <a:t>, </a:t>
            </a:r>
            <a:r>
              <a:rPr lang="cs-CZ" sz="2800" b="1" dirty="0" smtClean="0"/>
              <a:t>bylo místo obsazeno.</a:t>
            </a:r>
          </a:p>
          <a:p>
            <a:r>
              <a:rPr lang="cs-CZ" sz="2800" b="1" i="1" dirty="0" smtClean="0">
                <a:solidFill>
                  <a:srgbClr val="660033"/>
                </a:solidFill>
              </a:rPr>
              <a:t>Sotva</a:t>
            </a:r>
            <a:r>
              <a:rPr lang="cs-CZ" sz="2800" i="1" dirty="0" smtClean="0">
                <a:solidFill>
                  <a:srgbClr val="660033"/>
                </a:solidFill>
              </a:rPr>
              <a:t> </a:t>
            </a:r>
            <a:r>
              <a:rPr lang="cs-CZ" sz="2800" i="1" dirty="0" smtClean="0"/>
              <a:t>přišel domů</a:t>
            </a:r>
            <a:r>
              <a:rPr lang="cs-CZ" sz="2800" dirty="0" smtClean="0"/>
              <a:t>, </a:t>
            </a:r>
            <a:r>
              <a:rPr lang="cs-CZ" sz="2800" b="1" dirty="0" smtClean="0"/>
              <a:t>začal se učit.</a:t>
            </a:r>
          </a:p>
          <a:p>
            <a:r>
              <a:rPr lang="cs-CZ" sz="2800" b="1" dirty="0" smtClean="0"/>
              <a:t>Nechtěl jíst</a:t>
            </a:r>
            <a:r>
              <a:rPr lang="cs-CZ" sz="2800" dirty="0" smtClean="0"/>
              <a:t>, </a:t>
            </a:r>
            <a:r>
              <a:rPr lang="cs-CZ" sz="2800" b="1" i="1" dirty="0" smtClean="0">
                <a:solidFill>
                  <a:srgbClr val="660033"/>
                </a:solidFill>
              </a:rPr>
              <a:t>dokud </a:t>
            </a:r>
            <a:r>
              <a:rPr lang="cs-CZ" sz="2800" i="1" dirty="0" smtClean="0"/>
              <a:t>si nerozbalil dárek k narozeninám.</a:t>
            </a:r>
          </a:p>
          <a:p>
            <a:r>
              <a:rPr lang="cs-CZ" sz="2800" b="1" dirty="0" smtClean="0"/>
              <a:t>Přijď</a:t>
            </a:r>
            <a:r>
              <a:rPr lang="cs-CZ" sz="2800" dirty="0" smtClean="0"/>
              <a:t>, </a:t>
            </a:r>
            <a:r>
              <a:rPr lang="cs-CZ" sz="2800" b="1" i="1" dirty="0" smtClean="0">
                <a:solidFill>
                  <a:srgbClr val="660033"/>
                </a:solidFill>
              </a:rPr>
              <a:t>kdy</a:t>
            </a:r>
            <a:r>
              <a:rPr lang="cs-CZ" sz="2800" dirty="0" smtClean="0"/>
              <a:t> </a:t>
            </a:r>
            <a:r>
              <a:rPr lang="cs-CZ" sz="2800" i="1" dirty="0" smtClean="0"/>
              <a:t>chceš.</a:t>
            </a:r>
          </a:p>
          <a:p>
            <a:r>
              <a:rPr lang="cs-CZ" sz="2800" b="1" i="1" dirty="0" smtClean="0">
                <a:solidFill>
                  <a:srgbClr val="660033"/>
                </a:solidFill>
              </a:rPr>
              <a:t>Jak</a:t>
            </a:r>
            <a:r>
              <a:rPr lang="cs-CZ" sz="2800" dirty="0" smtClean="0"/>
              <a:t> </a:t>
            </a:r>
            <a:r>
              <a:rPr lang="cs-CZ" sz="2800" i="1" dirty="0" smtClean="0"/>
              <a:t>dopis dopsal</a:t>
            </a:r>
            <a:r>
              <a:rPr lang="cs-CZ" sz="2800" dirty="0" smtClean="0"/>
              <a:t>, </a:t>
            </a:r>
            <a:r>
              <a:rPr lang="cs-CZ" sz="2800" b="1" dirty="0" smtClean="0"/>
              <a:t>běžel s ním na poštu.</a:t>
            </a:r>
          </a:p>
          <a:p>
            <a:r>
              <a:rPr lang="cs-CZ" sz="2800" b="1" i="1" dirty="0" smtClean="0">
                <a:solidFill>
                  <a:srgbClr val="660033"/>
                </a:solidFill>
              </a:rPr>
              <a:t>Ještě než </a:t>
            </a:r>
            <a:r>
              <a:rPr lang="cs-CZ" sz="2800" i="1" dirty="0" smtClean="0"/>
              <a:t>se vrátili</a:t>
            </a:r>
            <a:r>
              <a:rPr lang="cs-CZ" sz="2800" dirty="0" smtClean="0"/>
              <a:t>, </a:t>
            </a:r>
            <a:r>
              <a:rPr lang="cs-CZ" sz="2800" b="1" dirty="0" smtClean="0"/>
              <a:t>už tu byly nepříjemné zprávy.</a:t>
            </a:r>
          </a:p>
          <a:p>
            <a:r>
              <a:rPr lang="cs-CZ" sz="2800" b="1" i="1" dirty="0" smtClean="0">
                <a:solidFill>
                  <a:srgbClr val="660033"/>
                </a:solidFill>
              </a:rPr>
              <a:t>Jakmile</a:t>
            </a:r>
            <a:r>
              <a:rPr lang="cs-CZ" sz="2800" dirty="0" smtClean="0"/>
              <a:t> </a:t>
            </a:r>
            <a:r>
              <a:rPr lang="cs-CZ" sz="2800" i="1" dirty="0" smtClean="0"/>
              <a:t>přišel domů, </a:t>
            </a:r>
            <a:r>
              <a:rPr lang="cs-CZ" sz="2800" b="1" dirty="0" smtClean="0"/>
              <a:t>hned mamince zatelefonoval.</a:t>
            </a:r>
          </a:p>
          <a:p>
            <a:endParaRPr lang="cs-CZ" sz="2800" dirty="0"/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skinbook.cz/files/goods/kvetinka/fialova/kvetinky_fialova_thumb_logo_bi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6496" y="0"/>
            <a:ext cx="9176440" cy="688538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86800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EC8CE7"/>
                </a:solidFill>
              </a:rPr>
              <a:t>Vedlejší věta příslovečná způsobová</a:t>
            </a:r>
            <a:r>
              <a:rPr lang="cs-CZ" dirty="0" smtClean="0">
                <a:solidFill>
                  <a:srgbClr val="EC8CE7"/>
                </a:solidFill>
              </a:rPr>
              <a:t/>
            </a:r>
            <a:br>
              <a:rPr lang="cs-CZ" dirty="0" smtClean="0">
                <a:solidFill>
                  <a:srgbClr val="EC8CE7"/>
                </a:solidFill>
              </a:rPr>
            </a:br>
            <a:endParaRPr lang="cs-CZ" dirty="0">
              <a:solidFill>
                <a:srgbClr val="EC8CE7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16200000">
            <a:off x="8206008" y="5915672"/>
            <a:ext cx="1454244" cy="369332"/>
          </a:xfrm>
          <a:prstGeom prst="rect">
            <a:avLst/>
          </a:prstGeom>
          <a:solidFill>
            <a:srgbClr val="2B100F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EC8CE7"/>
                </a:solidFill>
              </a:rPr>
              <a:t>                        </a:t>
            </a:r>
            <a:endParaRPr lang="cs-CZ" dirty="0">
              <a:solidFill>
                <a:srgbClr val="EC8CE7"/>
              </a:solidFill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39552" y="908720"/>
            <a:ext cx="8208912" cy="2376264"/>
          </a:xfrm>
          <a:prstGeom prst="rect">
            <a:avLst/>
          </a:prstGeom>
          <a:solidFill>
            <a:srgbClr val="EC8CE7"/>
          </a:solidFill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800" b="1" dirty="0">
                <a:solidFill>
                  <a:srgbClr val="660033"/>
                </a:solidFill>
              </a:rPr>
              <a:t>v</a:t>
            </a:r>
            <a:r>
              <a:rPr kumimoji="0" lang="cs-CZ" sz="2800" b="1" u="none" strike="noStrike" kern="1200" cap="none" spc="0" normalizeH="0" baseline="0" noProof="0" dirty="0" err="1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yjadřuje</a:t>
            </a:r>
            <a:r>
              <a:rPr kumimoji="0" lang="cs-CZ" sz="2800" b="1" u="none" strike="noStrike" kern="1200" cap="none" spc="0" normalizeH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příslovečné určení způsobu</a:t>
            </a:r>
            <a:endParaRPr kumimoji="0" lang="cs-CZ" sz="2800" b="1" u="none" strike="noStrike" kern="1200" cap="none" spc="0" normalizeH="0" baseline="0" noProof="0" dirty="0" smtClean="0">
              <a:ln>
                <a:noFill/>
              </a:ln>
              <a:solidFill>
                <a:srgbClr val="66003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800" b="1" u="none" strike="noStrike" kern="1200" cap="none" spc="0" normalizeH="0" baseline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ptáme se otázkami:</a:t>
            </a:r>
            <a:r>
              <a:rPr kumimoji="0" lang="cs-CZ" sz="2800" b="1" u="none" strike="noStrike" kern="1200" cap="none" spc="0" normalizeH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Jak? Jakým způsobem?</a:t>
            </a:r>
            <a:endParaRPr kumimoji="0" lang="cs-CZ" sz="2800" b="0" u="none" strike="noStrike" kern="1200" cap="none" spc="0" normalizeH="0" baseline="0" noProof="0" dirty="0" smtClean="0">
              <a:ln>
                <a:noFill/>
              </a:ln>
              <a:solidFill>
                <a:srgbClr val="66003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kumimoji="0" lang="cs-CZ" sz="2800" b="1" u="none" strike="noStrike" kern="1200" cap="none" spc="0" normalizeH="0" baseline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spojovací výrazy:</a:t>
            </a:r>
            <a:r>
              <a:rPr lang="cs-CZ" sz="2800" b="1" u="sng" dirty="0" smtClean="0">
                <a:solidFill>
                  <a:srgbClr val="660033"/>
                </a:solidFill>
                <a:latin typeface="Calibri" pitchFamily="34" charset="0"/>
              </a:rPr>
              <a:t> jako, jak, </a:t>
            </a:r>
            <a:r>
              <a:rPr lang="cs-CZ" sz="2800" b="1" u="sng" dirty="0" err="1" smtClean="0">
                <a:solidFill>
                  <a:srgbClr val="660033"/>
                </a:solidFill>
                <a:latin typeface="Calibri" pitchFamily="34" charset="0"/>
              </a:rPr>
              <a:t>jak</a:t>
            </a:r>
            <a:r>
              <a:rPr lang="cs-CZ" sz="2800" b="1" u="sng" dirty="0" smtClean="0">
                <a:solidFill>
                  <a:srgbClr val="660033"/>
                </a:solidFill>
                <a:latin typeface="Calibri" pitchFamily="34" charset="0"/>
              </a:rPr>
              <a:t>-tak, čím-tím, více-než, takže, </a:t>
            </a:r>
            <a:r>
              <a:rPr lang="cs-CZ" sz="2800" b="1" u="sng" dirty="0" smtClean="0">
                <a:solidFill>
                  <a:srgbClr val="660033"/>
                </a:solidFill>
              </a:rPr>
              <a:t>že, pokud, aby...</a:t>
            </a:r>
            <a:endParaRPr kumimoji="0" lang="cs-CZ" sz="2800" b="1" u="none" strike="noStrike" kern="1200" cap="none" spc="0" normalizeH="0" baseline="0" noProof="0" dirty="0" smtClean="0">
              <a:ln>
                <a:noFill/>
              </a:ln>
              <a:solidFill>
                <a:srgbClr val="66003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800" b="0" u="none" strike="noStrike" kern="1200" cap="none" spc="0" normalizeH="0" baseline="0" noProof="0" dirty="0">
              <a:ln>
                <a:noFill/>
              </a:ln>
              <a:solidFill>
                <a:srgbClr val="66003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07904" y="4149080"/>
            <a:ext cx="4104456" cy="1384995"/>
          </a:xfrm>
          <a:prstGeom prst="rect">
            <a:avLst/>
          </a:prstGeom>
          <a:ln>
            <a:solidFill>
              <a:srgbClr val="EC8CE7"/>
            </a:solidFill>
          </a:ln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EC8CE7"/>
                </a:solidFill>
              </a:rPr>
              <a:t>Petr pozdravil, jak se sluší.</a:t>
            </a:r>
          </a:p>
          <a:p>
            <a:r>
              <a:rPr lang="cs-CZ" sz="2800" dirty="0" smtClean="0">
                <a:solidFill>
                  <a:srgbClr val="EC8CE7"/>
                </a:solidFill>
              </a:rPr>
              <a:t>Jak Petr pozdravil?</a:t>
            </a:r>
          </a:p>
          <a:p>
            <a:r>
              <a:rPr lang="cs-CZ" sz="2800" dirty="0" smtClean="0">
                <a:solidFill>
                  <a:srgbClr val="EC8CE7"/>
                </a:solidFill>
              </a:rPr>
              <a:t>Petr slušně pozdravil.</a:t>
            </a:r>
            <a:endParaRPr lang="cs-CZ" sz="2800" dirty="0">
              <a:solidFill>
                <a:srgbClr val="EC8CE7"/>
              </a:solidFill>
            </a:endParaRPr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6512" y="188640"/>
            <a:ext cx="9396536" cy="1143000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660033"/>
                </a:solidFill>
              </a:rPr>
              <a:t>Určete vedlejší větu příslovečnou způsobovou:</a:t>
            </a:r>
            <a:r>
              <a:rPr lang="cs-CZ" sz="3600" dirty="0" smtClean="0">
                <a:solidFill>
                  <a:srgbClr val="660033"/>
                </a:solidFill>
              </a:rPr>
              <a:t/>
            </a:r>
            <a:br>
              <a:rPr lang="cs-CZ" sz="3600" dirty="0" smtClean="0">
                <a:solidFill>
                  <a:srgbClr val="660033"/>
                </a:solidFill>
              </a:rPr>
            </a:br>
            <a:endParaRPr lang="cs-CZ" sz="3600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7992888" cy="5400600"/>
          </a:xfrm>
          <a:ln>
            <a:solidFill>
              <a:srgbClr val="660033"/>
            </a:solidFill>
          </a:ln>
        </p:spPr>
        <p:txBody>
          <a:bodyPr>
            <a:noAutofit/>
          </a:bodyPr>
          <a:lstStyle/>
          <a:p>
            <a:r>
              <a:rPr lang="cs-CZ" sz="2800" dirty="0" smtClean="0"/>
              <a:t>Udělej to tak,</a:t>
            </a:r>
            <a:r>
              <a:rPr lang="cs-CZ" sz="2800" b="1" dirty="0" smtClean="0"/>
              <a:t> </a:t>
            </a:r>
            <a:r>
              <a:rPr lang="cs-CZ" sz="2800" dirty="0" smtClean="0"/>
              <a:t>abys byl spokojený.</a:t>
            </a:r>
          </a:p>
          <a:p>
            <a:r>
              <a:rPr lang="cs-CZ" sz="2800" dirty="0" smtClean="0"/>
              <a:t>Spí, jako by ho do vody hodil.</a:t>
            </a:r>
          </a:p>
          <a:p>
            <a:r>
              <a:rPr lang="cs-CZ" sz="2800" dirty="0" smtClean="0"/>
              <a:t>Nikdo ho nikdy neviděl, aby se s někým nepohodl.</a:t>
            </a:r>
          </a:p>
          <a:p>
            <a:r>
              <a:rPr lang="cs-CZ" sz="2800" dirty="0" smtClean="0"/>
              <a:t>Tvářil se, že přemýšlí.</a:t>
            </a:r>
          </a:p>
          <a:p>
            <a:r>
              <a:rPr lang="cs-CZ" sz="2800" dirty="0" smtClean="0"/>
              <a:t>Petr si představoval Jirku, jak by si počínal na jeho místě.</a:t>
            </a:r>
          </a:p>
          <a:p>
            <a:r>
              <a:rPr lang="cs-CZ" sz="2800" dirty="0" smtClean="0"/>
              <a:t>Stroj se uvede do pohybu tak, že se otočí pákou.</a:t>
            </a:r>
          </a:p>
          <a:p>
            <a:r>
              <a:rPr lang="cs-CZ" sz="2800" dirty="0" smtClean="0"/>
              <a:t>Dělal svou práci, jak nejlépe dovedl.</a:t>
            </a:r>
          </a:p>
          <a:p>
            <a:r>
              <a:rPr lang="cs-CZ" sz="2800" dirty="0" smtClean="0"/>
              <a:t>Někdy se sypal sníh tak,</a:t>
            </a:r>
            <a:r>
              <a:rPr lang="cs-CZ" sz="2800" b="1" dirty="0" smtClean="0"/>
              <a:t> </a:t>
            </a:r>
            <a:r>
              <a:rPr lang="cs-CZ" sz="2800" dirty="0" smtClean="0"/>
              <a:t>že</a:t>
            </a:r>
            <a:r>
              <a:rPr lang="cs-CZ" sz="2800" b="1" dirty="0" smtClean="0"/>
              <a:t> </a:t>
            </a:r>
            <a:r>
              <a:rPr lang="cs-CZ" sz="2800" dirty="0" smtClean="0"/>
              <a:t>nebylo vidět na cestu.</a:t>
            </a:r>
          </a:p>
          <a:p>
            <a:r>
              <a:rPr lang="cs-CZ" sz="2800" dirty="0" smtClean="0"/>
              <a:t>Při montáži postupujeme přesně tak, jak je to v návodu.</a:t>
            </a:r>
          </a:p>
          <a:p>
            <a:endParaRPr lang="cs-CZ" sz="2800" dirty="0"/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660033"/>
                </a:solidFill>
              </a:rPr>
              <a:t>Řešení :</a:t>
            </a:r>
            <a:r>
              <a:rPr lang="cs-CZ" dirty="0" smtClean="0">
                <a:solidFill>
                  <a:srgbClr val="660033"/>
                </a:solidFill>
              </a:rPr>
              <a:t/>
            </a:r>
            <a:br>
              <a:rPr lang="cs-CZ" dirty="0" smtClean="0">
                <a:solidFill>
                  <a:srgbClr val="660033"/>
                </a:solidFill>
              </a:rPr>
            </a:br>
            <a:endParaRPr lang="cs-CZ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7992888" cy="5400600"/>
          </a:xfrm>
          <a:ln>
            <a:solidFill>
              <a:srgbClr val="660033"/>
            </a:solidFill>
          </a:ln>
        </p:spPr>
        <p:txBody>
          <a:bodyPr>
            <a:noAutofit/>
          </a:bodyPr>
          <a:lstStyle/>
          <a:p>
            <a:r>
              <a:rPr lang="cs-CZ" sz="2800" b="1" dirty="0" smtClean="0"/>
              <a:t>Udělej to tak</a:t>
            </a:r>
            <a:r>
              <a:rPr lang="cs-CZ" sz="2800" dirty="0" smtClean="0"/>
              <a:t>,</a:t>
            </a:r>
            <a:r>
              <a:rPr lang="cs-CZ" sz="2800" b="1" dirty="0" smtClean="0"/>
              <a:t> </a:t>
            </a:r>
            <a:r>
              <a:rPr lang="cs-CZ" sz="2800" b="1" i="1" dirty="0" smtClean="0">
                <a:solidFill>
                  <a:srgbClr val="660033"/>
                </a:solidFill>
              </a:rPr>
              <a:t>abys</a:t>
            </a:r>
            <a:r>
              <a:rPr lang="cs-CZ" sz="2800" b="1" dirty="0" smtClean="0"/>
              <a:t> </a:t>
            </a:r>
            <a:r>
              <a:rPr lang="cs-CZ" sz="2800" i="1" dirty="0" smtClean="0"/>
              <a:t>byl spokojený.</a:t>
            </a:r>
          </a:p>
          <a:p>
            <a:r>
              <a:rPr lang="cs-CZ" sz="2800" dirty="0" smtClean="0"/>
              <a:t> </a:t>
            </a:r>
            <a:r>
              <a:rPr lang="cs-CZ" sz="2800" b="1" dirty="0" smtClean="0"/>
              <a:t>Spí</a:t>
            </a:r>
            <a:r>
              <a:rPr lang="cs-CZ" sz="2800" dirty="0" smtClean="0"/>
              <a:t>, </a:t>
            </a:r>
            <a:r>
              <a:rPr lang="cs-CZ" sz="2800" b="1" i="1" dirty="0" smtClean="0">
                <a:solidFill>
                  <a:srgbClr val="660033"/>
                </a:solidFill>
              </a:rPr>
              <a:t>jako by </a:t>
            </a:r>
            <a:r>
              <a:rPr lang="cs-CZ" sz="2800" i="1" dirty="0" smtClean="0"/>
              <a:t>ho do vody hodil.</a:t>
            </a:r>
          </a:p>
          <a:p>
            <a:r>
              <a:rPr lang="cs-CZ" sz="2800" b="1" dirty="0" smtClean="0"/>
              <a:t>Nikdo ho nikdy neviděl</a:t>
            </a:r>
            <a:r>
              <a:rPr lang="cs-CZ" sz="2800" dirty="0" smtClean="0"/>
              <a:t>,</a:t>
            </a:r>
            <a:r>
              <a:rPr lang="cs-CZ" sz="2800" i="1" dirty="0" smtClean="0">
                <a:solidFill>
                  <a:srgbClr val="660033"/>
                </a:solidFill>
              </a:rPr>
              <a:t> </a:t>
            </a:r>
            <a:r>
              <a:rPr lang="cs-CZ" sz="2800" b="1" i="1" dirty="0" smtClean="0">
                <a:solidFill>
                  <a:srgbClr val="660033"/>
                </a:solidFill>
              </a:rPr>
              <a:t>aby</a:t>
            </a:r>
            <a:r>
              <a:rPr lang="cs-CZ" sz="2800" i="1" dirty="0" smtClean="0">
                <a:solidFill>
                  <a:srgbClr val="660033"/>
                </a:solidFill>
              </a:rPr>
              <a:t> </a:t>
            </a:r>
            <a:r>
              <a:rPr lang="cs-CZ" sz="2800" i="1" dirty="0" smtClean="0"/>
              <a:t>se s někým nepohodl</a:t>
            </a:r>
            <a:r>
              <a:rPr lang="cs-CZ" sz="2800" dirty="0" smtClean="0"/>
              <a:t>.</a:t>
            </a:r>
          </a:p>
          <a:p>
            <a:r>
              <a:rPr lang="cs-CZ" sz="2800" b="1" dirty="0" smtClean="0"/>
              <a:t>Tvářil se</a:t>
            </a:r>
            <a:r>
              <a:rPr lang="cs-CZ" sz="2800" dirty="0" smtClean="0"/>
              <a:t>,</a:t>
            </a:r>
            <a:r>
              <a:rPr lang="cs-CZ" sz="2800" b="1" dirty="0" smtClean="0"/>
              <a:t> </a:t>
            </a:r>
            <a:r>
              <a:rPr lang="cs-CZ" sz="2800" b="1" i="1" dirty="0" smtClean="0">
                <a:solidFill>
                  <a:srgbClr val="660033"/>
                </a:solidFill>
              </a:rPr>
              <a:t>že</a:t>
            </a:r>
            <a:r>
              <a:rPr lang="cs-CZ" sz="2800" b="1" dirty="0" smtClean="0"/>
              <a:t> </a:t>
            </a:r>
            <a:r>
              <a:rPr lang="cs-CZ" sz="2800" dirty="0" smtClean="0"/>
              <a:t>přemýšlí.</a:t>
            </a:r>
          </a:p>
          <a:p>
            <a:r>
              <a:rPr lang="cs-CZ" sz="2800" b="1" dirty="0" smtClean="0"/>
              <a:t>Petr si představoval Jirku</a:t>
            </a:r>
            <a:r>
              <a:rPr lang="cs-CZ" sz="2800" dirty="0" smtClean="0"/>
              <a:t>, </a:t>
            </a:r>
            <a:r>
              <a:rPr lang="cs-CZ" sz="2800" b="1" i="1" dirty="0" smtClean="0">
                <a:solidFill>
                  <a:srgbClr val="660033"/>
                </a:solidFill>
              </a:rPr>
              <a:t>jak by </a:t>
            </a:r>
            <a:r>
              <a:rPr lang="cs-CZ" sz="2800" i="1" dirty="0" smtClean="0"/>
              <a:t>si počínal na jeho místě.</a:t>
            </a:r>
          </a:p>
          <a:p>
            <a:r>
              <a:rPr lang="cs-CZ" sz="2800" b="1" dirty="0" smtClean="0"/>
              <a:t>Stroj se uvede do pohybu tak</a:t>
            </a:r>
            <a:r>
              <a:rPr lang="cs-CZ" sz="2800" dirty="0" smtClean="0"/>
              <a:t>, </a:t>
            </a:r>
            <a:r>
              <a:rPr lang="cs-CZ" sz="2800" b="1" i="1" dirty="0" smtClean="0">
                <a:solidFill>
                  <a:srgbClr val="660033"/>
                </a:solidFill>
              </a:rPr>
              <a:t>že</a:t>
            </a:r>
            <a:r>
              <a:rPr lang="cs-CZ" sz="2800" dirty="0" smtClean="0"/>
              <a:t> </a:t>
            </a:r>
            <a:r>
              <a:rPr lang="cs-CZ" sz="2800" i="1" dirty="0" smtClean="0"/>
              <a:t>se otočí pákou.</a:t>
            </a:r>
          </a:p>
          <a:p>
            <a:r>
              <a:rPr lang="cs-CZ" sz="2800" b="1" dirty="0" smtClean="0"/>
              <a:t>Dělal svou práci</a:t>
            </a:r>
            <a:r>
              <a:rPr lang="cs-CZ" sz="2800" dirty="0" smtClean="0"/>
              <a:t>,</a:t>
            </a:r>
            <a:r>
              <a:rPr lang="cs-CZ" sz="2800" i="1" dirty="0" smtClean="0">
                <a:solidFill>
                  <a:srgbClr val="660033"/>
                </a:solidFill>
              </a:rPr>
              <a:t> </a:t>
            </a:r>
            <a:r>
              <a:rPr lang="cs-CZ" sz="2800" b="1" i="1" dirty="0" smtClean="0">
                <a:solidFill>
                  <a:srgbClr val="660033"/>
                </a:solidFill>
              </a:rPr>
              <a:t>jak</a:t>
            </a:r>
            <a:r>
              <a:rPr lang="cs-CZ" sz="2800" i="1" dirty="0" smtClean="0">
                <a:solidFill>
                  <a:srgbClr val="660033"/>
                </a:solidFill>
              </a:rPr>
              <a:t> </a:t>
            </a:r>
            <a:r>
              <a:rPr lang="cs-CZ" sz="2800" i="1" dirty="0" smtClean="0"/>
              <a:t>nejlépe dovedl.</a:t>
            </a:r>
          </a:p>
          <a:p>
            <a:r>
              <a:rPr lang="cs-CZ" sz="2800" b="1" dirty="0" smtClean="0"/>
              <a:t>Někdy se sypal sníh tak</a:t>
            </a:r>
            <a:r>
              <a:rPr lang="cs-CZ" sz="2800" dirty="0" smtClean="0"/>
              <a:t>,</a:t>
            </a:r>
            <a:r>
              <a:rPr lang="cs-CZ" sz="2800" b="1" dirty="0" smtClean="0"/>
              <a:t> </a:t>
            </a:r>
            <a:r>
              <a:rPr lang="cs-CZ" sz="2800" b="1" i="1" dirty="0" smtClean="0">
                <a:solidFill>
                  <a:srgbClr val="660033"/>
                </a:solidFill>
              </a:rPr>
              <a:t>že</a:t>
            </a:r>
            <a:r>
              <a:rPr lang="cs-CZ" sz="2800" b="1" dirty="0" smtClean="0"/>
              <a:t> </a:t>
            </a:r>
            <a:r>
              <a:rPr lang="cs-CZ" sz="2800" i="1" dirty="0" smtClean="0"/>
              <a:t>nebylo vidět na cestu.</a:t>
            </a:r>
          </a:p>
          <a:p>
            <a:r>
              <a:rPr lang="cs-CZ" sz="2800" b="1" dirty="0" smtClean="0"/>
              <a:t>Při montáži postupujeme přesně tak</a:t>
            </a:r>
            <a:r>
              <a:rPr lang="cs-CZ" sz="2800" dirty="0" smtClean="0"/>
              <a:t>, </a:t>
            </a:r>
            <a:r>
              <a:rPr lang="cs-CZ" sz="2800" b="1" i="1" dirty="0" smtClean="0">
                <a:solidFill>
                  <a:srgbClr val="660033"/>
                </a:solidFill>
              </a:rPr>
              <a:t>jak</a:t>
            </a:r>
            <a:r>
              <a:rPr lang="cs-CZ" sz="2800" dirty="0" smtClean="0"/>
              <a:t> </a:t>
            </a:r>
            <a:r>
              <a:rPr lang="cs-CZ" sz="2800" i="1" dirty="0" smtClean="0"/>
              <a:t>je to v návodu.</a:t>
            </a:r>
          </a:p>
          <a:p>
            <a:endParaRPr lang="cs-CZ" sz="2800" dirty="0"/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5780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660033"/>
                </a:solidFill>
              </a:rPr>
              <a:t>Určete vedlejší větu příslovečnou způsobovou – měrovou:</a:t>
            </a:r>
            <a:r>
              <a:rPr lang="cs-CZ" dirty="0" smtClean="0">
                <a:solidFill>
                  <a:srgbClr val="660033"/>
                </a:solidFill>
              </a:rPr>
              <a:t/>
            </a:r>
            <a:br>
              <a:rPr lang="cs-CZ" dirty="0" smtClean="0">
                <a:solidFill>
                  <a:srgbClr val="660033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91264" cy="5069160"/>
          </a:xfrm>
          <a:ln>
            <a:solidFill>
              <a:srgbClr val="660033"/>
            </a:solidFill>
          </a:ln>
        </p:spPr>
        <p:txBody>
          <a:bodyPr>
            <a:noAutofit/>
          </a:bodyPr>
          <a:lstStyle/>
          <a:p>
            <a:r>
              <a:rPr lang="cs-CZ" sz="2800" dirty="0" smtClean="0"/>
              <a:t>Rackové křičeli, až nám uši </a:t>
            </a:r>
            <a:r>
              <a:rPr lang="cs-CZ" sz="2800" dirty="0" smtClean="0"/>
              <a:t>zaléhaly.</a:t>
            </a:r>
            <a:endParaRPr lang="cs-CZ" sz="2800" dirty="0" smtClean="0"/>
          </a:p>
          <a:p>
            <a:r>
              <a:rPr lang="cs-CZ" sz="2800" dirty="0" smtClean="0"/>
              <a:t>Jen jezte, co hrdlo ráčí.</a:t>
            </a:r>
          </a:p>
          <a:p>
            <a:r>
              <a:rPr lang="cs-CZ" sz="2800" dirty="0" smtClean="0"/>
              <a:t>Už mám tak ztuhlé ruce, že ani prsty necítím.</a:t>
            </a:r>
          </a:p>
          <a:p>
            <a:r>
              <a:rPr lang="cs-CZ" sz="2800" dirty="0" smtClean="0"/>
              <a:t>Čím více jsme se vzdalovali od domova, tím větší stesk nás přepadal.</a:t>
            </a:r>
          </a:p>
          <a:p>
            <a:r>
              <a:rPr lang="cs-CZ" sz="2800" dirty="0" smtClean="0"/>
              <a:t>Kolikrát se vsadil, tolikrát prohrál.</a:t>
            </a:r>
          </a:p>
          <a:p>
            <a:r>
              <a:rPr lang="cs-CZ" sz="2800" dirty="0" smtClean="0"/>
              <a:t>Dám ti tolik peněz, kolik budeš potřebovat.</a:t>
            </a:r>
          </a:p>
          <a:p>
            <a:r>
              <a:rPr lang="cs-CZ" sz="2800" dirty="0" smtClean="0"/>
              <a:t>Rozčílil se, až zčervenal.</a:t>
            </a:r>
          </a:p>
          <a:p>
            <a:r>
              <a:rPr lang="cs-CZ" sz="2800" dirty="0" smtClean="0"/>
              <a:t>Čím déle ho znám, tím více si ho vážím.</a:t>
            </a:r>
          </a:p>
          <a:p>
            <a:r>
              <a:rPr lang="cs-CZ" sz="2800" dirty="0" smtClean="0"/>
              <a:t>Loudal se po chodníku,</a:t>
            </a:r>
            <a:r>
              <a:rPr lang="cs-CZ" sz="2800" b="1" dirty="0" smtClean="0"/>
              <a:t> </a:t>
            </a:r>
            <a:r>
              <a:rPr lang="cs-CZ" sz="2800" dirty="0" smtClean="0"/>
              <a:t>jen</a:t>
            </a:r>
            <a:r>
              <a:rPr lang="cs-CZ" sz="2800" b="1" dirty="0" smtClean="0"/>
              <a:t> </a:t>
            </a:r>
            <a:r>
              <a:rPr lang="cs-CZ" sz="2800" dirty="0" smtClean="0"/>
              <a:t>co noha nohu mine.</a:t>
            </a:r>
            <a:endParaRPr lang="cs-CZ" sz="2800" dirty="0"/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5780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660033"/>
                </a:solidFill>
              </a:rPr>
              <a:t>Řešení:</a:t>
            </a:r>
            <a:r>
              <a:rPr lang="cs-CZ" dirty="0" smtClean="0">
                <a:solidFill>
                  <a:srgbClr val="660033"/>
                </a:solidFill>
              </a:rPr>
              <a:t/>
            </a:r>
            <a:br>
              <a:rPr lang="cs-CZ" dirty="0" smtClean="0">
                <a:solidFill>
                  <a:srgbClr val="660033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424936" cy="5069160"/>
          </a:xfrm>
          <a:ln>
            <a:solidFill>
              <a:srgbClr val="660033"/>
            </a:solidFill>
          </a:ln>
        </p:spPr>
        <p:txBody>
          <a:bodyPr>
            <a:noAutofit/>
          </a:bodyPr>
          <a:lstStyle/>
          <a:p>
            <a:r>
              <a:rPr lang="cs-CZ" sz="2800" b="1" dirty="0" smtClean="0"/>
              <a:t>Rackové křičeli</a:t>
            </a:r>
            <a:r>
              <a:rPr lang="cs-CZ" sz="2800" dirty="0" smtClean="0"/>
              <a:t>, </a:t>
            </a:r>
            <a:r>
              <a:rPr lang="cs-CZ" sz="2800" b="1" i="1" dirty="0" smtClean="0">
                <a:solidFill>
                  <a:srgbClr val="660033"/>
                </a:solidFill>
              </a:rPr>
              <a:t>až</a:t>
            </a:r>
            <a:r>
              <a:rPr lang="cs-CZ" sz="2800" dirty="0" smtClean="0"/>
              <a:t> </a:t>
            </a:r>
            <a:r>
              <a:rPr lang="cs-CZ" sz="2800" i="1" dirty="0" smtClean="0"/>
              <a:t>nám uši </a:t>
            </a:r>
            <a:r>
              <a:rPr lang="cs-CZ" sz="2800" i="1" dirty="0" smtClean="0"/>
              <a:t>zaléhaly.</a:t>
            </a:r>
            <a:endParaRPr lang="cs-CZ" sz="2800" i="1" dirty="0" smtClean="0"/>
          </a:p>
          <a:p>
            <a:r>
              <a:rPr lang="cs-CZ" sz="2800" b="1" dirty="0" smtClean="0"/>
              <a:t>Jen jezte</a:t>
            </a:r>
            <a:r>
              <a:rPr lang="cs-CZ" sz="2800" dirty="0" smtClean="0"/>
              <a:t>, </a:t>
            </a:r>
            <a:r>
              <a:rPr lang="cs-CZ" sz="2800" b="1" i="1" dirty="0" smtClean="0">
                <a:solidFill>
                  <a:srgbClr val="660033"/>
                </a:solidFill>
              </a:rPr>
              <a:t>co</a:t>
            </a:r>
            <a:r>
              <a:rPr lang="cs-CZ" sz="2800" dirty="0" smtClean="0"/>
              <a:t> </a:t>
            </a:r>
            <a:r>
              <a:rPr lang="cs-CZ" sz="2800" i="1" dirty="0" smtClean="0"/>
              <a:t>hrdlo ráčí.</a:t>
            </a:r>
          </a:p>
          <a:p>
            <a:r>
              <a:rPr lang="cs-CZ" sz="2800" b="1" dirty="0" smtClean="0"/>
              <a:t>Už mám tak ztuhlé ruce</a:t>
            </a:r>
            <a:r>
              <a:rPr lang="cs-CZ" sz="2800" dirty="0" smtClean="0"/>
              <a:t>, </a:t>
            </a:r>
            <a:r>
              <a:rPr lang="cs-CZ" sz="2800" b="1" i="1" dirty="0" smtClean="0">
                <a:solidFill>
                  <a:srgbClr val="660033"/>
                </a:solidFill>
              </a:rPr>
              <a:t>že</a:t>
            </a:r>
            <a:r>
              <a:rPr lang="cs-CZ" sz="2800" dirty="0" smtClean="0"/>
              <a:t> </a:t>
            </a:r>
            <a:r>
              <a:rPr lang="cs-CZ" sz="2800" i="1" dirty="0" smtClean="0"/>
              <a:t>ani prsty necítím.</a:t>
            </a:r>
          </a:p>
          <a:p>
            <a:r>
              <a:rPr lang="cs-CZ" sz="2800" b="1" i="1" dirty="0" smtClean="0">
                <a:solidFill>
                  <a:srgbClr val="660033"/>
                </a:solidFill>
              </a:rPr>
              <a:t>Čím</a:t>
            </a:r>
            <a:r>
              <a:rPr lang="cs-CZ" sz="2800" dirty="0" smtClean="0"/>
              <a:t> </a:t>
            </a:r>
            <a:r>
              <a:rPr lang="cs-CZ" sz="2800" i="1" dirty="0" smtClean="0"/>
              <a:t>více jsme se vzdalovali od domova</a:t>
            </a:r>
            <a:r>
              <a:rPr lang="cs-CZ" sz="2800" dirty="0" smtClean="0"/>
              <a:t>, </a:t>
            </a:r>
            <a:r>
              <a:rPr lang="cs-CZ" sz="2800" b="1" dirty="0" smtClean="0"/>
              <a:t>tím větší stesk nás přepadal.</a:t>
            </a:r>
            <a:endParaRPr lang="cs-CZ" sz="2800" dirty="0" smtClean="0"/>
          </a:p>
          <a:p>
            <a:r>
              <a:rPr lang="cs-CZ" sz="2800" b="1" i="1" dirty="0" smtClean="0">
                <a:solidFill>
                  <a:srgbClr val="660033"/>
                </a:solidFill>
              </a:rPr>
              <a:t>Kolikrát</a:t>
            </a:r>
            <a:r>
              <a:rPr lang="cs-CZ" sz="2800" dirty="0" smtClean="0"/>
              <a:t> </a:t>
            </a:r>
            <a:r>
              <a:rPr lang="cs-CZ" sz="2800" i="1" dirty="0" smtClean="0"/>
              <a:t>se vsadil, </a:t>
            </a:r>
            <a:r>
              <a:rPr lang="cs-CZ" sz="2800" b="1" dirty="0" smtClean="0"/>
              <a:t>tolikrát prohrál</a:t>
            </a:r>
            <a:r>
              <a:rPr lang="cs-CZ" sz="2800" i="1" dirty="0" smtClean="0"/>
              <a:t>.</a:t>
            </a:r>
          </a:p>
          <a:p>
            <a:r>
              <a:rPr lang="cs-CZ" sz="2800" b="1" dirty="0" smtClean="0"/>
              <a:t>Dám ti tolik peněz</a:t>
            </a:r>
            <a:r>
              <a:rPr lang="cs-CZ" sz="2800" dirty="0" smtClean="0"/>
              <a:t>, </a:t>
            </a:r>
            <a:r>
              <a:rPr lang="cs-CZ" sz="2800" b="1" i="1" dirty="0" smtClean="0">
                <a:solidFill>
                  <a:srgbClr val="660033"/>
                </a:solidFill>
              </a:rPr>
              <a:t>kolik</a:t>
            </a:r>
            <a:r>
              <a:rPr lang="cs-CZ" sz="2800" dirty="0" smtClean="0"/>
              <a:t> budeš potřebovat.</a:t>
            </a:r>
          </a:p>
          <a:p>
            <a:r>
              <a:rPr lang="cs-CZ" sz="2800" b="1" dirty="0" smtClean="0"/>
              <a:t>Rozčílil se</a:t>
            </a:r>
            <a:r>
              <a:rPr lang="cs-CZ" sz="2800" dirty="0" smtClean="0"/>
              <a:t>, </a:t>
            </a:r>
            <a:r>
              <a:rPr lang="cs-CZ" sz="2800" b="1" i="1" dirty="0" smtClean="0">
                <a:solidFill>
                  <a:srgbClr val="660033"/>
                </a:solidFill>
              </a:rPr>
              <a:t>až</a:t>
            </a:r>
            <a:r>
              <a:rPr lang="cs-CZ" sz="2800" dirty="0" smtClean="0"/>
              <a:t> zčervenal.</a:t>
            </a:r>
          </a:p>
          <a:p>
            <a:r>
              <a:rPr lang="cs-CZ" sz="2800" b="1" i="1" dirty="0" smtClean="0">
                <a:solidFill>
                  <a:srgbClr val="660033"/>
                </a:solidFill>
              </a:rPr>
              <a:t>Čím</a:t>
            </a:r>
            <a:r>
              <a:rPr lang="cs-CZ" sz="2800" dirty="0" smtClean="0"/>
              <a:t> </a:t>
            </a:r>
            <a:r>
              <a:rPr lang="cs-CZ" sz="2800" i="1" dirty="0" smtClean="0"/>
              <a:t>déle ho znám</a:t>
            </a:r>
            <a:r>
              <a:rPr lang="cs-CZ" sz="2800" dirty="0" smtClean="0"/>
              <a:t>, </a:t>
            </a:r>
            <a:r>
              <a:rPr lang="cs-CZ" sz="2800" b="1" dirty="0" smtClean="0"/>
              <a:t>tím více si ho vážím.</a:t>
            </a:r>
          </a:p>
          <a:p>
            <a:r>
              <a:rPr lang="cs-CZ" sz="2800" b="1" dirty="0" smtClean="0"/>
              <a:t>Loudal se po chodníku</a:t>
            </a:r>
            <a:r>
              <a:rPr lang="cs-CZ" sz="2800" dirty="0" smtClean="0"/>
              <a:t>,</a:t>
            </a:r>
            <a:r>
              <a:rPr lang="cs-CZ" sz="2800" b="1" dirty="0" smtClean="0"/>
              <a:t> </a:t>
            </a:r>
            <a:r>
              <a:rPr lang="cs-CZ" sz="2800" b="1" i="1" dirty="0" smtClean="0">
                <a:solidFill>
                  <a:srgbClr val="660033"/>
                </a:solidFill>
              </a:rPr>
              <a:t>jen</a:t>
            </a:r>
            <a:r>
              <a:rPr lang="cs-CZ" sz="2800" b="1" dirty="0" smtClean="0"/>
              <a:t> </a:t>
            </a:r>
            <a:r>
              <a:rPr lang="cs-CZ" sz="2800" i="1" dirty="0" smtClean="0"/>
              <a:t>co noha nohu mine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skinbook.cz/files/goods/kvetinka/fialova/kvetinky_fialova_thumb_logo_bi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6496" y="0"/>
            <a:ext cx="9176440" cy="688538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85800"/>
            <a:ext cx="8229600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EC8CE7"/>
                </a:solidFill>
              </a:rPr>
              <a:t>Vedlejší věta příslovečná příčinná </a:t>
            </a:r>
            <a:br>
              <a:rPr lang="cs-CZ" b="1" dirty="0" smtClean="0">
                <a:solidFill>
                  <a:srgbClr val="EC8CE7"/>
                </a:solidFill>
              </a:rPr>
            </a:br>
            <a:r>
              <a:rPr lang="cs-CZ" b="1" dirty="0" smtClean="0">
                <a:solidFill>
                  <a:srgbClr val="EC8CE7"/>
                </a:solidFill>
              </a:rPr>
              <a:t>(důvodová)</a:t>
            </a:r>
            <a:r>
              <a:rPr lang="cs-CZ" dirty="0" smtClean="0">
                <a:solidFill>
                  <a:srgbClr val="EC8CE7"/>
                </a:solidFill>
              </a:rPr>
              <a:t/>
            </a:r>
            <a:br>
              <a:rPr lang="cs-CZ" dirty="0" smtClean="0">
                <a:solidFill>
                  <a:srgbClr val="EC8CE7"/>
                </a:solidFill>
              </a:rPr>
            </a:br>
            <a:endParaRPr lang="cs-CZ" dirty="0">
              <a:solidFill>
                <a:srgbClr val="EC8CE7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16200000">
            <a:off x="8206008" y="5915672"/>
            <a:ext cx="1454244" cy="369332"/>
          </a:xfrm>
          <a:prstGeom prst="rect">
            <a:avLst/>
          </a:prstGeom>
          <a:solidFill>
            <a:srgbClr val="2B100F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EC8CE7"/>
                </a:solidFill>
              </a:rPr>
              <a:t>                        </a:t>
            </a:r>
            <a:endParaRPr lang="cs-CZ" dirty="0">
              <a:solidFill>
                <a:srgbClr val="EC8CE7"/>
              </a:solidFill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51520" y="1412776"/>
            <a:ext cx="8568952" cy="3456384"/>
          </a:xfrm>
          <a:prstGeom prst="rect">
            <a:avLst/>
          </a:prstGeom>
          <a:solidFill>
            <a:srgbClr val="EC8CE7"/>
          </a:solidFill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700" b="1" noProof="0" dirty="0" smtClean="0">
                <a:solidFill>
                  <a:srgbClr val="660033"/>
                </a:solidFill>
              </a:rPr>
              <a:t>v</a:t>
            </a:r>
            <a:r>
              <a:rPr kumimoji="0" lang="cs-CZ" sz="2700" b="1" u="none" strike="noStrike" kern="1200" cap="none" spc="0" normalizeH="0" baseline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yjadřuje</a:t>
            </a:r>
            <a:r>
              <a:rPr lang="cs-CZ" sz="2700" b="1" dirty="0" smtClean="0">
                <a:solidFill>
                  <a:srgbClr val="660033"/>
                </a:solidFill>
              </a:rPr>
              <a:t> </a:t>
            </a:r>
            <a:r>
              <a:rPr kumimoji="0" lang="cs-CZ" sz="2700" b="1" u="none" strike="noStrike" kern="1200" cap="none" spc="0" normalizeH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příčinu ( důvod) děje</a:t>
            </a:r>
            <a:endParaRPr kumimoji="0" lang="cs-CZ" sz="2700" b="1" u="none" strike="noStrike" kern="1200" cap="none" spc="0" normalizeH="0" baseline="0" noProof="0" dirty="0" smtClean="0">
              <a:ln>
                <a:noFill/>
              </a:ln>
              <a:solidFill>
                <a:srgbClr val="66003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700" b="1" u="none" strike="noStrike" kern="1200" cap="none" spc="0" normalizeH="0" baseline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ptáme se otázkami:</a:t>
            </a:r>
            <a:r>
              <a:rPr kumimoji="0" lang="cs-CZ" sz="2700" b="1" u="none" strike="noStrike" kern="1200" cap="none" spc="0" normalizeH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Proč? </a:t>
            </a:r>
            <a:r>
              <a:rPr lang="cs-CZ" sz="2700" b="1" dirty="0" smtClean="0">
                <a:solidFill>
                  <a:srgbClr val="660033"/>
                </a:solidFill>
              </a:rPr>
              <a:t>Z jakého důvodu</a:t>
            </a:r>
            <a:r>
              <a:rPr kumimoji="0" lang="cs-CZ" sz="2700" b="1" u="none" strike="noStrike" kern="1200" cap="none" spc="0" normalizeH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?</a:t>
            </a:r>
            <a:endParaRPr kumimoji="0" lang="cs-CZ" sz="2700" b="0" u="none" strike="noStrike" kern="1200" cap="none" spc="0" normalizeH="0" baseline="0" noProof="0" dirty="0" smtClean="0">
              <a:ln>
                <a:noFill/>
              </a:ln>
              <a:solidFill>
                <a:srgbClr val="66003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kumimoji="0" lang="cs-CZ" sz="2700" b="1" u="none" strike="noStrike" kern="1200" cap="none" spc="0" normalizeH="0" baseline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spojovací výrazy: </a:t>
            </a:r>
            <a:r>
              <a:rPr kumimoji="0" lang="cs-CZ" sz="2700" b="1" u="sng" strike="noStrike" kern="1200" cap="none" spc="0" normalizeH="0" baseline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že, </a:t>
            </a:r>
            <a:r>
              <a:rPr lang="cs-CZ" sz="2700" b="1" u="sng" dirty="0" smtClean="0">
                <a:solidFill>
                  <a:srgbClr val="660033"/>
                </a:solidFill>
              </a:rPr>
              <a:t>protože, poněvadž, jelikož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700" b="1" dirty="0" smtClean="0">
                <a:solidFill>
                  <a:srgbClr val="660033"/>
                </a:solidFill>
              </a:rPr>
              <a:t>v řídící větě bývá někdy odkazovací výraz </a:t>
            </a:r>
            <a:r>
              <a:rPr lang="cs-CZ" sz="2700" b="1" i="1" dirty="0" smtClean="0">
                <a:solidFill>
                  <a:srgbClr val="002060"/>
                </a:solidFill>
              </a:rPr>
              <a:t>proto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700" b="1" dirty="0">
                <a:solidFill>
                  <a:srgbClr val="660033"/>
                </a:solidFill>
              </a:rPr>
              <a:t>p</a:t>
            </a:r>
            <a:r>
              <a:rPr lang="cs-CZ" sz="2700" b="1" dirty="0" smtClean="0">
                <a:solidFill>
                  <a:srgbClr val="660033"/>
                </a:solidFill>
              </a:rPr>
              <a:t>ozor na záměnu s příslovečnou účelovou</a:t>
            </a:r>
            <a:r>
              <a:rPr lang="cs-CZ" sz="2700" b="1" dirty="0">
                <a:solidFill>
                  <a:srgbClr val="660033"/>
                </a:solidFill>
              </a:rPr>
              <a:t> </a:t>
            </a:r>
            <a:r>
              <a:rPr lang="cs-CZ" sz="2700" b="1" dirty="0" smtClean="0">
                <a:solidFill>
                  <a:srgbClr val="660033"/>
                </a:solidFill>
              </a:rPr>
              <a:t>– ta má často spojku aby, kterou VV PŘÍČINNÁ VĚTŠINOU NEMÁ!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700" b="1" dirty="0" smtClean="0">
                <a:solidFill>
                  <a:srgbClr val="660033"/>
                </a:solidFill>
              </a:rPr>
              <a:t>VV příčinná pojmenovává příčinu nějaké události 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endParaRPr kumimoji="0" lang="cs-CZ" sz="2700" b="1" u="none" strike="noStrike" kern="1200" cap="none" spc="0" normalizeH="0" baseline="0" noProof="0" dirty="0" smtClean="0">
              <a:ln>
                <a:noFill/>
              </a:ln>
              <a:solidFill>
                <a:srgbClr val="66003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700" b="0" u="none" strike="noStrike" kern="1200" cap="none" spc="0" normalizeH="0" baseline="0" noProof="0" dirty="0">
              <a:ln>
                <a:noFill/>
              </a:ln>
              <a:solidFill>
                <a:srgbClr val="66003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771800" y="4941168"/>
            <a:ext cx="5904656" cy="1815882"/>
          </a:xfrm>
          <a:prstGeom prst="rect">
            <a:avLst/>
          </a:prstGeom>
          <a:ln>
            <a:solidFill>
              <a:srgbClr val="EC8CE7"/>
            </a:solidFill>
          </a:ln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EC8CE7"/>
                </a:solidFill>
              </a:rPr>
              <a:t>Nepřišel, protože byl nemocný. </a:t>
            </a:r>
          </a:p>
          <a:p>
            <a:r>
              <a:rPr lang="cs-CZ" sz="2800" dirty="0" smtClean="0">
                <a:solidFill>
                  <a:srgbClr val="EC8CE7"/>
                </a:solidFill>
              </a:rPr>
              <a:t>Proč nepřišel? Z jakého důvodu nepřišel?</a:t>
            </a:r>
          </a:p>
          <a:p>
            <a:r>
              <a:rPr lang="cs-CZ" sz="2800" dirty="0" smtClean="0">
                <a:solidFill>
                  <a:srgbClr val="EC8CE7"/>
                </a:solidFill>
              </a:rPr>
              <a:t>Nepřišel z důvodu nemoci .</a:t>
            </a:r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660033"/>
                </a:solidFill>
              </a:rPr>
              <a:t>Určete vedlejší větu příslovečnou příčinnou: </a:t>
            </a:r>
            <a:endParaRPr lang="cs-CZ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8232"/>
            <a:ext cx="8219256" cy="3701008"/>
          </a:xfrm>
          <a:ln>
            <a:solidFill>
              <a:srgbClr val="660066"/>
            </a:solidFill>
          </a:ln>
        </p:spPr>
        <p:txBody>
          <a:bodyPr>
            <a:normAutofit/>
          </a:bodyPr>
          <a:lstStyle/>
          <a:p>
            <a:r>
              <a:rPr lang="cs-CZ" sz="2800" dirty="0" smtClean="0"/>
              <a:t>Rád jsem mu vyhověl, protože si to zasloužil.</a:t>
            </a:r>
          </a:p>
          <a:p>
            <a:r>
              <a:rPr lang="cs-CZ" sz="2800" dirty="0" smtClean="0"/>
              <a:t>Můžeš být rád, že máš tuhle práci.</a:t>
            </a:r>
          </a:p>
          <a:p>
            <a:r>
              <a:rPr lang="cs-CZ" sz="2800" dirty="0" smtClean="0"/>
              <a:t>Musím se s ním sejít proto, že mu dlužím vysvětlení.</a:t>
            </a:r>
          </a:p>
          <a:p>
            <a:r>
              <a:rPr lang="cs-CZ" sz="2800" dirty="0" smtClean="0"/>
              <a:t>Poněvadž jsem ztratil stravenky,nechodím tento měsíc do jídelny na obědy. </a:t>
            </a:r>
          </a:p>
          <a:p>
            <a:r>
              <a:rPr lang="cs-CZ" sz="2800" dirty="0" smtClean="0"/>
              <a:t>Můžeme být rádi, že to dobře dopadlo.</a:t>
            </a:r>
          </a:p>
          <a:p>
            <a:r>
              <a:rPr lang="cs-CZ" sz="2800" dirty="0" smtClean="0"/>
              <a:t>Neodjel jsem na výlet, protože jsem zaspal.</a:t>
            </a:r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2840" y="274638"/>
            <a:ext cx="8229600" cy="1143000"/>
          </a:xfrm>
        </p:spPr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660033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Řešení:</a:t>
            </a:r>
            <a:endParaRPr lang="cs-CZ" b="1" spc="150" dirty="0">
              <a:ln w="11430"/>
              <a:solidFill>
                <a:srgbClr val="660033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8232"/>
            <a:ext cx="8219256" cy="3701008"/>
          </a:xfrm>
          <a:ln>
            <a:solidFill>
              <a:srgbClr val="660066"/>
            </a:solidFill>
          </a:ln>
        </p:spPr>
        <p:txBody>
          <a:bodyPr>
            <a:normAutofit/>
          </a:bodyPr>
          <a:lstStyle/>
          <a:p>
            <a:r>
              <a:rPr lang="cs-CZ" sz="2800" b="1" dirty="0" smtClean="0"/>
              <a:t>Rád jsem mu vyhověl</a:t>
            </a:r>
            <a:r>
              <a:rPr lang="cs-CZ" sz="2800" dirty="0" smtClean="0"/>
              <a:t>, </a:t>
            </a:r>
            <a:r>
              <a:rPr lang="cs-CZ" sz="2800" b="1" i="1" dirty="0" smtClean="0">
                <a:solidFill>
                  <a:srgbClr val="660033"/>
                </a:solidFill>
              </a:rPr>
              <a:t>protože</a:t>
            </a:r>
            <a:r>
              <a:rPr lang="cs-CZ" sz="2800" i="1" dirty="0" smtClean="0">
                <a:solidFill>
                  <a:srgbClr val="660033"/>
                </a:solidFill>
              </a:rPr>
              <a:t> </a:t>
            </a:r>
            <a:r>
              <a:rPr lang="cs-CZ" sz="2800" i="1" dirty="0" smtClean="0"/>
              <a:t>si to zasloužil.</a:t>
            </a:r>
          </a:p>
          <a:p>
            <a:r>
              <a:rPr lang="cs-CZ" sz="2800" b="1" dirty="0" smtClean="0"/>
              <a:t>Můžeš být rád</a:t>
            </a:r>
            <a:r>
              <a:rPr lang="cs-CZ" sz="2800" dirty="0" smtClean="0"/>
              <a:t>, </a:t>
            </a:r>
            <a:r>
              <a:rPr lang="cs-CZ" sz="2800" b="1" i="1" dirty="0" smtClean="0">
                <a:solidFill>
                  <a:srgbClr val="660033"/>
                </a:solidFill>
              </a:rPr>
              <a:t>že</a:t>
            </a:r>
            <a:r>
              <a:rPr lang="cs-CZ" sz="2800" dirty="0" smtClean="0"/>
              <a:t> </a:t>
            </a:r>
            <a:r>
              <a:rPr lang="cs-CZ" sz="2800" i="1" dirty="0" smtClean="0"/>
              <a:t>máš tuhle práci.</a:t>
            </a:r>
          </a:p>
          <a:p>
            <a:r>
              <a:rPr lang="cs-CZ" sz="2800" b="1" dirty="0" smtClean="0"/>
              <a:t>Musím se s ním sejít proto</a:t>
            </a:r>
            <a:r>
              <a:rPr lang="cs-CZ" sz="2800" dirty="0" smtClean="0"/>
              <a:t>, </a:t>
            </a:r>
            <a:r>
              <a:rPr lang="cs-CZ" sz="2800" b="1" i="1" dirty="0" smtClean="0">
                <a:solidFill>
                  <a:srgbClr val="660033"/>
                </a:solidFill>
              </a:rPr>
              <a:t>že</a:t>
            </a:r>
            <a:r>
              <a:rPr lang="cs-CZ" sz="2800" dirty="0" smtClean="0"/>
              <a:t> </a:t>
            </a:r>
            <a:r>
              <a:rPr lang="cs-CZ" sz="2800" i="1" dirty="0" smtClean="0"/>
              <a:t>mu dlužím vysvětlení</a:t>
            </a:r>
            <a:r>
              <a:rPr lang="cs-CZ" sz="2800" dirty="0" smtClean="0"/>
              <a:t>.</a:t>
            </a:r>
          </a:p>
          <a:p>
            <a:r>
              <a:rPr lang="cs-CZ" sz="2800" b="1" i="1" dirty="0" smtClean="0">
                <a:solidFill>
                  <a:srgbClr val="660033"/>
                </a:solidFill>
              </a:rPr>
              <a:t>Poněvadž</a:t>
            </a:r>
            <a:r>
              <a:rPr lang="cs-CZ" sz="2800" i="1" dirty="0" smtClean="0">
                <a:solidFill>
                  <a:srgbClr val="660033"/>
                </a:solidFill>
              </a:rPr>
              <a:t> </a:t>
            </a:r>
            <a:r>
              <a:rPr lang="cs-CZ" sz="2800" i="1" dirty="0" smtClean="0"/>
              <a:t>jsem ztratil </a:t>
            </a:r>
            <a:r>
              <a:rPr lang="cs-CZ" sz="2800" b="1" dirty="0" smtClean="0"/>
              <a:t>stravenky,nechodím tento měsíc do jídelny na obědy. </a:t>
            </a:r>
          </a:p>
          <a:p>
            <a:r>
              <a:rPr lang="cs-CZ" sz="2800" b="1" dirty="0" smtClean="0"/>
              <a:t>Můžeme být rádi</a:t>
            </a:r>
            <a:r>
              <a:rPr lang="cs-CZ" sz="2800" dirty="0" smtClean="0"/>
              <a:t>,</a:t>
            </a:r>
            <a:r>
              <a:rPr lang="cs-CZ" sz="2800" i="1" dirty="0" smtClean="0">
                <a:solidFill>
                  <a:srgbClr val="660033"/>
                </a:solidFill>
              </a:rPr>
              <a:t> </a:t>
            </a:r>
            <a:r>
              <a:rPr lang="cs-CZ" sz="2800" b="1" i="1" dirty="0" smtClean="0">
                <a:solidFill>
                  <a:srgbClr val="660033"/>
                </a:solidFill>
              </a:rPr>
              <a:t>že</a:t>
            </a:r>
            <a:r>
              <a:rPr lang="cs-CZ" sz="2800" i="1" dirty="0" smtClean="0">
                <a:solidFill>
                  <a:srgbClr val="660033"/>
                </a:solidFill>
              </a:rPr>
              <a:t> </a:t>
            </a:r>
            <a:r>
              <a:rPr lang="cs-CZ" sz="2800" i="1" dirty="0" smtClean="0"/>
              <a:t>to dobře dopadlo.</a:t>
            </a:r>
          </a:p>
          <a:p>
            <a:r>
              <a:rPr lang="cs-CZ" sz="2800" b="1" dirty="0" smtClean="0"/>
              <a:t>Neodjel jsem na výlet</a:t>
            </a:r>
            <a:r>
              <a:rPr lang="cs-CZ" sz="2800" dirty="0" smtClean="0"/>
              <a:t>, </a:t>
            </a:r>
            <a:r>
              <a:rPr lang="cs-CZ" sz="2800" b="1" i="1" dirty="0" smtClean="0">
                <a:solidFill>
                  <a:srgbClr val="660033"/>
                </a:solidFill>
              </a:rPr>
              <a:t>protože</a:t>
            </a:r>
            <a:r>
              <a:rPr lang="cs-CZ" sz="2800" dirty="0" smtClean="0"/>
              <a:t> </a:t>
            </a:r>
            <a:r>
              <a:rPr lang="cs-CZ" sz="2800" i="1" dirty="0" smtClean="0"/>
              <a:t>jsem zaspal.</a:t>
            </a:r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skinbook.cz/files/goods/kvetinka/fialova/kvetinky_fialova_thumb_logo_bi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6496" y="0"/>
            <a:ext cx="9176440" cy="688538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>
                <a:solidFill>
                  <a:srgbClr val="EC8CE7"/>
                </a:solidFill>
              </a:rPr>
              <a:t>Vedlejší věta příslovečná účelová</a:t>
            </a:r>
            <a:r>
              <a:rPr lang="cs-CZ" dirty="0" smtClean="0">
                <a:solidFill>
                  <a:srgbClr val="EC8CE7"/>
                </a:solidFill>
              </a:rPr>
              <a:t/>
            </a:r>
            <a:br>
              <a:rPr lang="cs-CZ" dirty="0" smtClean="0">
                <a:solidFill>
                  <a:srgbClr val="EC8CE7"/>
                </a:solidFill>
              </a:rPr>
            </a:br>
            <a:endParaRPr lang="cs-CZ" dirty="0">
              <a:solidFill>
                <a:srgbClr val="EC8CE7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16200000">
            <a:off x="8206008" y="5915672"/>
            <a:ext cx="1454244" cy="369332"/>
          </a:xfrm>
          <a:prstGeom prst="rect">
            <a:avLst/>
          </a:prstGeom>
          <a:solidFill>
            <a:srgbClr val="2B100F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EC8CE7"/>
                </a:solidFill>
              </a:rPr>
              <a:t>                        </a:t>
            </a:r>
            <a:endParaRPr lang="cs-CZ" dirty="0">
              <a:solidFill>
                <a:srgbClr val="EC8CE7"/>
              </a:solidFill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23528" y="908720"/>
            <a:ext cx="8496944" cy="2952328"/>
          </a:xfrm>
          <a:prstGeom prst="rect">
            <a:avLst/>
          </a:prstGeom>
          <a:solidFill>
            <a:srgbClr val="EC8CE7"/>
          </a:solidFill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800" b="1" dirty="0">
                <a:solidFill>
                  <a:srgbClr val="660033"/>
                </a:solidFill>
              </a:rPr>
              <a:t>v</a:t>
            </a:r>
            <a:r>
              <a:rPr kumimoji="0" lang="cs-CZ" sz="2800" b="1" u="none" strike="noStrike" kern="1200" cap="none" spc="0" normalizeH="0" baseline="0" noProof="0" dirty="0" err="1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yjadřuje</a:t>
            </a:r>
            <a:r>
              <a:rPr kumimoji="0" lang="cs-CZ" sz="2800" b="1" u="none" strike="noStrike" kern="1200" cap="none" spc="0" normalizeH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účel vzhledem k ději věty řídící ( </a:t>
            </a:r>
            <a:r>
              <a:rPr kumimoji="0" lang="cs-CZ" sz="2800" b="1" u="none" strike="noStrike" kern="1200" cap="none" spc="0" normalizeH="0" noProof="0" dirty="0" err="1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tj.okolnost</a:t>
            </a:r>
            <a:r>
              <a:rPr kumimoji="0" lang="cs-CZ" sz="2800" b="1" u="none" strike="noStrike" kern="1200" cap="none" spc="0" normalizeH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kam směřuje jednání)</a:t>
            </a:r>
            <a:endParaRPr kumimoji="0" lang="cs-CZ" sz="2800" b="1" u="none" strike="noStrike" kern="1200" cap="none" spc="0" normalizeH="0" baseline="0" noProof="0" dirty="0" smtClean="0">
              <a:ln>
                <a:noFill/>
              </a:ln>
              <a:solidFill>
                <a:srgbClr val="66003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kumimoji="0" lang="cs-CZ" sz="2800" b="1" u="none" strike="noStrike" kern="1200" cap="none" spc="0" normalizeH="0" baseline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ptáme se otázkami:</a:t>
            </a:r>
            <a:r>
              <a:rPr kumimoji="0" lang="cs-CZ" sz="2800" b="1" u="none" strike="noStrike" kern="1200" cap="none" spc="0" normalizeH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sz="2800" b="1" dirty="0" smtClean="0">
                <a:solidFill>
                  <a:srgbClr val="660033"/>
                </a:solidFill>
              </a:rPr>
              <a:t>Za jakým účelem?</a:t>
            </a:r>
            <a:r>
              <a:rPr lang="cs-CZ" sz="2800" dirty="0" smtClean="0">
                <a:solidFill>
                  <a:srgbClr val="660033"/>
                </a:solidFill>
              </a:rPr>
              <a:t> (Proč, s jakým cílem, záměrem?) </a:t>
            </a:r>
            <a:endParaRPr kumimoji="0" lang="cs-CZ" sz="2800" b="0" u="none" strike="noStrike" kern="1200" cap="none" spc="0" normalizeH="0" baseline="0" noProof="0" dirty="0" smtClean="0">
              <a:ln>
                <a:noFill/>
              </a:ln>
              <a:solidFill>
                <a:srgbClr val="66003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kumimoji="0" lang="cs-CZ" sz="2800" b="1" u="none" strike="noStrike" kern="1200" cap="none" spc="0" normalizeH="0" baseline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spojovací výrazy:</a:t>
            </a:r>
            <a:r>
              <a:rPr lang="cs-CZ" sz="2800" b="1" u="sng" dirty="0" smtClean="0">
                <a:solidFill>
                  <a:srgbClr val="660033"/>
                </a:solidFill>
                <a:latin typeface="Calibri" pitchFamily="34" charset="0"/>
              </a:rPr>
              <a:t> </a:t>
            </a:r>
            <a:r>
              <a:rPr lang="cs-CZ" sz="2800" b="1" u="sng" dirty="0" smtClean="0">
                <a:solidFill>
                  <a:srgbClr val="660033"/>
                </a:solidFill>
              </a:rPr>
              <a:t>aby, jen aby, ať</a:t>
            </a:r>
            <a:r>
              <a:rPr lang="cs-CZ" sz="2800" b="1" u="sng" dirty="0" smtClean="0">
                <a:solidFill>
                  <a:srgbClr val="660033"/>
                </a:solidFill>
                <a:latin typeface="Calibri" pitchFamily="34" charset="0"/>
              </a:rPr>
              <a:t> 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660033"/>
                </a:solidFill>
              </a:rPr>
              <a:t>VV účelová pojmenovává účel nějaké události, cíl</a:t>
            </a:r>
            <a:endParaRPr kumimoji="0" lang="cs-CZ" sz="2800" b="1" u="none" strike="noStrike" kern="1200" cap="none" spc="0" normalizeH="0" baseline="0" noProof="0" dirty="0" smtClean="0">
              <a:ln>
                <a:noFill/>
              </a:ln>
              <a:solidFill>
                <a:srgbClr val="66003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800" b="0" u="none" strike="noStrike" kern="1200" cap="none" spc="0" normalizeH="0" baseline="0" noProof="0" dirty="0">
              <a:ln>
                <a:noFill/>
              </a:ln>
              <a:solidFill>
                <a:srgbClr val="66003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31640" y="4437112"/>
            <a:ext cx="2664296" cy="461665"/>
          </a:xfrm>
          <a:prstGeom prst="rect">
            <a:avLst/>
          </a:prstGeom>
          <a:solidFill>
            <a:srgbClr val="660033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Příslovečná příčinná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11960" y="443711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X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60032" y="4437112"/>
            <a:ext cx="2880320" cy="461665"/>
          </a:xfrm>
          <a:prstGeom prst="rect">
            <a:avLst/>
          </a:prstGeom>
          <a:solidFill>
            <a:srgbClr val="660066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Příslovečná účelová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496" y="5085184"/>
            <a:ext cx="8947101" cy="461665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Udělal to, protože to Petr chtěl.    X      Udělal to, aby měl Petr radost.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9" grpId="0"/>
      <p:bldP spid="10" grpId="0" animBg="1"/>
      <p:bldP spid="1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>
                <a:solidFill>
                  <a:srgbClr val="660033"/>
                </a:solidFill>
              </a:rPr>
              <a:t>Určete vedlejší větu příslovečnou účelovou:</a:t>
            </a:r>
            <a:endParaRPr lang="cs-CZ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80920" cy="3096344"/>
          </a:xfrm>
          <a:ln>
            <a:solidFill>
              <a:srgbClr val="660066"/>
            </a:solidFill>
          </a:ln>
        </p:spPr>
        <p:txBody>
          <a:bodyPr>
            <a:noAutofit/>
          </a:bodyPr>
          <a:lstStyle/>
          <a:p>
            <a:r>
              <a:rPr lang="cs-CZ" sz="2800" dirty="0" smtClean="0"/>
              <a:t>Koupila domek,</a:t>
            </a:r>
            <a:r>
              <a:rPr lang="cs-CZ" sz="2800" b="1" dirty="0" smtClean="0"/>
              <a:t> </a:t>
            </a:r>
            <a:r>
              <a:rPr lang="cs-CZ" sz="2800" dirty="0" smtClean="0"/>
              <a:t>aby</a:t>
            </a:r>
            <a:r>
              <a:rPr lang="cs-CZ" sz="2800" b="1" dirty="0" smtClean="0"/>
              <a:t> </a:t>
            </a:r>
            <a:r>
              <a:rPr lang="cs-CZ" sz="2800" dirty="0" smtClean="0"/>
              <a:t>se měla na stáří kam odstěhovat.</a:t>
            </a:r>
          </a:p>
          <a:p>
            <a:r>
              <a:rPr lang="cs-CZ" sz="2800" dirty="0" smtClean="0"/>
              <a:t>Snažil jsem se,</a:t>
            </a:r>
            <a:r>
              <a:rPr lang="cs-CZ" sz="2800" b="1" dirty="0" smtClean="0"/>
              <a:t> </a:t>
            </a:r>
            <a:r>
              <a:rPr lang="cs-CZ" sz="2800" dirty="0" smtClean="0"/>
              <a:t>aby</a:t>
            </a:r>
            <a:r>
              <a:rPr lang="cs-CZ" sz="2800" b="1" dirty="0" smtClean="0"/>
              <a:t> </a:t>
            </a:r>
            <a:r>
              <a:rPr lang="cs-CZ" sz="2800" dirty="0" smtClean="0"/>
              <a:t>mi neuniklo ani slůvko.</a:t>
            </a:r>
          </a:p>
          <a:p>
            <a:r>
              <a:rPr lang="cs-CZ" sz="2800" dirty="0" smtClean="0"/>
              <a:t>Musím se s ním sejít, abych mu všechno vysvětlil.</a:t>
            </a:r>
          </a:p>
          <a:p>
            <a:r>
              <a:rPr lang="cs-CZ" sz="2800" dirty="0" smtClean="0"/>
              <a:t>Abychom trochu ušetřili, jeli jsme na dovolenou k moři až v září.</a:t>
            </a:r>
          </a:p>
          <a:p>
            <a:r>
              <a:rPr lang="cs-CZ" sz="2800" dirty="0" smtClean="0"/>
              <a:t>Aby neoslabil svou autoritu, snaží se vypadat přísně.</a:t>
            </a:r>
          </a:p>
          <a:p>
            <a:endParaRPr lang="cs-CZ" sz="2800" dirty="0" smtClean="0"/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660033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Řešení:</a:t>
            </a:r>
            <a:endParaRPr lang="cs-CZ" b="1" spc="150" dirty="0">
              <a:ln w="11430"/>
              <a:solidFill>
                <a:srgbClr val="660033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80920" cy="3096344"/>
          </a:xfrm>
          <a:ln>
            <a:solidFill>
              <a:srgbClr val="660066"/>
            </a:solidFill>
          </a:ln>
        </p:spPr>
        <p:txBody>
          <a:bodyPr>
            <a:noAutofit/>
          </a:bodyPr>
          <a:lstStyle/>
          <a:p>
            <a:r>
              <a:rPr lang="cs-CZ" sz="2800" b="1" dirty="0" smtClean="0"/>
              <a:t>Koupila domek</a:t>
            </a:r>
            <a:r>
              <a:rPr lang="cs-CZ" sz="2800" dirty="0" smtClean="0"/>
              <a:t>,</a:t>
            </a:r>
            <a:r>
              <a:rPr lang="cs-CZ" sz="2800" b="1" dirty="0" smtClean="0"/>
              <a:t> </a:t>
            </a:r>
            <a:r>
              <a:rPr lang="cs-CZ" sz="2800" b="1" i="1" dirty="0" smtClean="0">
                <a:solidFill>
                  <a:srgbClr val="660033"/>
                </a:solidFill>
              </a:rPr>
              <a:t>aby</a:t>
            </a:r>
            <a:r>
              <a:rPr lang="cs-CZ" sz="2800" b="1" dirty="0" smtClean="0"/>
              <a:t> </a:t>
            </a:r>
            <a:r>
              <a:rPr lang="cs-CZ" sz="2800" i="1" dirty="0" smtClean="0"/>
              <a:t>se měla na stáří kam odstěhovat</a:t>
            </a:r>
            <a:r>
              <a:rPr lang="cs-CZ" sz="2800" dirty="0" smtClean="0"/>
              <a:t>.</a:t>
            </a:r>
          </a:p>
          <a:p>
            <a:r>
              <a:rPr lang="cs-CZ" sz="2800" b="1" dirty="0" smtClean="0"/>
              <a:t>Snažil jsem se</a:t>
            </a:r>
            <a:r>
              <a:rPr lang="cs-CZ" sz="2800" dirty="0" smtClean="0"/>
              <a:t>,</a:t>
            </a:r>
            <a:r>
              <a:rPr lang="cs-CZ" sz="2800" b="1" dirty="0" smtClean="0"/>
              <a:t> </a:t>
            </a:r>
            <a:r>
              <a:rPr lang="cs-CZ" sz="2800" b="1" i="1" dirty="0" smtClean="0">
                <a:solidFill>
                  <a:srgbClr val="660033"/>
                </a:solidFill>
              </a:rPr>
              <a:t>aby</a:t>
            </a:r>
            <a:r>
              <a:rPr lang="cs-CZ" sz="2800" b="1" dirty="0" smtClean="0"/>
              <a:t> </a:t>
            </a:r>
            <a:r>
              <a:rPr lang="cs-CZ" sz="2800" i="1" dirty="0" smtClean="0"/>
              <a:t>mi neuniklo ani slůvko.</a:t>
            </a:r>
          </a:p>
          <a:p>
            <a:r>
              <a:rPr lang="cs-CZ" sz="2800" b="1" dirty="0" smtClean="0"/>
              <a:t>Musím se s ním sejít</a:t>
            </a:r>
            <a:r>
              <a:rPr lang="cs-CZ" sz="2800" dirty="0" smtClean="0"/>
              <a:t>, </a:t>
            </a:r>
            <a:r>
              <a:rPr lang="cs-CZ" sz="2800" b="1" i="1" dirty="0" smtClean="0">
                <a:solidFill>
                  <a:srgbClr val="660033"/>
                </a:solidFill>
              </a:rPr>
              <a:t>abych</a:t>
            </a:r>
            <a:r>
              <a:rPr lang="cs-CZ" sz="2800" dirty="0" smtClean="0"/>
              <a:t> </a:t>
            </a:r>
            <a:r>
              <a:rPr lang="cs-CZ" sz="2800" i="1" dirty="0" smtClean="0"/>
              <a:t>mu všechno vysvětlil.</a:t>
            </a:r>
          </a:p>
          <a:p>
            <a:r>
              <a:rPr lang="cs-CZ" sz="2800" b="1" i="1" dirty="0" smtClean="0">
                <a:solidFill>
                  <a:srgbClr val="660033"/>
                </a:solidFill>
              </a:rPr>
              <a:t>Abychom</a:t>
            </a:r>
            <a:r>
              <a:rPr lang="cs-CZ" sz="2800" dirty="0" smtClean="0"/>
              <a:t> </a:t>
            </a:r>
            <a:r>
              <a:rPr lang="cs-CZ" sz="2800" i="1" dirty="0" smtClean="0"/>
              <a:t>trochu ušetřili</a:t>
            </a:r>
            <a:r>
              <a:rPr lang="cs-CZ" sz="2800" dirty="0" smtClean="0"/>
              <a:t>, </a:t>
            </a:r>
            <a:r>
              <a:rPr lang="cs-CZ" sz="2800" b="1" dirty="0" smtClean="0"/>
              <a:t>jeli jsme na dovolenou k moři až v září.</a:t>
            </a:r>
          </a:p>
          <a:p>
            <a:r>
              <a:rPr lang="cs-CZ" sz="2800" b="1" i="1" dirty="0" smtClean="0">
                <a:solidFill>
                  <a:srgbClr val="660033"/>
                </a:solidFill>
              </a:rPr>
              <a:t>Aby</a:t>
            </a:r>
            <a:r>
              <a:rPr lang="cs-CZ" sz="2800" dirty="0" smtClean="0"/>
              <a:t> </a:t>
            </a:r>
            <a:r>
              <a:rPr lang="cs-CZ" sz="2800" i="1" dirty="0" smtClean="0"/>
              <a:t>neoslabil svou autoritu</a:t>
            </a:r>
            <a:r>
              <a:rPr lang="cs-CZ" sz="2800" dirty="0" smtClean="0"/>
              <a:t>, </a:t>
            </a:r>
            <a:r>
              <a:rPr lang="cs-CZ" sz="2800" b="1" dirty="0" smtClean="0"/>
              <a:t>snaží se vypadat přísně.</a:t>
            </a:r>
          </a:p>
          <a:p>
            <a:endParaRPr lang="cs-CZ" sz="2800" dirty="0" smtClean="0"/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skinbook.cz/files/goods/kvetinka/fialova/kvetinky_fialova_thumb_logo_bi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6496" y="0"/>
            <a:ext cx="9176440" cy="688538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EC8CE7"/>
                </a:solidFill>
              </a:rPr>
              <a:t>Vedlejší věta příslovečná podmínková</a:t>
            </a:r>
            <a:r>
              <a:rPr lang="cs-CZ" dirty="0" smtClean="0">
                <a:solidFill>
                  <a:srgbClr val="EC8CE7"/>
                </a:solidFill>
              </a:rPr>
              <a:t/>
            </a:r>
            <a:br>
              <a:rPr lang="cs-CZ" dirty="0" smtClean="0">
                <a:solidFill>
                  <a:srgbClr val="EC8CE7"/>
                </a:solidFill>
              </a:rPr>
            </a:br>
            <a:endParaRPr lang="cs-CZ" dirty="0">
              <a:solidFill>
                <a:srgbClr val="EC8CE7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16200000">
            <a:off x="8206008" y="5915672"/>
            <a:ext cx="1454244" cy="369332"/>
          </a:xfrm>
          <a:prstGeom prst="rect">
            <a:avLst/>
          </a:prstGeom>
          <a:solidFill>
            <a:srgbClr val="2B100F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EC8CE7"/>
                </a:solidFill>
              </a:rPr>
              <a:t>                        </a:t>
            </a:r>
            <a:endParaRPr lang="cs-CZ" dirty="0">
              <a:solidFill>
                <a:srgbClr val="EC8CE7"/>
              </a:solidFill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11560" y="953344"/>
            <a:ext cx="7848872" cy="2115616"/>
          </a:xfrm>
          <a:prstGeom prst="rect">
            <a:avLst/>
          </a:prstGeom>
          <a:solidFill>
            <a:srgbClr val="EC8CE7"/>
          </a:solidFill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800" b="1" dirty="0">
                <a:solidFill>
                  <a:srgbClr val="660033"/>
                </a:solidFill>
              </a:rPr>
              <a:t>v</a:t>
            </a:r>
            <a:r>
              <a:rPr kumimoji="0" lang="cs-CZ" sz="2800" b="1" u="none" strike="noStrike" kern="1200" cap="none" spc="0" normalizeH="0" baseline="0" noProof="0" dirty="0" err="1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yjadřuje</a:t>
            </a:r>
            <a:r>
              <a:rPr kumimoji="0" lang="cs-CZ" sz="2800" b="1" u="none" strike="noStrike" kern="1200" cap="none" spc="0" normalizeH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podmínku, za které může nastat děj věty řídící</a:t>
            </a:r>
            <a:endParaRPr kumimoji="0" lang="cs-CZ" sz="2800" b="1" u="none" strike="noStrike" kern="1200" cap="none" spc="0" normalizeH="0" baseline="0" noProof="0" dirty="0" smtClean="0">
              <a:ln>
                <a:noFill/>
              </a:ln>
              <a:solidFill>
                <a:srgbClr val="66003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kumimoji="0" lang="cs-CZ" sz="2800" b="1" u="none" strike="noStrike" kern="1200" cap="none" spc="0" normalizeH="0" baseline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ptáme se otázkou:</a:t>
            </a:r>
            <a:r>
              <a:rPr kumimoji="0" lang="cs-CZ" sz="2800" b="1" u="none" strike="noStrike" kern="1200" cap="none" spc="0" normalizeH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Za jaké podmínky?</a:t>
            </a:r>
            <a:endParaRPr kumimoji="0" lang="cs-CZ" sz="2800" b="0" u="none" strike="noStrike" kern="1200" cap="none" spc="0" normalizeH="0" baseline="0" noProof="0" dirty="0" smtClean="0">
              <a:ln>
                <a:noFill/>
              </a:ln>
              <a:solidFill>
                <a:srgbClr val="66003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kumimoji="0" lang="cs-CZ" sz="2800" b="1" u="none" strike="noStrike" kern="1200" cap="none" spc="0" normalizeH="0" baseline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spojovací výrazy:</a:t>
            </a:r>
            <a:r>
              <a:rPr lang="cs-CZ" sz="2800" b="1" u="sng" dirty="0" smtClean="0">
                <a:solidFill>
                  <a:srgbClr val="660033"/>
                </a:solidFill>
                <a:latin typeface="Calibri" pitchFamily="34" charset="0"/>
              </a:rPr>
              <a:t>- li, kdyby, jestliže, když</a:t>
            </a:r>
            <a:endParaRPr lang="cs-CZ" sz="2800" b="1" u="sng" dirty="0" smtClean="0">
              <a:solidFill>
                <a:srgbClr val="660033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endParaRPr lang="cs-CZ" sz="2800" b="1" u="sng" dirty="0" smtClean="0">
              <a:solidFill>
                <a:srgbClr val="660033"/>
              </a:solidFill>
              <a:latin typeface="Calibri" pitchFamily="34" charset="0"/>
            </a:endParaRPr>
          </a:p>
          <a:p>
            <a:pPr marL="342900" lvl="0" indent="-342900">
              <a:spcBef>
                <a:spcPct val="20000"/>
              </a:spcBef>
            </a:pPr>
            <a:endParaRPr kumimoji="0" lang="cs-CZ" sz="2800" b="1" u="none" strike="noStrike" kern="1200" cap="none" spc="0" normalizeH="0" baseline="0" noProof="0" dirty="0" smtClean="0">
              <a:ln>
                <a:noFill/>
              </a:ln>
              <a:solidFill>
                <a:srgbClr val="66003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800" b="0" u="none" strike="noStrike" kern="1200" cap="none" spc="0" normalizeH="0" baseline="0" noProof="0" dirty="0">
              <a:ln>
                <a:noFill/>
              </a:ln>
              <a:solidFill>
                <a:srgbClr val="66003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11760" y="3933056"/>
            <a:ext cx="6474914" cy="1384995"/>
          </a:xfrm>
          <a:prstGeom prst="rect">
            <a:avLst/>
          </a:prstGeom>
          <a:noFill/>
          <a:ln>
            <a:solidFill>
              <a:srgbClr val="EC8CE7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EC8CE7"/>
                </a:solidFill>
              </a:rPr>
              <a:t>Jestliže přijdete včas, vyhovím vám.</a:t>
            </a:r>
          </a:p>
          <a:p>
            <a:r>
              <a:rPr lang="cs-CZ" sz="2800" dirty="0" smtClean="0">
                <a:solidFill>
                  <a:srgbClr val="EC8CE7"/>
                </a:solidFill>
              </a:rPr>
              <a:t>Za jaké podmínky vám vyhovím?</a:t>
            </a:r>
          </a:p>
          <a:p>
            <a:r>
              <a:rPr lang="cs-CZ" sz="2800" dirty="0" smtClean="0">
                <a:solidFill>
                  <a:srgbClr val="EC8CE7"/>
                </a:solidFill>
              </a:rPr>
              <a:t>Vyhovím vám při vašem včasném příchodu.</a:t>
            </a:r>
            <a:endParaRPr lang="cs-CZ" sz="2800" dirty="0">
              <a:solidFill>
                <a:srgbClr val="EC8CE7"/>
              </a:solidFill>
            </a:endParaRPr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6512" y="188640"/>
            <a:ext cx="9145016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660033"/>
                </a:solidFill>
              </a:rPr>
              <a:t>Určete vedlejší větu příslovečnou podmínkovou: </a:t>
            </a:r>
            <a:endParaRPr lang="cs-CZ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660033"/>
            </a:solidFill>
          </a:ln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Kdyby bylo pěkné počasí, jeli bychom na výlet.</a:t>
            </a:r>
          </a:p>
          <a:p>
            <a:r>
              <a:rPr lang="cs-CZ" sz="2800" dirty="0" smtClean="0"/>
              <a:t>Kdybych to věděl, neptal bych se ho.</a:t>
            </a:r>
          </a:p>
          <a:p>
            <a:r>
              <a:rPr lang="cs-CZ" sz="2800" dirty="0" smtClean="0"/>
              <a:t>Představím-li si ten okamžik, nemohu usnout.</a:t>
            </a:r>
          </a:p>
          <a:p>
            <a:r>
              <a:rPr lang="cs-CZ" sz="2800" dirty="0" smtClean="0"/>
              <a:t>Jestliže se budeme všichni snažit, zvládneme i tento nesnadný úkol.</a:t>
            </a:r>
          </a:p>
          <a:p>
            <a:r>
              <a:rPr lang="cs-CZ" sz="2800" dirty="0" smtClean="0"/>
              <a:t>Přijde-li</a:t>
            </a:r>
            <a:r>
              <a:rPr lang="cs-CZ" sz="2800" b="1" dirty="0" smtClean="0"/>
              <a:t> </a:t>
            </a:r>
            <a:r>
              <a:rPr lang="cs-CZ" sz="2800" dirty="0" smtClean="0"/>
              <a:t>Petr, zůstanu doma. </a:t>
            </a:r>
          </a:p>
          <a:p>
            <a:r>
              <a:rPr lang="cs-CZ" sz="2800" dirty="0" smtClean="0"/>
              <a:t>Zavolejte lékaře, když mu teplota neklesne.</a:t>
            </a:r>
          </a:p>
          <a:p>
            <a:r>
              <a:rPr lang="cs-CZ" sz="2800" dirty="0" smtClean="0"/>
              <a:t>Kdyby lidé řeč kupovali, tolik by nemluvili.</a:t>
            </a:r>
          </a:p>
          <a:p>
            <a:r>
              <a:rPr lang="cs-CZ" sz="2800" dirty="0" smtClean="0"/>
              <a:t>Budeš-li  o to ze všech sil usilovat, určitě to dokážeš.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6512" y="188640"/>
            <a:ext cx="9145016" cy="1143000"/>
          </a:xfrm>
        </p:spPr>
        <p:txBody>
          <a:bodyPr>
            <a:no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660033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Řešení: </a:t>
            </a:r>
            <a:endParaRPr lang="cs-CZ" b="1" spc="150" dirty="0">
              <a:ln w="11430"/>
              <a:solidFill>
                <a:srgbClr val="660033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660033"/>
            </a:solidFill>
          </a:ln>
        </p:spPr>
        <p:txBody>
          <a:bodyPr>
            <a:normAutofit lnSpcReduction="10000"/>
          </a:bodyPr>
          <a:lstStyle/>
          <a:p>
            <a:r>
              <a:rPr lang="cs-CZ" sz="2800" b="1" i="1" dirty="0" smtClean="0">
                <a:solidFill>
                  <a:srgbClr val="660033"/>
                </a:solidFill>
              </a:rPr>
              <a:t>Kdyby</a:t>
            </a:r>
            <a:r>
              <a:rPr lang="cs-CZ" sz="2800" dirty="0" smtClean="0"/>
              <a:t> </a:t>
            </a:r>
            <a:r>
              <a:rPr lang="cs-CZ" sz="2800" i="1" dirty="0" smtClean="0"/>
              <a:t>bylo pěkné počasí</a:t>
            </a:r>
            <a:r>
              <a:rPr lang="cs-CZ" sz="2800" dirty="0" smtClean="0"/>
              <a:t>, </a:t>
            </a:r>
            <a:r>
              <a:rPr lang="cs-CZ" sz="2800" b="1" dirty="0" smtClean="0"/>
              <a:t>jeli bychom na výlet.</a:t>
            </a:r>
          </a:p>
          <a:p>
            <a:r>
              <a:rPr lang="cs-CZ" sz="2800" b="1" i="1" dirty="0" smtClean="0">
                <a:solidFill>
                  <a:srgbClr val="660033"/>
                </a:solidFill>
              </a:rPr>
              <a:t>Kdybych</a:t>
            </a:r>
            <a:r>
              <a:rPr lang="cs-CZ" sz="2800" dirty="0" smtClean="0"/>
              <a:t> </a:t>
            </a:r>
            <a:r>
              <a:rPr lang="cs-CZ" sz="2800" i="1" dirty="0" smtClean="0"/>
              <a:t>to věděl, </a:t>
            </a:r>
            <a:r>
              <a:rPr lang="cs-CZ" sz="2800" b="1" dirty="0" smtClean="0"/>
              <a:t>neptal bych se ho.</a:t>
            </a:r>
          </a:p>
          <a:p>
            <a:r>
              <a:rPr lang="cs-CZ" sz="2800" dirty="0" smtClean="0"/>
              <a:t>Představím</a:t>
            </a:r>
            <a:r>
              <a:rPr lang="cs-CZ" sz="2800" b="1" i="1" dirty="0" smtClean="0">
                <a:solidFill>
                  <a:srgbClr val="660033"/>
                </a:solidFill>
              </a:rPr>
              <a:t>-li</a:t>
            </a:r>
            <a:r>
              <a:rPr lang="cs-CZ" sz="2800" dirty="0" smtClean="0"/>
              <a:t> </a:t>
            </a:r>
            <a:r>
              <a:rPr lang="cs-CZ" sz="2800" i="1" dirty="0" smtClean="0"/>
              <a:t>si ten okamžik</a:t>
            </a:r>
            <a:r>
              <a:rPr lang="cs-CZ" sz="2800" dirty="0" smtClean="0"/>
              <a:t>, </a:t>
            </a:r>
            <a:r>
              <a:rPr lang="cs-CZ" sz="2800" b="1" dirty="0" smtClean="0"/>
              <a:t>nemohu usnout.</a:t>
            </a:r>
          </a:p>
          <a:p>
            <a:r>
              <a:rPr lang="cs-CZ" sz="2800" b="1" i="1" dirty="0" smtClean="0">
                <a:solidFill>
                  <a:srgbClr val="660033"/>
                </a:solidFill>
              </a:rPr>
              <a:t>Jestliže</a:t>
            </a:r>
            <a:r>
              <a:rPr lang="cs-CZ" sz="2800" dirty="0" smtClean="0"/>
              <a:t> </a:t>
            </a:r>
            <a:r>
              <a:rPr lang="cs-CZ" sz="2800" i="1" dirty="0" smtClean="0"/>
              <a:t>se budeme všichni snažit</a:t>
            </a:r>
            <a:r>
              <a:rPr lang="cs-CZ" sz="2800" dirty="0" smtClean="0"/>
              <a:t>, </a:t>
            </a:r>
            <a:r>
              <a:rPr lang="cs-CZ" sz="2800" b="1" dirty="0" smtClean="0"/>
              <a:t>zvládneme i tento nesnadný úkol.</a:t>
            </a:r>
          </a:p>
          <a:p>
            <a:r>
              <a:rPr lang="cs-CZ" sz="2800" i="1" dirty="0" smtClean="0"/>
              <a:t>Přijde</a:t>
            </a:r>
            <a:r>
              <a:rPr lang="cs-CZ" sz="2800" b="1" i="1" dirty="0" smtClean="0">
                <a:solidFill>
                  <a:srgbClr val="660033"/>
                </a:solidFill>
              </a:rPr>
              <a:t>-li</a:t>
            </a:r>
            <a:r>
              <a:rPr lang="cs-CZ" sz="2800" b="1" dirty="0" smtClean="0"/>
              <a:t> </a:t>
            </a:r>
            <a:r>
              <a:rPr lang="cs-CZ" sz="2800" dirty="0" smtClean="0"/>
              <a:t>Petr, </a:t>
            </a:r>
            <a:r>
              <a:rPr lang="cs-CZ" sz="2800" b="1" dirty="0" smtClean="0"/>
              <a:t>zůstanu doma. </a:t>
            </a:r>
          </a:p>
          <a:p>
            <a:r>
              <a:rPr lang="cs-CZ" sz="2800" b="1" dirty="0" smtClean="0"/>
              <a:t>Zavolejte lékaře</a:t>
            </a:r>
            <a:r>
              <a:rPr lang="cs-CZ" sz="2800" dirty="0" smtClean="0"/>
              <a:t>, </a:t>
            </a:r>
            <a:r>
              <a:rPr lang="cs-CZ" sz="2800" b="1" i="1" dirty="0" smtClean="0">
                <a:solidFill>
                  <a:srgbClr val="660033"/>
                </a:solidFill>
              </a:rPr>
              <a:t>když</a:t>
            </a:r>
            <a:r>
              <a:rPr lang="cs-CZ" sz="2800" dirty="0" smtClean="0"/>
              <a:t> </a:t>
            </a:r>
            <a:r>
              <a:rPr lang="cs-CZ" sz="2800" i="1" dirty="0" smtClean="0"/>
              <a:t>mu teplota neklesne.</a:t>
            </a:r>
          </a:p>
          <a:p>
            <a:r>
              <a:rPr lang="cs-CZ" sz="2800" b="1" i="1" dirty="0" smtClean="0">
                <a:solidFill>
                  <a:srgbClr val="660033"/>
                </a:solidFill>
              </a:rPr>
              <a:t>Kdyby</a:t>
            </a:r>
            <a:r>
              <a:rPr lang="cs-CZ" sz="2800" dirty="0" smtClean="0"/>
              <a:t> </a:t>
            </a:r>
            <a:r>
              <a:rPr lang="cs-CZ" sz="2800" i="1" dirty="0" smtClean="0"/>
              <a:t>lidé řeč kupovali</a:t>
            </a:r>
            <a:r>
              <a:rPr lang="cs-CZ" sz="2800" dirty="0" smtClean="0"/>
              <a:t>, </a:t>
            </a:r>
            <a:r>
              <a:rPr lang="cs-CZ" sz="2800" b="1" dirty="0" smtClean="0"/>
              <a:t>tolik by nemluvili.</a:t>
            </a:r>
          </a:p>
          <a:p>
            <a:r>
              <a:rPr lang="cs-CZ" sz="2800" b="1" i="1" dirty="0" smtClean="0">
                <a:solidFill>
                  <a:srgbClr val="660033"/>
                </a:solidFill>
              </a:rPr>
              <a:t>Budeš-li </a:t>
            </a:r>
            <a:r>
              <a:rPr lang="cs-CZ" sz="2800" dirty="0" smtClean="0"/>
              <a:t> </a:t>
            </a:r>
            <a:r>
              <a:rPr lang="cs-CZ" sz="2800" i="1" dirty="0" smtClean="0"/>
              <a:t>o to ze všech sil usilovat</a:t>
            </a:r>
            <a:r>
              <a:rPr lang="cs-CZ" sz="2800" dirty="0" smtClean="0"/>
              <a:t>, </a:t>
            </a:r>
            <a:r>
              <a:rPr lang="cs-CZ" sz="2800" b="1" dirty="0" smtClean="0"/>
              <a:t>určitě to dokážeš.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skinbook.cz/files/goods/kvetinka/fialova/kvetinky_fialova_thumb_logo_bi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6496" y="0"/>
            <a:ext cx="9176440" cy="688538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496" y="274638"/>
            <a:ext cx="9144000" cy="1143000"/>
          </a:xfrm>
        </p:spPr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rgbClr val="EC8CE7"/>
                </a:solidFill>
              </a:rPr>
              <a:t>Vedlejší věta příslovečná přípustková</a:t>
            </a:r>
            <a:br>
              <a:rPr lang="cs-CZ" b="1" dirty="0" smtClean="0">
                <a:ln w="50800"/>
                <a:solidFill>
                  <a:srgbClr val="EC8CE7"/>
                </a:solidFill>
              </a:rPr>
            </a:br>
            <a:endParaRPr lang="cs-CZ" b="1" dirty="0">
              <a:ln w="50800"/>
              <a:solidFill>
                <a:srgbClr val="EC8CE7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16200000">
            <a:off x="8206008" y="5915672"/>
            <a:ext cx="1454244" cy="369332"/>
          </a:xfrm>
          <a:prstGeom prst="rect">
            <a:avLst/>
          </a:prstGeom>
          <a:solidFill>
            <a:srgbClr val="2B100F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EC8CE7"/>
                </a:solidFill>
              </a:rPr>
              <a:t>                        </a:t>
            </a:r>
            <a:endParaRPr lang="cs-CZ" dirty="0">
              <a:solidFill>
                <a:srgbClr val="EC8CE7"/>
              </a:solidFill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536" y="908720"/>
            <a:ext cx="8352928" cy="2808312"/>
          </a:xfrm>
          <a:prstGeom prst="rect">
            <a:avLst/>
          </a:prstGeom>
          <a:solidFill>
            <a:srgbClr val="EC8CE7"/>
          </a:solidFill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b="1" dirty="0">
                <a:solidFill>
                  <a:srgbClr val="660033"/>
                </a:solidFill>
              </a:rPr>
              <a:t>v</a:t>
            </a:r>
            <a:r>
              <a:rPr lang="cs-CZ" sz="2800" b="1" dirty="0" smtClean="0">
                <a:solidFill>
                  <a:srgbClr val="660033"/>
                </a:solidFill>
              </a:rPr>
              <a:t>ýznam věty vedlejší je v rozporu s významem věty řídící</a:t>
            </a:r>
            <a:endParaRPr kumimoji="0" lang="cs-CZ" sz="2800" b="1" u="none" strike="noStrike" kern="1200" cap="none" spc="0" normalizeH="0" baseline="0" noProof="0" dirty="0" smtClean="0">
              <a:ln>
                <a:noFill/>
              </a:ln>
              <a:solidFill>
                <a:srgbClr val="66003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kumimoji="0" lang="cs-CZ" sz="2800" b="1" u="none" strike="noStrike" kern="1200" cap="none" spc="0" normalizeH="0" baseline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ptáme se otázkami:</a:t>
            </a:r>
            <a:r>
              <a:rPr kumimoji="0" lang="cs-CZ" sz="2800" b="1" u="none" strike="noStrike" kern="1200" cap="none" spc="0" normalizeH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sz="2800" b="1" dirty="0" smtClean="0">
                <a:solidFill>
                  <a:srgbClr val="660033"/>
                </a:solidFill>
              </a:rPr>
              <a:t>I přes co? I v kterém případě? Navzdory čemu? </a:t>
            </a:r>
            <a:endParaRPr kumimoji="0" lang="cs-CZ" sz="2800" b="0" u="none" strike="noStrike" kern="1200" cap="none" spc="0" normalizeH="0" baseline="0" noProof="0" dirty="0" smtClean="0">
              <a:ln>
                <a:noFill/>
              </a:ln>
              <a:solidFill>
                <a:srgbClr val="66003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kumimoji="0" lang="cs-CZ" sz="2800" b="1" u="none" strike="noStrike" kern="1200" cap="none" spc="0" normalizeH="0" baseline="0" noProof="0" dirty="0" smtClean="0">
                <a:ln>
                  <a:noFill/>
                </a:ln>
                <a:solidFill>
                  <a:srgbClr val="66003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spojovací výrazy:</a:t>
            </a:r>
            <a:r>
              <a:rPr lang="cs-CZ" sz="2800" b="1" u="sng" dirty="0" smtClean="0">
                <a:solidFill>
                  <a:srgbClr val="660033"/>
                </a:solidFill>
              </a:rPr>
              <a:t> ač, ačkoli, i když, byť, i kdyby, přestože, třebaže,třebas, ať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endParaRPr lang="cs-CZ" sz="2800" b="1" u="sng" dirty="0" smtClean="0">
              <a:solidFill>
                <a:srgbClr val="660033"/>
              </a:solidFill>
              <a:latin typeface="Calibri" pitchFamily="34" charset="0"/>
            </a:endParaRPr>
          </a:p>
          <a:p>
            <a:pPr marL="342900" lvl="0" indent="-342900">
              <a:spcBef>
                <a:spcPct val="20000"/>
              </a:spcBef>
            </a:pPr>
            <a:endParaRPr kumimoji="0" lang="cs-CZ" sz="2800" b="1" u="none" strike="noStrike" kern="1200" cap="none" spc="0" normalizeH="0" baseline="0" noProof="0" dirty="0" smtClean="0">
              <a:ln>
                <a:noFill/>
              </a:ln>
              <a:solidFill>
                <a:srgbClr val="66003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u="none" strike="noStrike" kern="1200" cap="none" spc="0" normalizeH="0" baseline="0" noProof="0" dirty="0">
              <a:ln>
                <a:noFill/>
              </a:ln>
              <a:solidFill>
                <a:srgbClr val="66003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1800" y="4077072"/>
            <a:ext cx="5956631" cy="1815882"/>
          </a:xfrm>
          <a:prstGeom prst="rect">
            <a:avLst/>
          </a:prstGeom>
          <a:noFill/>
          <a:ln>
            <a:solidFill>
              <a:srgbClr val="EC8CE7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EC8CE7"/>
                </a:solidFill>
              </a:rPr>
              <a:t>Rád hraji šachy, i když většinou prohraji.</a:t>
            </a:r>
          </a:p>
          <a:p>
            <a:r>
              <a:rPr lang="cs-CZ" sz="2800" dirty="0" smtClean="0">
                <a:solidFill>
                  <a:srgbClr val="EC8CE7"/>
                </a:solidFill>
              </a:rPr>
              <a:t>I přes co  rád hraji šachy?</a:t>
            </a:r>
          </a:p>
          <a:p>
            <a:r>
              <a:rPr lang="cs-CZ" sz="2800" dirty="0" smtClean="0">
                <a:solidFill>
                  <a:srgbClr val="EC8CE7"/>
                </a:solidFill>
              </a:rPr>
              <a:t>Přišel, přestože byl nemocný.</a:t>
            </a:r>
          </a:p>
          <a:p>
            <a:r>
              <a:rPr lang="cs-CZ" sz="2800" dirty="0" smtClean="0">
                <a:solidFill>
                  <a:srgbClr val="EC8CE7"/>
                </a:solidFill>
              </a:rPr>
              <a:t>I přes co přišel?</a:t>
            </a:r>
            <a:endParaRPr lang="cs-CZ" sz="2800" dirty="0">
              <a:solidFill>
                <a:srgbClr val="EC8CE7"/>
              </a:solidFill>
            </a:endParaRPr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2536" y="557808"/>
            <a:ext cx="9396536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ln w="50800"/>
                <a:solidFill>
                  <a:srgbClr val="660033"/>
                </a:solidFill>
              </a:rPr>
              <a:t>Určete vedlejší větu příslovečnou přípustkovou:</a:t>
            </a:r>
            <a:br>
              <a:rPr lang="cs-CZ" b="1" dirty="0" smtClean="0">
                <a:ln w="50800"/>
                <a:solidFill>
                  <a:srgbClr val="660033"/>
                </a:solidFill>
              </a:rPr>
            </a:br>
            <a:endParaRPr lang="cs-CZ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568952" cy="4824536"/>
          </a:xfrm>
          <a:ln>
            <a:solidFill>
              <a:srgbClr val="660033"/>
            </a:solidFill>
          </a:ln>
        </p:spPr>
        <p:txBody>
          <a:bodyPr>
            <a:noAutofit/>
          </a:bodyPr>
          <a:lstStyle/>
          <a:p>
            <a:r>
              <a:rPr lang="cs-CZ" sz="2800" dirty="0" smtClean="0"/>
              <a:t>Třebaže se celý víkend učil, u zkoušky nedokázal uspět. </a:t>
            </a:r>
          </a:p>
          <a:p>
            <a:r>
              <a:rPr lang="cs-CZ" sz="2800" dirty="0" smtClean="0"/>
              <a:t>Ačkoliv bylo teprve k deváté, nebylo na ulici ani človíčka.</a:t>
            </a:r>
          </a:p>
          <a:p>
            <a:r>
              <a:rPr lang="cs-CZ" sz="2800" dirty="0" smtClean="0"/>
              <a:t>Ač</a:t>
            </a:r>
            <a:r>
              <a:rPr lang="cs-CZ" sz="2800" b="1" dirty="0" smtClean="0"/>
              <a:t> </a:t>
            </a:r>
            <a:r>
              <a:rPr lang="cs-CZ" sz="2800" dirty="0" smtClean="0"/>
              <a:t>kozel dlouhou bradu má, mudrcem není.</a:t>
            </a:r>
          </a:p>
          <a:p>
            <a:r>
              <a:rPr lang="cs-CZ" sz="2800" dirty="0" smtClean="0"/>
              <a:t>Z první hodiny matematiky si nic nezapamatoval, přestože</a:t>
            </a:r>
            <a:r>
              <a:rPr lang="cs-CZ" sz="2800" b="1" dirty="0" smtClean="0"/>
              <a:t> </a:t>
            </a:r>
            <a:r>
              <a:rPr lang="cs-CZ" sz="2800" dirty="0" smtClean="0"/>
              <a:t>dával pozor.</a:t>
            </a:r>
          </a:p>
          <a:p>
            <a:r>
              <a:rPr lang="cs-CZ" sz="2800" dirty="0" smtClean="0"/>
              <a:t>Slib splním, ať se děje cokoliv.</a:t>
            </a:r>
          </a:p>
          <a:p>
            <a:r>
              <a:rPr lang="cs-CZ" sz="2800" dirty="0" smtClean="0"/>
              <a:t>I když je Jana mladá, dokázala uspět v soutěži.</a:t>
            </a:r>
          </a:p>
          <a:p>
            <a:r>
              <a:rPr lang="cs-CZ" sz="2800" dirty="0" smtClean="0"/>
              <a:t>Mohu na tom jen málo změnit, </a:t>
            </a:r>
            <a:r>
              <a:rPr lang="cs-CZ" sz="2800" b="1" dirty="0" smtClean="0"/>
              <a:t>i kdybych </a:t>
            </a:r>
            <a:r>
              <a:rPr lang="cs-CZ" sz="2800" dirty="0" smtClean="0"/>
              <a:t>se namáhal.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pPr>
              <a:buNone/>
            </a:pPr>
            <a:endParaRPr lang="cs-CZ" sz="2800" dirty="0" smtClean="0"/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72008" y="341784"/>
            <a:ext cx="9396536" cy="1143000"/>
          </a:xfrm>
        </p:spPr>
        <p:txBody>
          <a:bodyPr>
            <a:no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660033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Řešení:</a:t>
            </a:r>
            <a:br>
              <a:rPr lang="cs-CZ" b="1" spc="150" dirty="0" smtClean="0">
                <a:ln w="11430"/>
                <a:solidFill>
                  <a:srgbClr val="660033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</a:br>
            <a:endParaRPr lang="cs-CZ" b="1" spc="150" dirty="0">
              <a:ln w="11430"/>
              <a:solidFill>
                <a:srgbClr val="660033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568952" cy="4824536"/>
          </a:xfrm>
          <a:ln>
            <a:solidFill>
              <a:srgbClr val="660033"/>
            </a:solidFill>
          </a:ln>
        </p:spPr>
        <p:txBody>
          <a:bodyPr>
            <a:noAutofit/>
          </a:bodyPr>
          <a:lstStyle/>
          <a:p>
            <a:r>
              <a:rPr lang="cs-CZ" sz="2800" b="1" i="1" dirty="0" smtClean="0">
                <a:solidFill>
                  <a:srgbClr val="660033"/>
                </a:solidFill>
              </a:rPr>
              <a:t>Třebaže</a:t>
            </a:r>
            <a:r>
              <a:rPr lang="cs-CZ" sz="2800" dirty="0" smtClean="0"/>
              <a:t> </a:t>
            </a:r>
            <a:r>
              <a:rPr lang="cs-CZ" sz="2800" i="1" dirty="0" smtClean="0"/>
              <a:t>se celý víkend učil</a:t>
            </a:r>
            <a:r>
              <a:rPr lang="cs-CZ" sz="2800" dirty="0" smtClean="0"/>
              <a:t>, </a:t>
            </a:r>
            <a:r>
              <a:rPr lang="cs-CZ" sz="2800" b="1" dirty="0" smtClean="0"/>
              <a:t>u zkoušky nedokázal uspět</a:t>
            </a:r>
            <a:r>
              <a:rPr lang="cs-CZ" sz="2800" dirty="0" smtClean="0"/>
              <a:t>. </a:t>
            </a:r>
          </a:p>
          <a:p>
            <a:r>
              <a:rPr lang="cs-CZ" sz="2800" b="1" i="1" dirty="0" smtClean="0">
                <a:solidFill>
                  <a:srgbClr val="660033"/>
                </a:solidFill>
              </a:rPr>
              <a:t>Ačkoliv</a:t>
            </a:r>
            <a:r>
              <a:rPr lang="cs-CZ" sz="2800" dirty="0" smtClean="0"/>
              <a:t> </a:t>
            </a:r>
            <a:r>
              <a:rPr lang="cs-CZ" sz="2800" i="1" dirty="0" smtClean="0"/>
              <a:t>bylo teprve k deváté</a:t>
            </a:r>
            <a:r>
              <a:rPr lang="cs-CZ" sz="2800" dirty="0" smtClean="0"/>
              <a:t>, </a:t>
            </a:r>
            <a:r>
              <a:rPr lang="cs-CZ" sz="2800" b="1" dirty="0" smtClean="0"/>
              <a:t>nebylo na ulici ani človíčka.</a:t>
            </a:r>
          </a:p>
          <a:p>
            <a:r>
              <a:rPr lang="cs-CZ" sz="2800" b="1" i="1" dirty="0" smtClean="0">
                <a:solidFill>
                  <a:srgbClr val="660033"/>
                </a:solidFill>
              </a:rPr>
              <a:t>Ač </a:t>
            </a:r>
            <a:r>
              <a:rPr lang="cs-CZ" sz="2800" i="1" dirty="0" smtClean="0"/>
              <a:t>kozel dlouhou bradu má</a:t>
            </a:r>
            <a:r>
              <a:rPr lang="cs-CZ" sz="2800" dirty="0" smtClean="0"/>
              <a:t>, </a:t>
            </a:r>
            <a:r>
              <a:rPr lang="cs-CZ" sz="2800" b="1" dirty="0" smtClean="0"/>
              <a:t>mudrcem není.</a:t>
            </a:r>
          </a:p>
          <a:p>
            <a:r>
              <a:rPr lang="cs-CZ" sz="2800" b="1" dirty="0" smtClean="0"/>
              <a:t>Z první hodiny matematiky si nic nezapamatoval,</a:t>
            </a:r>
            <a:r>
              <a:rPr lang="cs-CZ" sz="2800" dirty="0" smtClean="0"/>
              <a:t> </a:t>
            </a:r>
            <a:r>
              <a:rPr lang="cs-CZ" sz="2800" b="1" i="1" dirty="0" smtClean="0">
                <a:solidFill>
                  <a:srgbClr val="660033"/>
                </a:solidFill>
              </a:rPr>
              <a:t>přestože</a:t>
            </a:r>
            <a:r>
              <a:rPr lang="cs-CZ" sz="2800" b="1" dirty="0" smtClean="0"/>
              <a:t> </a:t>
            </a:r>
            <a:r>
              <a:rPr lang="cs-CZ" sz="2800" i="1" dirty="0" smtClean="0"/>
              <a:t>dával pozor</a:t>
            </a:r>
            <a:r>
              <a:rPr lang="cs-CZ" sz="2800" dirty="0" smtClean="0"/>
              <a:t>.</a:t>
            </a:r>
          </a:p>
          <a:p>
            <a:r>
              <a:rPr lang="cs-CZ" sz="2800" b="1" dirty="0" smtClean="0"/>
              <a:t>Slib splním</a:t>
            </a:r>
            <a:r>
              <a:rPr lang="cs-CZ" sz="2800" dirty="0" smtClean="0"/>
              <a:t>,</a:t>
            </a:r>
            <a:r>
              <a:rPr lang="cs-CZ" sz="2800" i="1" dirty="0" smtClean="0">
                <a:solidFill>
                  <a:srgbClr val="660033"/>
                </a:solidFill>
              </a:rPr>
              <a:t> </a:t>
            </a:r>
            <a:r>
              <a:rPr lang="cs-CZ" sz="2800" b="1" i="1" dirty="0" smtClean="0">
                <a:solidFill>
                  <a:srgbClr val="660033"/>
                </a:solidFill>
              </a:rPr>
              <a:t>ať</a:t>
            </a:r>
            <a:r>
              <a:rPr lang="cs-CZ" sz="2800" i="1" dirty="0" smtClean="0">
                <a:solidFill>
                  <a:srgbClr val="660033"/>
                </a:solidFill>
              </a:rPr>
              <a:t> </a:t>
            </a:r>
            <a:r>
              <a:rPr lang="cs-CZ" sz="2800" i="1" dirty="0" smtClean="0"/>
              <a:t>se děje cokoliv.</a:t>
            </a:r>
          </a:p>
          <a:p>
            <a:r>
              <a:rPr lang="cs-CZ" sz="2800" b="1" i="1" dirty="0" smtClean="0">
                <a:solidFill>
                  <a:srgbClr val="660033"/>
                </a:solidFill>
              </a:rPr>
              <a:t>I když </a:t>
            </a:r>
            <a:r>
              <a:rPr lang="cs-CZ" sz="2800" i="1" dirty="0" smtClean="0"/>
              <a:t>je Jana mladá</a:t>
            </a:r>
            <a:r>
              <a:rPr lang="cs-CZ" sz="2800" dirty="0" smtClean="0"/>
              <a:t>, </a:t>
            </a:r>
            <a:r>
              <a:rPr lang="cs-CZ" sz="2800" b="1" dirty="0" smtClean="0"/>
              <a:t>dokázala uspět v soutěži.</a:t>
            </a:r>
          </a:p>
          <a:p>
            <a:r>
              <a:rPr lang="cs-CZ" sz="2800" b="1" dirty="0" smtClean="0"/>
              <a:t>Mohu na tom jen málo změnit</a:t>
            </a:r>
            <a:r>
              <a:rPr lang="cs-CZ" sz="2800" dirty="0" smtClean="0"/>
              <a:t>, </a:t>
            </a:r>
            <a:r>
              <a:rPr lang="cs-CZ" sz="2800" b="1" i="1" dirty="0" smtClean="0">
                <a:solidFill>
                  <a:srgbClr val="660033"/>
                </a:solidFill>
              </a:rPr>
              <a:t>i kdybych </a:t>
            </a:r>
            <a:r>
              <a:rPr lang="cs-CZ" sz="2800" i="1" dirty="0" smtClean="0"/>
              <a:t>se namáhal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pPr>
              <a:buNone/>
            </a:pPr>
            <a:endParaRPr lang="cs-CZ" sz="2800" dirty="0" smtClean="0"/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www.skinbook.cz/files/goods/kvetinka/fialova/kvetinky_fialova_thumb_logo_bi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6496" y="-27384"/>
            <a:ext cx="9176440" cy="688538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-27384"/>
            <a:ext cx="8229600" cy="1143000"/>
          </a:xfrm>
        </p:spPr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EC8CE7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Poznámka:</a:t>
            </a:r>
            <a:endParaRPr lang="cs-CZ" b="1" spc="150" dirty="0">
              <a:ln w="11430"/>
              <a:solidFill>
                <a:srgbClr val="EC8CE7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525963"/>
          </a:xfrm>
          <a:solidFill>
            <a:srgbClr val="EC8CE7"/>
          </a:solidFill>
        </p:spPr>
        <p:txBody>
          <a:bodyPr>
            <a:noAutofit/>
          </a:bodyPr>
          <a:lstStyle/>
          <a:p>
            <a:r>
              <a:rPr lang="cs-CZ" sz="2800" dirty="0"/>
              <a:t>v</a:t>
            </a:r>
            <a:r>
              <a:rPr lang="cs-CZ" sz="2800" dirty="0" smtClean="0"/>
              <a:t>edlejší věty </a:t>
            </a:r>
            <a:r>
              <a:rPr lang="cs-CZ" sz="2800" b="1" dirty="0" smtClean="0"/>
              <a:t>nelze mechanicky určovat podle spojovacích výrazů</a:t>
            </a:r>
            <a:r>
              <a:rPr lang="cs-CZ" sz="2800" dirty="0" smtClean="0"/>
              <a:t>, </a:t>
            </a:r>
            <a:r>
              <a:rPr lang="cs-CZ" sz="2800" b="1" dirty="0" smtClean="0">
                <a:solidFill>
                  <a:srgbClr val="660033"/>
                </a:solidFill>
              </a:rPr>
              <a:t>ale podle významu</a:t>
            </a:r>
            <a:r>
              <a:rPr lang="cs-CZ" sz="2800" dirty="0" smtClean="0"/>
              <a:t> a podle toho, na kterém výrazu věty řídící závisejí</a:t>
            </a:r>
          </a:p>
          <a:p>
            <a:r>
              <a:rPr lang="cs-CZ" sz="2800" b="1" u="sng" dirty="0">
                <a:solidFill>
                  <a:srgbClr val="660033"/>
                </a:solidFill>
              </a:rPr>
              <a:t>a</a:t>
            </a:r>
            <a:r>
              <a:rPr lang="cs-CZ" sz="2800" b="1" u="sng" dirty="0" smtClean="0">
                <a:solidFill>
                  <a:srgbClr val="660033"/>
                </a:solidFill>
              </a:rPr>
              <a:t>by </a:t>
            </a:r>
            <a:r>
              <a:rPr lang="cs-CZ" sz="2800" dirty="0" smtClean="0"/>
              <a:t>= věta podmětná, předmětná, přívlastková, příslovečná účelová, příslovečná způsobová</a:t>
            </a:r>
          </a:p>
          <a:p>
            <a:r>
              <a:rPr lang="cs-CZ" sz="2800" b="1" u="sng" dirty="0">
                <a:solidFill>
                  <a:srgbClr val="660033"/>
                </a:solidFill>
              </a:rPr>
              <a:t>ž</a:t>
            </a:r>
            <a:r>
              <a:rPr lang="cs-CZ" sz="2800" b="1" u="sng" dirty="0" smtClean="0">
                <a:solidFill>
                  <a:srgbClr val="660033"/>
                </a:solidFill>
              </a:rPr>
              <a:t>e</a:t>
            </a:r>
            <a:r>
              <a:rPr lang="cs-CZ" sz="2800" dirty="0" smtClean="0"/>
              <a:t> = podmětná, přísudková, předmětná, přívlastková, příslovečná způsobová, příslovečná příčinná</a:t>
            </a:r>
          </a:p>
          <a:p>
            <a:r>
              <a:rPr lang="cs-CZ" sz="2800" b="1" u="sng" dirty="0">
                <a:solidFill>
                  <a:srgbClr val="660033"/>
                </a:solidFill>
              </a:rPr>
              <a:t>j</a:t>
            </a:r>
            <a:r>
              <a:rPr lang="cs-CZ" sz="2800" b="1" u="sng" dirty="0" smtClean="0">
                <a:solidFill>
                  <a:srgbClr val="660033"/>
                </a:solidFill>
              </a:rPr>
              <a:t>ak </a:t>
            </a:r>
            <a:r>
              <a:rPr lang="cs-CZ" sz="2800" dirty="0" smtClean="0"/>
              <a:t>= podmětná, přísudková, předmětná, doplňková, přívlastková, příslovečná způsobová, příslovečná časová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 rot="16200000">
            <a:off x="8206008" y="5915672"/>
            <a:ext cx="1454244" cy="369332"/>
          </a:xfrm>
          <a:prstGeom prst="rect">
            <a:avLst/>
          </a:prstGeom>
          <a:solidFill>
            <a:srgbClr val="2B100F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EC8CE7"/>
                </a:solidFill>
              </a:rPr>
              <a:t>                        </a:t>
            </a:r>
            <a:endParaRPr lang="cs-CZ" dirty="0">
              <a:solidFill>
                <a:srgbClr val="EC8CE7"/>
              </a:solidFill>
            </a:endParaRPr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skinbook.cz/files/goods/kvetinka/fialova/kvetinky_fialova_thumb_logo_bi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6496" y="0"/>
            <a:ext cx="9176440" cy="688538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EC8CE7"/>
                </a:solidFill>
              </a:rPr>
              <a:t>Použité zdroje:</a:t>
            </a:r>
            <a:endParaRPr lang="cs-CZ" dirty="0">
              <a:solidFill>
                <a:srgbClr val="EC8CE7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525963"/>
          </a:xfrm>
        </p:spPr>
        <p:txBody>
          <a:bodyPr/>
          <a:lstStyle/>
          <a:p>
            <a:r>
              <a:rPr lang="cs-CZ" dirty="0" err="1" smtClean="0">
                <a:solidFill>
                  <a:srgbClr val="EC8CE7"/>
                </a:solidFill>
              </a:rPr>
              <a:t>Sochrová</a:t>
            </a:r>
            <a:r>
              <a:rPr lang="cs-CZ" dirty="0" smtClean="0">
                <a:solidFill>
                  <a:srgbClr val="EC8CE7"/>
                </a:solidFill>
              </a:rPr>
              <a:t>, Marie: Český jazyk v kostce, Fragment 1999</a:t>
            </a:r>
          </a:p>
          <a:p>
            <a:r>
              <a:rPr lang="cs-CZ" dirty="0" smtClean="0">
                <a:solidFill>
                  <a:srgbClr val="EC8CE7"/>
                </a:solidFill>
              </a:rPr>
              <a:t>Vlastní přípravy</a:t>
            </a:r>
          </a:p>
          <a:p>
            <a:endParaRPr lang="cs-CZ" dirty="0">
              <a:solidFill>
                <a:srgbClr val="EC8CE7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16200000">
            <a:off x="8206008" y="5915672"/>
            <a:ext cx="1454244" cy="369332"/>
          </a:xfrm>
          <a:prstGeom prst="rect">
            <a:avLst/>
          </a:prstGeom>
          <a:solidFill>
            <a:srgbClr val="2B100F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EC8CE7"/>
                </a:solidFill>
              </a:rPr>
              <a:t>                        </a:t>
            </a:r>
            <a:endParaRPr lang="cs-CZ" dirty="0">
              <a:solidFill>
                <a:srgbClr val="EC8CE7"/>
              </a:solidFill>
            </a:endParaRPr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385</TotalTime>
  <Words>1811</Words>
  <Application>Microsoft Office PowerPoint</Application>
  <PresentationFormat>Předvádění na obrazovce (4:3)</PresentationFormat>
  <Paragraphs>232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sady Office</vt:lpstr>
      <vt:lpstr>Prezentace aplikace PowerPoint</vt:lpstr>
      <vt:lpstr>Prezentace aplikace PowerPoint</vt:lpstr>
      <vt:lpstr>Vedlejší věta příslovečná místní </vt:lpstr>
      <vt:lpstr>Určete vedlejší větu příslovečnou místní: </vt:lpstr>
      <vt:lpstr>Řešení: </vt:lpstr>
      <vt:lpstr>Vedlejší věta příslovečná časová </vt:lpstr>
      <vt:lpstr>Určete vedlejší větu příslovečnou časovou: </vt:lpstr>
      <vt:lpstr>Řešení: </vt:lpstr>
      <vt:lpstr>Vedlejší věta příslovečná způsobová </vt:lpstr>
      <vt:lpstr>Určete vedlejší větu příslovečnou způsobovou: </vt:lpstr>
      <vt:lpstr>Řešení : </vt:lpstr>
      <vt:lpstr>Určete vedlejší větu příslovečnou způsobovou – měrovou: </vt:lpstr>
      <vt:lpstr>Řešení: </vt:lpstr>
      <vt:lpstr>Vedlejší věta příslovečná příčinná  (důvodová) </vt:lpstr>
      <vt:lpstr>Určete vedlejší větu příslovečnou příčinnou: </vt:lpstr>
      <vt:lpstr>Řešení:</vt:lpstr>
      <vt:lpstr>Vedlejší věta příslovečná účelová </vt:lpstr>
      <vt:lpstr>Určete vedlejší větu příslovečnou účelovou:</vt:lpstr>
      <vt:lpstr>Řešení:</vt:lpstr>
      <vt:lpstr>Vedlejší věta příslovečná podmínková </vt:lpstr>
      <vt:lpstr>Určete vedlejší větu příslovečnou podmínkovou: </vt:lpstr>
      <vt:lpstr>Řešení: </vt:lpstr>
      <vt:lpstr>Vedlejší věta příslovečná přípustková </vt:lpstr>
      <vt:lpstr>Určete vedlejší větu příslovečnou přípustkovou: </vt:lpstr>
      <vt:lpstr>Řešení: </vt:lpstr>
      <vt:lpstr>Poznámka:</vt:lpstr>
      <vt:lpstr>Použité zdroje:</vt:lpstr>
    </vt:vector>
  </TitlesOfParts>
  <Company>Sportovní gymnázium Dany a Emila Zátopkových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katka</dc:creator>
  <cp:lastModifiedBy>Učitel</cp:lastModifiedBy>
  <cp:revision>35</cp:revision>
  <dcterms:created xsi:type="dcterms:W3CDTF">2011-10-04T20:24:18Z</dcterms:created>
  <dcterms:modified xsi:type="dcterms:W3CDTF">2012-06-07T12:22:07Z</dcterms:modified>
</cp:coreProperties>
</file>