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75" r:id="rId2"/>
    <p:sldId id="276" r:id="rId3"/>
    <p:sldId id="257" r:id="rId4"/>
    <p:sldId id="264" r:id="rId5"/>
    <p:sldId id="265" r:id="rId6"/>
    <p:sldId id="266" r:id="rId7"/>
    <p:sldId id="258" r:id="rId8"/>
    <p:sldId id="269" r:id="rId9"/>
    <p:sldId id="267" r:id="rId10"/>
    <p:sldId id="273" r:id="rId11"/>
    <p:sldId id="274" r:id="rId12"/>
    <p:sldId id="268" r:id="rId13"/>
    <p:sldId id="270" r:id="rId14"/>
    <p:sldId id="271" r:id="rId15"/>
    <p:sldId id="277" r:id="rId16"/>
    <p:sldId id="278" r:id="rId17"/>
    <p:sldId id="279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386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lowchart: Document 6"/>
          <p:cNvSpPr/>
          <p:nvPr/>
        </p:nvSpPr>
        <p:spPr>
          <a:xfrm rot="10800000">
            <a:off x="1" y="1520731"/>
            <a:ext cx="9144000" cy="3435579"/>
          </a:xfrm>
          <a:custGeom>
            <a:avLst/>
            <a:gdLst>
              <a:gd name="connsiteX0" fmla="*/ 0 w 21600"/>
              <a:gd name="connsiteY0" fmla="*/ 0 h 18805"/>
              <a:gd name="connsiteX1" fmla="*/ 21600 w 21600"/>
              <a:gd name="connsiteY1" fmla="*/ 0 h 18805"/>
              <a:gd name="connsiteX2" fmla="*/ 21600 w 21600"/>
              <a:gd name="connsiteY2" fmla="*/ 17322 h 18805"/>
              <a:gd name="connsiteX3" fmla="*/ 0 w 21600"/>
              <a:gd name="connsiteY3" fmla="*/ 18805 h 18805"/>
              <a:gd name="connsiteX4" fmla="*/ 0 w 21600"/>
              <a:gd name="connsiteY4" fmla="*/ 0 h 18805"/>
              <a:gd name="connsiteX0" fmla="*/ 0 w 21600"/>
              <a:gd name="connsiteY0" fmla="*/ 0 h 18805"/>
              <a:gd name="connsiteX1" fmla="*/ 21600 w 21600"/>
              <a:gd name="connsiteY1" fmla="*/ 0 h 18805"/>
              <a:gd name="connsiteX2" fmla="*/ 21600 w 21600"/>
              <a:gd name="connsiteY2" fmla="*/ 17322 h 18805"/>
              <a:gd name="connsiteX3" fmla="*/ 0 w 21600"/>
              <a:gd name="connsiteY3" fmla="*/ 18805 h 18805"/>
              <a:gd name="connsiteX4" fmla="*/ 0 w 21600"/>
              <a:gd name="connsiteY4" fmla="*/ 0 h 18805"/>
              <a:gd name="connsiteX0" fmla="*/ 0 w 21600"/>
              <a:gd name="connsiteY0" fmla="*/ 0 h 18916"/>
              <a:gd name="connsiteX1" fmla="*/ 21600 w 21600"/>
              <a:gd name="connsiteY1" fmla="*/ 0 h 18916"/>
              <a:gd name="connsiteX2" fmla="*/ 21600 w 21600"/>
              <a:gd name="connsiteY2" fmla="*/ 17322 h 18916"/>
              <a:gd name="connsiteX3" fmla="*/ 0 w 21600"/>
              <a:gd name="connsiteY3" fmla="*/ 18916 h 18916"/>
              <a:gd name="connsiteX4" fmla="*/ 0 w 21600"/>
              <a:gd name="connsiteY4" fmla="*/ 0 h 18916"/>
              <a:gd name="connsiteX0" fmla="*/ 0 w 21600"/>
              <a:gd name="connsiteY0" fmla="*/ 0 h 18916"/>
              <a:gd name="connsiteX1" fmla="*/ 21600 w 21600"/>
              <a:gd name="connsiteY1" fmla="*/ 0 h 18916"/>
              <a:gd name="connsiteX2" fmla="*/ 21600 w 21600"/>
              <a:gd name="connsiteY2" fmla="*/ 17322 h 18916"/>
              <a:gd name="connsiteX3" fmla="*/ 0 w 21600"/>
              <a:gd name="connsiteY3" fmla="*/ 18916 h 18916"/>
              <a:gd name="connsiteX4" fmla="*/ 0 w 21600"/>
              <a:gd name="connsiteY4" fmla="*/ 0 h 18916"/>
              <a:gd name="connsiteX0" fmla="*/ 0 w 21600"/>
              <a:gd name="connsiteY0" fmla="*/ 0 h 18916"/>
              <a:gd name="connsiteX1" fmla="*/ 21600 w 21600"/>
              <a:gd name="connsiteY1" fmla="*/ 0 h 18916"/>
              <a:gd name="connsiteX2" fmla="*/ 21600 w 21600"/>
              <a:gd name="connsiteY2" fmla="*/ 17322 h 18916"/>
              <a:gd name="connsiteX3" fmla="*/ 0 w 21600"/>
              <a:gd name="connsiteY3" fmla="*/ 18916 h 18916"/>
              <a:gd name="connsiteX4" fmla="*/ 0 w 21600"/>
              <a:gd name="connsiteY4" fmla="*/ 0 h 18916"/>
              <a:gd name="connsiteX0" fmla="*/ 0 w 21600"/>
              <a:gd name="connsiteY0" fmla="*/ 0 h 19355"/>
              <a:gd name="connsiteX1" fmla="*/ 21600 w 21600"/>
              <a:gd name="connsiteY1" fmla="*/ 0 h 19355"/>
              <a:gd name="connsiteX2" fmla="*/ 21600 w 21600"/>
              <a:gd name="connsiteY2" fmla="*/ 17322 h 19355"/>
              <a:gd name="connsiteX3" fmla="*/ 0 w 21600"/>
              <a:gd name="connsiteY3" fmla="*/ 19355 h 19355"/>
              <a:gd name="connsiteX4" fmla="*/ 0 w 21600"/>
              <a:gd name="connsiteY4" fmla="*/ 0 h 19355"/>
              <a:gd name="connsiteX0" fmla="*/ 0 w 21600"/>
              <a:gd name="connsiteY0" fmla="*/ 0 h 19355"/>
              <a:gd name="connsiteX1" fmla="*/ 21600 w 21600"/>
              <a:gd name="connsiteY1" fmla="*/ 0 h 19355"/>
              <a:gd name="connsiteX2" fmla="*/ 21600 w 21600"/>
              <a:gd name="connsiteY2" fmla="*/ 17322 h 19355"/>
              <a:gd name="connsiteX3" fmla="*/ 0 w 21600"/>
              <a:gd name="connsiteY3" fmla="*/ 19355 h 19355"/>
              <a:gd name="connsiteX4" fmla="*/ 0 w 21600"/>
              <a:gd name="connsiteY4" fmla="*/ 0 h 19355"/>
              <a:gd name="connsiteX0" fmla="*/ 0 w 21600"/>
              <a:gd name="connsiteY0" fmla="*/ 0 h 19794"/>
              <a:gd name="connsiteX1" fmla="*/ 21600 w 21600"/>
              <a:gd name="connsiteY1" fmla="*/ 0 h 19794"/>
              <a:gd name="connsiteX2" fmla="*/ 21600 w 21600"/>
              <a:gd name="connsiteY2" fmla="*/ 17322 h 19794"/>
              <a:gd name="connsiteX3" fmla="*/ 0 w 21600"/>
              <a:gd name="connsiteY3" fmla="*/ 19794 h 19794"/>
              <a:gd name="connsiteX4" fmla="*/ 0 w 21600"/>
              <a:gd name="connsiteY4" fmla="*/ 0 h 19794"/>
              <a:gd name="connsiteX0" fmla="*/ 0 w 21600"/>
              <a:gd name="connsiteY0" fmla="*/ 0 h 19794"/>
              <a:gd name="connsiteX1" fmla="*/ 21600 w 21600"/>
              <a:gd name="connsiteY1" fmla="*/ 0 h 19794"/>
              <a:gd name="connsiteX2" fmla="*/ 21600 w 21600"/>
              <a:gd name="connsiteY2" fmla="*/ 17322 h 19794"/>
              <a:gd name="connsiteX3" fmla="*/ 0 w 21600"/>
              <a:gd name="connsiteY3" fmla="*/ 19794 h 19794"/>
              <a:gd name="connsiteX4" fmla="*/ 0 w 21600"/>
              <a:gd name="connsiteY4" fmla="*/ 0 h 197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600" h="19794">
                <a:moveTo>
                  <a:pt x="0" y="0"/>
                </a:moveTo>
                <a:lnTo>
                  <a:pt x="21600" y="0"/>
                </a:lnTo>
                <a:lnTo>
                  <a:pt x="21600" y="17322"/>
                </a:lnTo>
                <a:cubicBezTo>
                  <a:pt x="10800" y="17322"/>
                  <a:pt x="7466" y="25350"/>
                  <a:pt x="0" y="19794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100000">
                <a:schemeClr val="bg2">
                  <a:tint val="28000"/>
                  <a:satMod val="2000000"/>
                  <a:alpha val="30000"/>
                </a:schemeClr>
              </a:gs>
              <a:gs pos="35000">
                <a:schemeClr val="bg2">
                  <a:shade val="100000"/>
                  <a:satMod val="600000"/>
                  <a:alpha val="0"/>
                </a:schemeClr>
              </a:gs>
            </a:gsLst>
            <a:lin ang="5400000" scaled="1"/>
          </a:gradFill>
          <a:ln w="317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02920" y="2775745"/>
            <a:ext cx="8229600" cy="2167128"/>
          </a:xfrm>
        </p:spPr>
        <p:txBody>
          <a:bodyPr tIns="0" bIns="0" anchor="t"/>
          <a:lstStyle>
            <a:lvl1pPr>
              <a:defRPr sz="5000" cap="all" baseline="0">
                <a:effectLst>
                  <a:outerShdw blurRad="30000" dist="30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  <a:reflection blurRad="12000" stA="25000" endPos="49000" dist="5000" dir="5400000" sy="-100000" algn="bl" rotWithShape="0"/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00064" y="1559720"/>
            <a:ext cx="5105400" cy="1219200"/>
          </a:xfrm>
        </p:spPr>
        <p:txBody>
          <a:bodyPr lIns="0" tIns="0" rIns="0" bIns="0" anchor="b"/>
          <a:lstStyle>
            <a:lvl1pPr marL="0" indent="0" algn="l">
              <a:buNone/>
              <a:defRPr sz="1900"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21.1.2012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76" y="990600"/>
            <a:ext cx="7772400" cy="1362456"/>
          </a:xfrm>
        </p:spPr>
        <p:txBody>
          <a:bodyPr>
            <a:noAutofit/>
          </a:bodyPr>
          <a:lstStyle>
            <a:lvl1pPr algn="l">
              <a:buNone/>
              <a:defRPr sz="48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352677"/>
            <a:ext cx="7772400" cy="1509712"/>
          </a:xfrm>
        </p:spPr>
        <p:txBody>
          <a:bodyPr anchor="t"/>
          <a:lstStyle>
            <a:lvl1pPr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14400"/>
            <a:ext cx="8229600" cy="1143000"/>
          </a:xfrm>
        </p:spPr>
        <p:txBody>
          <a:bodyPr tIns="9144" bIns="9144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2199800"/>
            <a:ext cx="4038600" cy="416052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2199800"/>
            <a:ext cx="4038600" cy="416052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14400"/>
            <a:ext cx="8229600" cy="1143000"/>
          </a:xfrm>
        </p:spPr>
        <p:txBody>
          <a:bodyPr tIns="9144" bIns="9144" anchor="b"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2112168"/>
            <a:ext cx="4040188" cy="502920"/>
          </a:xfrm>
        </p:spPr>
        <p:txBody>
          <a:bodyPr anchor="b">
            <a:noAutofit/>
          </a:bodyPr>
          <a:lstStyle>
            <a:lvl1pPr>
              <a:buNone/>
              <a:defRPr sz="2200" b="1">
                <a:effectLst>
                  <a:outerShdw blurRad="38000" dist="38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</a:effectLst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2112168"/>
            <a:ext cx="4041775" cy="502920"/>
          </a:xfrm>
        </p:spPr>
        <p:txBody>
          <a:bodyPr anchor="b">
            <a:noAutofit/>
          </a:bodyPr>
          <a:lstStyle>
            <a:lvl1pPr>
              <a:buNone/>
              <a:defRPr sz="2200" b="1">
                <a:effectLst>
                  <a:outerShdw blurRad="30000" dist="30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</a:effectLst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667000"/>
            <a:ext cx="4040188" cy="365760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667000"/>
            <a:ext cx="4041775" cy="365760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21.1.2012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14400"/>
            <a:ext cx="8229600" cy="1143000"/>
          </a:xfrm>
          <a:effectLst/>
        </p:spPr>
        <p:txBody>
          <a:bodyPr tIns="9144" bIns="9144" anchor="b"/>
          <a:lstStyle>
            <a:lvl1pPr>
              <a:defRPr sz="4800" cap="none" baseline="0">
                <a:effectLst>
                  <a:outerShdw blurRad="30000" dist="30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21.1.2012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21.1.2012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1440"/>
            <a:ext cx="8229600" cy="914400"/>
          </a:xfrm>
        </p:spPr>
        <p:txBody>
          <a:bodyPr tIns="0" bIns="0" anchor="b"/>
          <a:lstStyle>
            <a:lvl1pPr algn="l">
              <a:buNone/>
              <a:defRPr sz="50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1133856"/>
            <a:ext cx="2590800" cy="5181600"/>
          </a:xfrm>
        </p:spPr>
        <p:txBody>
          <a:bodyPr lIns="45720" tIns="45720" rIns="0"/>
          <a:lstStyle>
            <a:lvl1pPr marL="0" indent="0">
              <a:spcBef>
                <a:spcPts val="300"/>
              </a:spcBef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429000" y="1133472"/>
            <a:ext cx="5257800" cy="5191128"/>
          </a:xfrm>
        </p:spPr>
        <p:txBody>
          <a:bodyPr/>
          <a:lstStyle>
            <a:lvl1pPr algn="l">
              <a:defRPr sz="3000"/>
            </a:lvl1pPr>
            <a:lvl2pPr algn="l">
              <a:defRPr sz="2800"/>
            </a:lvl2pPr>
            <a:lvl3pPr algn="l">
              <a:defRPr sz="2400"/>
            </a:lvl3pPr>
            <a:lvl4pPr algn="l">
              <a:defRPr sz="2000"/>
            </a:lvl4pPr>
            <a:lvl5pPr algn="l">
              <a:defRPr sz="20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76240" y="1981200"/>
            <a:ext cx="3429000" cy="522288"/>
          </a:xfrm>
        </p:spPr>
        <p:txBody>
          <a:bodyPr tIns="0" bIns="0" anchor="b"/>
          <a:lstStyle>
            <a:lvl1pPr algn="r">
              <a:buNone/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093368" y="1066800"/>
            <a:ext cx="4572000" cy="4572000"/>
          </a:xfrm>
          <a:solidFill>
            <a:schemeClr val="bg2">
              <a:shade val="75000"/>
            </a:schemeClr>
          </a:solidFill>
          <a:ln w="60325">
            <a:solidFill>
              <a:srgbClr val="FFFFFF"/>
            </a:solidFill>
            <a:miter lim="800000"/>
          </a:ln>
          <a:effectLst>
            <a:outerShdw blurRad="36195" dist="10000" dir="5400000" algn="tl" rotWithShape="0">
              <a:srgbClr val="000000">
                <a:alpha val="75000"/>
              </a:srgbClr>
            </a:outerShdw>
            <a:reflection stA="21000" endA="500" endPos="10000" dist="20000" dir="5400000" sy="-100000" algn="bl" rotWithShape="0"/>
          </a:effectLst>
        </p:spPr>
        <p:txBody>
          <a:bodyPr/>
          <a:lstStyle>
            <a:lvl1pPr>
              <a:buNone/>
              <a:defRPr sz="3200"/>
            </a:lvl1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76240" y="2543176"/>
            <a:ext cx="3429000" cy="914400"/>
          </a:xfrm>
        </p:spPr>
        <p:txBody>
          <a:bodyPr lIns="0" tIns="0" rIns="0" bIns="0" anchor="t"/>
          <a:lstStyle>
            <a:lvl1pPr indent="0" algn="r">
              <a:spcBef>
                <a:spcPts val="300"/>
              </a:spcBef>
              <a:buFontTx/>
              <a:buNone/>
              <a:defRPr sz="1400" baseline="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153400" y="6356350"/>
            <a:ext cx="533400" cy="3651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lowchart: Document 6"/>
          <p:cNvSpPr/>
          <p:nvPr/>
        </p:nvSpPr>
        <p:spPr>
          <a:xfrm rot="10800000">
            <a:off x="1" y="1142899"/>
            <a:ext cx="9144000" cy="5562705"/>
          </a:xfrm>
          <a:custGeom>
            <a:avLst/>
            <a:gdLst>
              <a:gd name="connsiteX0" fmla="*/ 0 w 21600"/>
              <a:gd name="connsiteY0" fmla="*/ 0 h 19378"/>
              <a:gd name="connsiteX1" fmla="*/ 21600 w 21600"/>
              <a:gd name="connsiteY1" fmla="*/ 0 h 19378"/>
              <a:gd name="connsiteX2" fmla="*/ 21600 w 21600"/>
              <a:gd name="connsiteY2" fmla="*/ 17322 h 19378"/>
              <a:gd name="connsiteX3" fmla="*/ 0 w 21600"/>
              <a:gd name="connsiteY3" fmla="*/ 19378 h 19378"/>
              <a:gd name="connsiteX4" fmla="*/ 0 w 21600"/>
              <a:gd name="connsiteY4" fmla="*/ 0 h 19378"/>
              <a:gd name="connsiteX0" fmla="*/ 0 w 21600"/>
              <a:gd name="connsiteY0" fmla="*/ 0 h 19378"/>
              <a:gd name="connsiteX1" fmla="*/ 21600 w 21600"/>
              <a:gd name="connsiteY1" fmla="*/ 0 h 19378"/>
              <a:gd name="connsiteX2" fmla="*/ 21600 w 21600"/>
              <a:gd name="connsiteY2" fmla="*/ 17322 h 19378"/>
              <a:gd name="connsiteX3" fmla="*/ 0 w 21600"/>
              <a:gd name="connsiteY3" fmla="*/ 19378 h 19378"/>
              <a:gd name="connsiteX4" fmla="*/ 0 w 21600"/>
              <a:gd name="connsiteY4" fmla="*/ 0 h 19378"/>
              <a:gd name="connsiteX0" fmla="*/ 0 w 21600"/>
              <a:gd name="connsiteY0" fmla="*/ 0 h 19378"/>
              <a:gd name="connsiteX1" fmla="*/ 21600 w 21600"/>
              <a:gd name="connsiteY1" fmla="*/ 0 h 19378"/>
              <a:gd name="connsiteX2" fmla="*/ 21600 w 21600"/>
              <a:gd name="connsiteY2" fmla="*/ 17322 h 19378"/>
              <a:gd name="connsiteX3" fmla="*/ 0 w 21600"/>
              <a:gd name="connsiteY3" fmla="*/ 19378 h 19378"/>
              <a:gd name="connsiteX4" fmla="*/ 0 w 21600"/>
              <a:gd name="connsiteY4" fmla="*/ 0 h 19378"/>
              <a:gd name="connsiteX0" fmla="*/ 0 w 21600"/>
              <a:gd name="connsiteY0" fmla="*/ 0 h 19974"/>
              <a:gd name="connsiteX1" fmla="*/ 21600 w 21600"/>
              <a:gd name="connsiteY1" fmla="*/ 0 h 19974"/>
              <a:gd name="connsiteX2" fmla="*/ 21600 w 21600"/>
              <a:gd name="connsiteY2" fmla="*/ 17322 h 19974"/>
              <a:gd name="connsiteX3" fmla="*/ 0 w 21600"/>
              <a:gd name="connsiteY3" fmla="*/ 19974 h 19974"/>
              <a:gd name="connsiteX4" fmla="*/ 0 w 21600"/>
              <a:gd name="connsiteY4" fmla="*/ 0 h 19974"/>
              <a:gd name="connsiteX0" fmla="*/ 0 w 21600"/>
              <a:gd name="connsiteY0" fmla="*/ 0 h 19974"/>
              <a:gd name="connsiteX1" fmla="*/ 21600 w 21600"/>
              <a:gd name="connsiteY1" fmla="*/ 0 h 19974"/>
              <a:gd name="connsiteX2" fmla="*/ 21600 w 21600"/>
              <a:gd name="connsiteY2" fmla="*/ 17322 h 19974"/>
              <a:gd name="connsiteX3" fmla="*/ 0 w 21600"/>
              <a:gd name="connsiteY3" fmla="*/ 19974 h 19974"/>
              <a:gd name="connsiteX4" fmla="*/ 0 w 21600"/>
              <a:gd name="connsiteY4" fmla="*/ 0 h 19974"/>
              <a:gd name="connsiteX0" fmla="*/ 0 w 21600"/>
              <a:gd name="connsiteY0" fmla="*/ 0 h 19974"/>
              <a:gd name="connsiteX1" fmla="*/ 21600 w 21600"/>
              <a:gd name="connsiteY1" fmla="*/ 0 h 19974"/>
              <a:gd name="connsiteX2" fmla="*/ 21600 w 21600"/>
              <a:gd name="connsiteY2" fmla="*/ 17322 h 19974"/>
              <a:gd name="connsiteX3" fmla="*/ 0 w 21600"/>
              <a:gd name="connsiteY3" fmla="*/ 19974 h 19974"/>
              <a:gd name="connsiteX4" fmla="*/ 0 w 21600"/>
              <a:gd name="connsiteY4" fmla="*/ 0 h 19974"/>
              <a:gd name="connsiteX0" fmla="*/ 0 w 21600"/>
              <a:gd name="connsiteY0" fmla="*/ 0 h 20252"/>
              <a:gd name="connsiteX1" fmla="*/ 21600 w 21600"/>
              <a:gd name="connsiteY1" fmla="*/ 0 h 20252"/>
              <a:gd name="connsiteX2" fmla="*/ 21600 w 21600"/>
              <a:gd name="connsiteY2" fmla="*/ 17322 h 20252"/>
              <a:gd name="connsiteX3" fmla="*/ 0 w 21600"/>
              <a:gd name="connsiteY3" fmla="*/ 20252 h 20252"/>
              <a:gd name="connsiteX4" fmla="*/ 0 w 21600"/>
              <a:gd name="connsiteY4" fmla="*/ 0 h 20252"/>
              <a:gd name="connsiteX0" fmla="*/ 0 w 21600"/>
              <a:gd name="connsiteY0" fmla="*/ 0 h 20252"/>
              <a:gd name="connsiteX1" fmla="*/ 21600 w 21600"/>
              <a:gd name="connsiteY1" fmla="*/ 0 h 20252"/>
              <a:gd name="connsiteX2" fmla="*/ 21600 w 21600"/>
              <a:gd name="connsiteY2" fmla="*/ 17322 h 20252"/>
              <a:gd name="connsiteX3" fmla="*/ 0 w 21600"/>
              <a:gd name="connsiteY3" fmla="*/ 20252 h 20252"/>
              <a:gd name="connsiteX4" fmla="*/ 0 w 21600"/>
              <a:gd name="connsiteY4" fmla="*/ 0 h 202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600" h="20252">
                <a:moveTo>
                  <a:pt x="0" y="0"/>
                </a:moveTo>
                <a:lnTo>
                  <a:pt x="21600" y="0"/>
                </a:lnTo>
                <a:lnTo>
                  <a:pt x="21600" y="17322"/>
                </a:lnTo>
                <a:cubicBezTo>
                  <a:pt x="10800" y="17322"/>
                  <a:pt x="10056" y="24231"/>
                  <a:pt x="0" y="20252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100000">
                <a:schemeClr val="bg2">
                  <a:tint val="55000"/>
                  <a:satMod val="1800000"/>
                  <a:alpha val="55000"/>
                </a:schemeClr>
              </a:gs>
              <a:gs pos="65000">
                <a:schemeClr val="bg2">
                  <a:shade val="100000"/>
                  <a:satMod val="600000"/>
                  <a:alpha val="0"/>
                </a:schemeClr>
              </a:gs>
            </a:gsLst>
            <a:lin ang="4800000" scaled="1"/>
          </a:gradFill>
          <a:ln w="317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8" name="Flowchart: Document 7"/>
          <p:cNvSpPr/>
          <p:nvPr/>
        </p:nvSpPr>
        <p:spPr>
          <a:xfrm rot="10800000">
            <a:off x="1" y="1341133"/>
            <a:ext cx="9144000" cy="4480425"/>
          </a:xfrm>
          <a:custGeom>
            <a:avLst/>
            <a:gdLst>
              <a:gd name="connsiteX0" fmla="*/ 0 w 21600"/>
              <a:gd name="connsiteY0" fmla="*/ 0 h 18944"/>
              <a:gd name="connsiteX1" fmla="*/ 21600 w 21600"/>
              <a:gd name="connsiteY1" fmla="*/ 0 h 18944"/>
              <a:gd name="connsiteX2" fmla="*/ 21600 w 21600"/>
              <a:gd name="connsiteY2" fmla="*/ 17322 h 18944"/>
              <a:gd name="connsiteX3" fmla="*/ 0 w 21600"/>
              <a:gd name="connsiteY3" fmla="*/ 18944 h 18944"/>
              <a:gd name="connsiteX4" fmla="*/ 0 w 21600"/>
              <a:gd name="connsiteY4" fmla="*/ 0 h 18944"/>
              <a:gd name="connsiteX0" fmla="*/ 0 w 21600"/>
              <a:gd name="connsiteY0" fmla="*/ 0 h 18944"/>
              <a:gd name="connsiteX1" fmla="*/ 21600 w 21600"/>
              <a:gd name="connsiteY1" fmla="*/ 0 h 18944"/>
              <a:gd name="connsiteX2" fmla="*/ 21600 w 21600"/>
              <a:gd name="connsiteY2" fmla="*/ 17322 h 18944"/>
              <a:gd name="connsiteX3" fmla="*/ 0 w 21600"/>
              <a:gd name="connsiteY3" fmla="*/ 18944 h 18944"/>
              <a:gd name="connsiteX4" fmla="*/ 0 w 21600"/>
              <a:gd name="connsiteY4" fmla="*/ 0 h 18944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691"/>
              <a:gd name="connsiteX1" fmla="*/ 21600 w 21600"/>
              <a:gd name="connsiteY1" fmla="*/ 0 h 19691"/>
              <a:gd name="connsiteX2" fmla="*/ 21600 w 21600"/>
              <a:gd name="connsiteY2" fmla="*/ 17322 h 19691"/>
              <a:gd name="connsiteX3" fmla="*/ 0 w 21600"/>
              <a:gd name="connsiteY3" fmla="*/ 19691 h 19691"/>
              <a:gd name="connsiteX4" fmla="*/ 0 w 21600"/>
              <a:gd name="connsiteY4" fmla="*/ 0 h 19691"/>
              <a:gd name="connsiteX0" fmla="*/ 0 w 21600"/>
              <a:gd name="connsiteY0" fmla="*/ 0 h 19691"/>
              <a:gd name="connsiteX1" fmla="*/ 21600 w 21600"/>
              <a:gd name="connsiteY1" fmla="*/ 0 h 19691"/>
              <a:gd name="connsiteX2" fmla="*/ 21600 w 21600"/>
              <a:gd name="connsiteY2" fmla="*/ 17322 h 19691"/>
              <a:gd name="connsiteX3" fmla="*/ 0 w 21600"/>
              <a:gd name="connsiteY3" fmla="*/ 19691 h 19691"/>
              <a:gd name="connsiteX4" fmla="*/ 0 w 21600"/>
              <a:gd name="connsiteY4" fmla="*/ 0 h 19691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600" h="20032">
                <a:moveTo>
                  <a:pt x="0" y="0"/>
                </a:moveTo>
                <a:lnTo>
                  <a:pt x="21600" y="0"/>
                </a:lnTo>
                <a:lnTo>
                  <a:pt x="21600" y="17322"/>
                </a:lnTo>
                <a:cubicBezTo>
                  <a:pt x="10800" y="17322"/>
                  <a:pt x="8684" y="24776"/>
                  <a:pt x="0" y="20032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100000">
                <a:schemeClr val="bg2">
                  <a:tint val="40000"/>
                  <a:satMod val="1900000"/>
                  <a:alpha val="30000"/>
                </a:schemeClr>
              </a:gs>
              <a:gs pos="65000">
                <a:schemeClr val="bg2">
                  <a:shade val="100000"/>
                  <a:satMod val="600000"/>
                  <a:alpha val="0"/>
                </a:schemeClr>
              </a:gs>
            </a:gsLst>
            <a:lin ang="4800000" scaled="1"/>
          </a:gradFill>
          <a:ln w="317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1524000"/>
          </a:xfrm>
          <a:prstGeom prst="rect">
            <a:avLst/>
          </a:prstGeom>
        </p:spPr>
        <p:txBody>
          <a:bodyPr vert="horz" lIns="0" tIns="9144" rIns="0" bIns="9144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2179637"/>
            <a:ext cx="8229600" cy="4114800"/>
          </a:xfrm>
          <a:prstGeom prst="rect">
            <a:avLst/>
          </a:prstGeom>
        </p:spPr>
        <p:txBody>
          <a:bodyPr vert="horz" lIns="9144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1981200" cy="365125"/>
          </a:xfrm>
          <a:prstGeom prst="rect">
            <a:avLst/>
          </a:prstGeom>
        </p:spPr>
        <p:txBody>
          <a:bodyPr vert="horz" anchor="b"/>
          <a:lstStyle>
            <a:lvl1pPr algn="ctr">
              <a:defRPr sz="12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21.1.2012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438400" y="6356350"/>
            <a:ext cx="2895600" cy="365125"/>
          </a:xfrm>
          <a:prstGeom prst="rect">
            <a:avLst/>
          </a:prstGeom>
        </p:spPr>
        <p:txBody>
          <a:bodyPr vert="horz" lIns="0" anchor="b"/>
          <a:lstStyle>
            <a:lvl1pPr algn="l">
              <a:defRPr sz="12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8153400" y="6356350"/>
            <a:ext cx="533400" cy="365125"/>
          </a:xfrm>
          <a:prstGeom prst="rect">
            <a:avLst/>
          </a:prstGeom>
        </p:spPr>
        <p:txBody>
          <a:bodyPr vert="horz" lIns="91440" rIns="0" anchor="b"/>
          <a:lstStyle>
            <a:lvl1pPr algn="r">
              <a:defRPr sz="14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sz="4800" b="1" kern="1200">
          <a:ln w="500">
            <a:solidFill>
              <a:schemeClr val="tx2">
                <a:shade val="20000"/>
                <a:satMod val="350000"/>
              </a:schemeClr>
            </a:solidFill>
          </a:ln>
          <a:solidFill>
            <a:schemeClr val="tx2">
              <a:tint val="100000"/>
              <a:satMod val="250000"/>
            </a:schemeClr>
          </a:solidFill>
          <a:effectLst>
            <a:outerShdw blurRad="30000" dist="30000" dir="2700000" algn="tl" rotWithShape="0">
              <a:schemeClr val="bg2">
                <a:shade val="45000"/>
                <a:satMod val="150000"/>
                <a:alpha val="90000"/>
              </a:schemeClr>
            </a:outerShdw>
          </a:effectLst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"/>
        <a:defRPr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630936" indent="-274320" algn="l" rtl="0" eaLnBrk="1" latinLnBrk="0" hangingPunct="1">
        <a:spcBef>
          <a:spcPct val="20000"/>
        </a:spcBef>
        <a:buClr>
          <a:schemeClr val="accent2"/>
        </a:buClr>
        <a:buFont typeface="Wingdings 2"/>
        <a:buChar char=""/>
        <a:defRPr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23544" indent="-274320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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2860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"/>
        <a:defRPr sz="22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228600" algn="l" rtl="0" eaLnBrk="1" latinLnBrk="0" hangingPunct="1">
        <a:spcBef>
          <a:spcPct val="20000"/>
        </a:spcBef>
        <a:buClr>
          <a:schemeClr val="accent5"/>
        </a:buClr>
        <a:buFont typeface="Wingdings 2"/>
        <a:buChar char="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73352" indent="-228600" algn="l" rtl="0" eaLnBrk="1" latinLnBrk="0" hangingPunct="1">
        <a:spcBef>
          <a:spcPct val="20000"/>
        </a:spcBef>
        <a:buClr>
          <a:schemeClr val="accent6"/>
        </a:buClr>
        <a:buFont typeface="Wingdings 2"/>
        <a:buChar char="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11096" indent="-228600" algn="l" rtl="0" eaLnBrk="1" latinLnBrk="0" hangingPunct="1">
        <a:spcBef>
          <a:spcPct val="20000"/>
        </a:spcBef>
        <a:buClr>
          <a:schemeClr val="tx2"/>
        </a:buClr>
        <a:buFont typeface="Wingdings 2"/>
        <a:buChar char="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21408" indent="-182880" algn="l" rtl="0" eaLnBrk="1" latinLnBrk="0" hangingPunct="1">
        <a:spcBef>
          <a:spcPct val="20000"/>
        </a:spcBef>
        <a:buClr>
          <a:schemeClr val="tx2"/>
        </a:buClr>
        <a:buFont typeface="Wingdings 2"/>
        <a:buChar char="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22576" indent="-182880" algn="l" rtl="0" eaLnBrk="1" latinLnBrk="0" hangingPunct="1">
        <a:spcBef>
          <a:spcPct val="20000"/>
        </a:spcBef>
        <a:buClr>
          <a:schemeClr val="tx2"/>
        </a:buClr>
        <a:buFont typeface="Wingdings 2"/>
        <a:buChar char="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microsoft.com/office/2007/relationships/hdphoto" Target="../media/hdphoto3.wdp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microsoft.com/office/2007/relationships/hdphoto" Target="../media/hdphoto4.wdp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microsoft.com/office/2007/relationships/hdphoto" Target="../media/hdphoto5.wdp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microsoft.com/office/2007/relationships/hdphoto" Target="../media/hdphoto6.wdp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microsoft.com/office/2007/relationships/hdphoto" Target="../media/hdphoto7.wdp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microsoft.com/office/2007/relationships/hdphoto" Target="../media/hdphoto8.wdp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microsoft.com/office/2007/relationships/hdphoto" Target="../media/hdphoto9.wdp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microsoft.com/office/2007/relationships/hdphoto" Target="../media/hdphoto10.wdp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microsoft.com/office/2007/relationships/hdphoto" Target="../media/hdphoto11.wdp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 flipH="1">
            <a:off x="395536" y="742638"/>
            <a:ext cx="834302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Cambria" pitchFamily="18" charset="0"/>
              </a:rPr>
              <a:t>VY_32_INOVACE_011_Rusko na počátku 20.století</a:t>
            </a:r>
            <a:endParaRPr lang="cs-CZ" b="1" dirty="0">
              <a:latin typeface="Cambria" pitchFamily="18" charset="0"/>
            </a:endParaRPr>
          </a:p>
        </p:txBody>
      </p:sp>
      <p:sp>
        <p:nvSpPr>
          <p:cNvPr id="6" name="Zástupný symbol pro zápatí 3"/>
          <p:cNvSpPr txBox="1">
            <a:spLocks noGrp="1"/>
          </p:cNvSpPr>
          <p:nvPr/>
        </p:nvSpPr>
        <p:spPr>
          <a:xfrm>
            <a:off x="764579" y="6122629"/>
            <a:ext cx="7572375" cy="365125"/>
          </a:xfrm>
          <a:prstGeom prst="rect">
            <a:avLst/>
          </a:prstGeom>
          <a:noFill/>
        </p:spPr>
        <p:txBody>
          <a:bodyPr anchor="ctr"/>
          <a:lstStyle>
            <a:lvl1pPr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/>
            <a:r>
              <a:rPr lang="cs-CZ" sz="1400" i="1" dirty="0">
                <a:latin typeface="Cambria" pitchFamily="18" charset="0"/>
                <a:cs typeface="Arial" charset="0"/>
              </a:rPr>
              <a:t>Dostupné z Metodického portálu www.rvp.cz, ISSN: 1802-4785, financovaného z ESF a státního rozpočtu ČR. Provozováno Výzkumným ústavem pedagogickým v Praze.</a:t>
            </a:r>
          </a:p>
        </p:txBody>
      </p:sp>
      <p:sp>
        <p:nvSpPr>
          <p:cNvPr id="3" name="Nadpis 2"/>
          <p:cNvSpPr>
            <a:spLocks noGrp="1"/>
          </p:cNvSpPr>
          <p:nvPr>
            <p:ph type="ctrTitle"/>
          </p:nvPr>
        </p:nvSpPr>
        <p:spPr>
          <a:xfrm>
            <a:off x="764579" y="1772816"/>
            <a:ext cx="7807844" cy="792088"/>
          </a:xfrm>
        </p:spPr>
        <p:txBody>
          <a:bodyPr>
            <a:normAutofit/>
          </a:bodyPr>
          <a:lstStyle/>
          <a:p>
            <a:r>
              <a:rPr lang="cs-CZ" sz="3800" dirty="0" smtClean="0">
                <a:latin typeface="Cambria" pitchFamily="18" charset="0"/>
              </a:rPr>
              <a:t>Rusko na počátku 20. století</a:t>
            </a:r>
            <a:endParaRPr lang="cs-CZ" sz="3800" dirty="0">
              <a:latin typeface="Cambria" pitchFamily="18" charset="0"/>
            </a:endParaRPr>
          </a:p>
        </p:txBody>
      </p:sp>
      <p:sp>
        <p:nvSpPr>
          <p:cNvPr id="7" name="Podnadpis 2"/>
          <p:cNvSpPr>
            <a:spLocks noGrp="1"/>
          </p:cNvSpPr>
          <p:nvPr>
            <p:ph type="subTitle" idx="1"/>
          </p:nvPr>
        </p:nvSpPr>
        <p:spPr>
          <a:xfrm>
            <a:off x="4716016" y="3212976"/>
            <a:ext cx="3806520" cy="504056"/>
          </a:xfrm>
        </p:spPr>
        <p:txBody>
          <a:bodyPr/>
          <a:lstStyle/>
          <a:p>
            <a:r>
              <a:rPr lang="cs-CZ" dirty="0" smtClean="0">
                <a:latin typeface="Cambria" pitchFamily="18" charset="0"/>
              </a:rPr>
              <a:t>Základní škola Čelákovice</a:t>
            </a:r>
            <a:endParaRPr lang="cs-CZ" dirty="0">
              <a:latin typeface="Cambria" pitchFamily="18" charset="0"/>
            </a:endParaRPr>
          </a:p>
        </p:txBody>
      </p:sp>
      <p:pic>
        <p:nvPicPr>
          <p:cNvPr id="11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62434" y="4325055"/>
            <a:ext cx="5976664" cy="1384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6390867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386562" y="1844824"/>
            <a:ext cx="8496945" cy="427809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b="1" dirty="0">
                <a:latin typeface="Cambria" pitchFamily="18" charset="0"/>
              </a:rPr>
              <a:t>Autor</a:t>
            </a:r>
            <a:r>
              <a:rPr lang="cs-CZ" sz="1600" dirty="0">
                <a:latin typeface="Cambria" pitchFamily="18" charset="0"/>
              </a:rPr>
              <a:t>:  </a:t>
            </a:r>
            <a:r>
              <a:rPr lang="cs-CZ" sz="1600" dirty="0" smtClean="0">
                <a:latin typeface="Cambria" pitchFamily="18" charset="0"/>
              </a:rPr>
              <a:t>Mgr. František Šturma</a:t>
            </a:r>
          </a:p>
          <a:p>
            <a:r>
              <a:rPr lang="cs-CZ" sz="1600" b="1" dirty="0" smtClean="0">
                <a:latin typeface="Cambria" pitchFamily="18" charset="0"/>
              </a:rPr>
              <a:t>Vytvořeno</a:t>
            </a:r>
            <a:r>
              <a:rPr lang="cs-CZ" sz="1600" dirty="0">
                <a:latin typeface="Cambria" pitchFamily="18" charset="0"/>
              </a:rPr>
              <a:t>: </a:t>
            </a:r>
            <a:r>
              <a:rPr lang="cs-CZ" sz="1600" dirty="0" smtClean="0">
                <a:latin typeface="Cambria" pitchFamily="18" charset="0"/>
              </a:rPr>
              <a:t>12. 10. 2011</a:t>
            </a:r>
          </a:p>
          <a:p>
            <a:r>
              <a:rPr lang="cs-CZ" sz="1600" b="1" dirty="0">
                <a:latin typeface="Cambria" pitchFamily="18" charset="0"/>
              </a:rPr>
              <a:t>Stupeň a typ vzdělávání</a:t>
            </a:r>
            <a:r>
              <a:rPr lang="cs-CZ" sz="1600" dirty="0">
                <a:latin typeface="Cambria" pitchFamily="18" charset="0"/>
              </a:rPr>
              <a:t>: </a:t>
            </a:r>
            <a:r>
              <a:rPr lang="cs-CZ" sz="1600" dirty="0" smtClean="0">
                <a:latin typeface="Cambria" pitchFamily="18" charset="0"/>
              </a:rPr>
              <a:t>II</a:t>
            </a:r>
            <a:r>
              <a:rPr lang="cs-CZ" sz="1600" dirty="0">
                <a:latin typeface="Cambria" pitchFamily="18" charset="0"/>
              </a:rPr>
              <a:t>. </a:t>
            </a:r>
            <a:r>
              <a:rPr lang="cs-CZ" sz="1600" smtClean="0">
                <a:latin typeface="Cambria" pitchFamily="18" charset="0"/>
              </a:rPr>
              <a:t>stupeň </a:t>
            </a:r>
            <a:r>
              <a:rPr lang="cs-CZ" sz="1600" dirty="0" smtClean="0">
                <a:latin typeface="Cambria" pitchFamily="18" charset="0"/>
              </a:rPr>
              <a:t>ZŠ – 9. ročník</a:t>
            </a:r>
            <a:endParaRPr lang="cs-CZ" sz="1600" dirty="0">
              <a:latin typeface="Cambria" pitchFamily="18" charset="0"/>
            </a:endParaRPr>
          </a:p>
          <a:p>
            <a:endParaRPr lang="cs-CZ" sz="1600" b="1" dirty="0" smtClean="0">
              <a:latin typeface="Cambria" pitchFamily="18" charset="0"/>
            </a:endParaRPr>
          </a:p>
          <a:p>
            <a:r>
              <a:rPr lang="cs-CZ" sz="1600" b="1" dirty="0" smtClean="0">
                <a:latin typeface="Cambria" pitchFamily="18" charset="0"/>
              </a:rPr>
              <a:t>Vzdělávací oblast: </a:t>
            </a:r>
            <a:r>
              <a:rPr lang="cs-CZ" sz="1600" dirty="0" smtClean="0">
                <a:latin typeface="Cambria" pitchFamily="18" charset="0"/>
              </a:rPr>
              <a:t>Člověk a společnost</a:t>
            </a:r>
          </a:p>
          <a:p>
            <a:r>
              <a:rPr lang="cs-CZ" sz="1600" b="1" dirty="0" smtClean="0">
                <a:latin typeface="Cambria" pitchFamily="18" charset="0"/>
              </a:rPr>
              <a:t>Vzdělávací obor: </a:t>
            </a:r>
            <a:r>
              <a:rPr lang="cs-CZ" sz="1600" dirty="0" smtClean="0">
                <a:latin typeface="Cambria" pitchFamily="18" charset="0"/>
              </a:rPr>
              <a:t>Dějepis</a:t>
            </a:r>
          </a:p>
          <a:p>
            <a:r>
              <a:rPr lang="cs-CZ" sz="1600" b="1" dirty="0" smtClean="0">
                <a:latin typeface="Cambria" pitchFamily="18" charset="0"/>
              </a:rPr>
              <a:t>Téma</a:t>
            </a:r>
            <a:r>
              <a:rPr lang="cs-CZ" sz="1600" b="1" dirty="0">
                <a:latin typeface="Cambria" pitchFamily="18" charset="0"/>
              </a:rPr>
              <a:t>: </a:t>
            </a:r>
            <a:r>
              <a:rPr lang="cs-CZ" sz="1600" dirty="0" smtClean="0">
                <a:latin typeface="Cambria" pitchFamily="18" charset="0"/>
              </a:rPr>
              <a:t>Rusko na počátku 20. století</a:t>
            </a:r>
          </a:p>
          <a:p>
            <a:endParaRPr lang="cs-CZ" sz="1600" dirty="0" smtClean="0">
              <a:latin typeface="Cambria" pitchFamily="18" charset="0"/>
            </a:endParaRPr>
          </a:p>
          <a:p>
            <a:r>
              <a:rPr lang="cs-CZ" sz="1600" b="1" dirty="0" smtClean="0">
                <a:latin typeface="Cambria" pitchFamily="18" charset="0"/>
              </a:rPr>
              <a:t>Anotace:</a:t>
            </a:r>
            <a:r>
              <a:rPr lang="cs-CZ" sz="1600" dirty="0" smtClean="0">
                <a:latin typeface="Cambria" pitchFamily="18" charset="0"/>
              </a:rPr>
              <a:t>  Prezentace představuje situaci  v Rusku na  začátku 20. století . Zaměřuje se na charakteristiku carského režimu, období rusko-japonské války a následné revoluce roku 1905, dále pak přibližuje politické strany předválečného  Ruska.</a:t>
            </a:r>
            <a:endParaRPr lang="cs-CZ" sz="1600" b="1" dirty="0" smtClean="0">
              <a:latin typeface="Cambria" pitchFamily="18" charset="0"/>
            </a:endParaRPr>
          </a:p>
          <a:p>
            <a:endParaRPr lang="cs-CZ" sz="1600" b="1" dirty="0" smtClean="0">
              <a:latin typeface="Cambria" pitchFamily="18" charset="0"/>
            </a:endParaRPr>
          </a:p>
          <a:p>
            <a:r>
              <a:rPr lang="cs-CZ" sz="1600" b="1" dirty="0" smtClean="0">
                <a:latin typeface="Cambria" pitchFamily="18" charset="0"/>
              </a:rPr>
              <a:t>Druh učebního materiálu</a:t>
            </a:r>
            <a:r>
              <a:rPr lang="cs-CZ" sz="1600" dirty="0" smtClean="0">
                <a:latin typeface="Cambria" pitchFamily="18" charset="0"/>
              </a:rPr>
              <a:t>: prezentace</a:t>
            </a:r>
          </a:p>
          <a:p>
            <a:endParaRPr lang="cs-CZ" sz="1600" dirty="0">
              <a:latin typeface="Cambria" pitchFamily="18" charset="0"/>
            </a:endParaRPr>
          </a:p>
          <a:p>
            <a:r>
              <a:rPr lang="cs-CZ" sz="1600" b="1" dirty="0" smtClean="0">
                <a:latin typeface="Cambria" pitchFamily="18" charset="0"/>
              </a:rPr>
              <a:t>Očekávaný výstup</a:t>
            </a:r>
            <a:r>
              <a:rPr lang="cs-CZ" sz="1600" dirty="0" smtClean="0">
                <a:latin typeface="Cambria" pitchFamily="18" charset="0"/>
              </a:rPr>
              <a:t>:  Žáci charakterizují  politickou, společenskou a hospodářskou situaci </a:t>
            </a:r>
            <a:r>
              <a:rPr lang="cs-CZ" sz="1600" dirty="0">
                <a:latin typeface="Cambria" pitchFamily="18" charset="0"/>
              </a:rPr>
              <a:t> </a:t>
            </a:r>
            <a:r>
              <a:rPr lang="cs-CZ" sz="1600" dirty="0" smtClean="0">
                <a:latin typeface="Cambria" pitchFamily="18" charset="0"/>
              </a:rPr>
              <a:t>v Rusku na začátku 20. století. Vysvětlí význam revoluce 1905 a popíší uspořádání politických stran v Rusku  před první světovou válkou.</a:t>
            </a:r>
          </a:p>
        </p:txBody>
      </p:sp>
      <p:sp>
        <p:nvSpPr>
          <p:cNvPr id="7" name="Rectangle 4"/>
          <p:cNvSpPr txBox="1">
            <a:spLocks noChangeArrowheads="1"/>
          </p:cNvSpPr>
          <p:nvPr/>
        </p:nvSpPr>
        <p:spPr bwMode="auto">
          <a:xfrm>
            <a:off x="-35476" y="766192"/>
            <a:ext cx="9144000" cy="790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2pPr>
            <a:lvl3pPr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3pPr>
            <a:lvl4pPr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4pPr>
            <a:lvl5pPr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5pPr>
            <a:lvl6pPr marL="457200"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6pPr>
            <a:lvl7pPr marL="914400"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7pPr>
            <a:lvl8pPr marL="1371600"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8pPr>
            <a:lvl9pPr marL="1828800"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9pPr>
          </a:lstStyle>
          <a:p>
            <a:r>
              <a:rPr lang="cs-CZ" sz="2800" b="1" dirty="0" smtClean="0">
                <a:latin typeface="Cambria" pitchFamily="18" charset="0"/>
              </a:rPr>
              <a:t>Rusko na počátku 20. století</a:t>
            </a:r>
            <a:endParaRPr lang="cs-CZ" sz="2800" b="1" dirty="0">
              <a:latin typeface="Cambria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087771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260648"/>
            <a:ext cx="8964488" cy="648072"/>
          </a:xfrm>
        </p:spPr>
        <p:txBody>
          <a:bodyPr/>
          <a:lstStyle/>
          <a:p>
            <a:r>
              <a:rPr lang="cs-CZ" sz="3000" dirty="0" smtClean="0">
                <a:latin typeface="Cambria" pitchFamily="18" charset="0"/>
              </a:rPr>
              <a:t>Hospodářská situace Ruska na začátku 20. století</a:t>
            </a:r>
            <a:endParaRPr lang="cs-CZ" sz="3000" dirty="0">
              <a:latin typeface="Cambria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551313"/>
            <a:ext cx="4860032" cy="4974031"/>
          </a:xfrm>
        </p:spPr>
        <p:txBody>
          <a:bodyPr>
            <a:normAutofit/>
          </a:bodyPr>
          <a:lstStyle/>
          <a:p>
            <a:pPr lvl="0"/>
            <a:r>
              <a:rPr lang="cs-CZ" sz="2400" dirty="0">
                <a:latin typeface="Cambria" pitchFamily="18" charset="0"/>
              </a:rPr>
              <a:t>velmoc z hlediska rozlohy a počtu </a:t>
            </a:r>
            <a:r>
              <a:rPr lang="cs-CZ" sz="2400" dirty="0" smtClean="0">
                <a:latin typeface="Cambria" pitchFamily="18" charset="0"/>
              </a:rPr>
              <a:t>obyvatel</a:t>
            </a:r>
            <a:endParaRPr lang="cs-CZ" sz="2000" dirty="0">
              <a:latin typeface="Cambria" pitchFamily="18" charset="0"/>
            </a:endParaRPr>
          </a:p>
          <a:p>
            <a:pPr lvl="1"/>
            <a:r>
              <a:rPr lang="cs-CZ" sz="2300" dirty="0" smtClean="0">
                <a:latin typeface="Cambria" pitchFamily="18" charset="0"/>
              </a:rPr>
              <a:t>výrazné zvýšení </a:t>
            </a:r>
            <a:r>
              <a:rPr lang="cs-CZ" sz="2300" dirty="0">
                <a:latin typeface="Cambria" pitchFamily="18" charset="0"/>
              </a:rPr>
              <a:t>počtu obyvatel </a:t>
            </a:r>
            <a:endParaRPr lang="cs-CZ" sz="2300" dirty="0" smtClean="0">
              <a:latin typeface="Cambria" pitchFamily="18" charset="0"/>
            </a:endParaRPr>
          </a:p>
          <a:p>
            <a:pPr lvl="2"/>
            <a:r>
              <a:rPr lang="cs-CZ" sz="2200" dirty="0" smtClean="0">
                <a:latin typeface="Cambria" pitchFamily="18" charset="0"/>
              </a:rPr>
              <a:t>75 </a:t>
            </a:r>
            <a:r>
              <a:rPr lang="cs-CZ" sz="2200" dirty="0">
                <a:latin typeface="Cambria" pitchFamily="18" charset="0"/>
              </a:rPr>
              <a:t>milionů (1861) </a:t>
            </a:r>
            <a:endParaRPr lang="cs-CZ" sz="2200" dirty="0" smtClean="0">
              <a:latin typeface="Cambria" pitchFamily="18" charset="0"/>
            </a:endParaRPr>
          </a:p>
          <a:p>
            <a:pPr lvl="2"/>
            <a:r>
              <a:rPr lang="cs-CZ" sz="2200" dirty="0" smtClean="0">
                <a:latin typeface="Cambria" pitchFamily="18" charset="0"/>
              </a:rPr>
              <a:t>150 milionů </a:t>
            </a:r>
            <a:r>
              <a:rPr lang="cs-CZ" sz="2200" dirty="0">
                <a:latin typeface="Cambria" pitchFamily="18" charset="0"/>
              </a:rPr>
              <a:t>(1905</a:t>
            </a:r>
            <a:r>
              <a:rPr lang="cs-CZ" sz="2200" dirty="0" smtClean="0">
                <a:latin typeface="Cambria" pitchFamily="18" charset="0"/>
              </a:rPr>
              <a:t>)	</a:t>
            </a:r>
          </a:p>
          <a:p>
            <a:pPr lvl="0"/>
            <a:r>
              <a:rPr lang="cs-CZ" sz="2400" dirty="0" smtClean="0">
                <a:latin typeface="Cambria" pitchFamily="18" charset="0"/>
              </a:rPr>
              <a:t>hospodářská zaostalost</a:t>
            </a:r>
          </a:p>
          <a:p>
            <a:pPr lvl="1"/>
            <a:r>
              <a:rPr lang="cs-CZ" sz="2300" dirty="0" smtClean="0">
                <a:latin typeface="Cambria" pitchFamily="18" charset="0"/>
              </a:rPr>
              <a:t>pomalý </a:t>
            </a:r>
            <a:r>
              <a:rPr lang="cs-CZ" sz="2300" dirty="0">
                <a:latin typeface="Cambria" pitchFamily="18" charset="0"/>
              </a:rPr>
              <a:t>rozvoj </a:t>
            </a:r>
            <a:r>
              <a:rPr lang="cs-CZ" sz="2300" dirty="0" smtClean="0">
                <a:latin typeface="Cambria" pitchFamily="18" charset="0"/>
              </a:rPr>
              <a:t>průmyslu</a:t>
            </a:r>
          </a:p>
          <a:p>
            <a:pPr lvl="1"/>
            <a:r>
              <a:rPr lang="cs-CZ" sz="2300" dirty="0">
                <a:latin typeface="Cambria" pitchFamily="18" charset="0"/>
              </a:rPr>
              <a:t>nedostatek dobrých komunikací</a:t>
            </a:r>
          </a:p>
          <a:p>
            <a:pPr lvl="0"/>
            <a:endParaRPr lang="cs-CZ" sz="2400" dirty="0">
              <a:latin typeface="Cambria" pitchFamily="18" charset="0"/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PlasticWrap/>
                    </a14:imgEffect>
                    <a14:imgEffect>
                      <a14:sharpenSoften amount="50000"/>
                    </a14:imgEffect>
                    <a14:imgEffect>
                      <a14:colorTemperature colorTemp="11200"/>
                    </a14:imgEffect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16016" y="1052736"/>
            <a:ext cx="4320480" cy="532859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4" name="Zaoblený obdélník 3"/>
          <p:cNvSpPr/>
          <p:nvPr/>
        </p:nvSpPr>
        <p:spPr>
          <a:xfrm>
            <a:off x="3491880" y="5661248"/>
            <a:ext cx="1872208" cy="720080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latin typeface="Cambria" pitchFamily="18" charset="0"/>
              </a:rPr>
              <a:t>znak carského Ruska</a:t>
            </a:r>
            <a:endParaRPr lang="cs-CZ" sz="2000" dirty="0">
              <a:latin typeface="Cambria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616975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260648"/>
            <a:ext cx="8712968" cy="2520280"/>
          </a:xfrm>
        </p:spPr>
        <p:txBody>
          <a:bodyPr/>
          <a:lstStyle/>
          <a:p>
            <a:pPr lvl="0"/>
            <a:r>
              <a:rPr lang="cs-CZ" sz="2400" b="1" dirty="0" smtClean="0">
                <a:latin typeface="Cambria" pitchFamily="18" charset="0"/>
              </a:rPr>
              <a:t>převaha </a:t>
            </a:r>
            <a:r>
              <a:rPr lang="cs-CZ" sz="2400" b="1" dirty="0">
                <a:latin typeface="Cambria" pitchFamily="18" charset="0"/>
              </a:rPr>
              <a:t>vesnického </a:t>
            </a:r>
            <a:r>
              <a:rPr lang="cs-CZ" sz="2400" b="1" dirty="0" smtClean="0">
                <a:latin typeface="Cambria" pitchFamily="18" charset="0"/>
              </a:rPr>
              <a:t>obyvatelstva</a:t>
            </a:r>
          </a:p>
          <a:p>
            <a:pPr lvl="1"/>
            <a:r>
              <a:rPr lang="cs-CZ" sz="2300" dirty="0" smtClean="0">
                <a:latin typeface="Cambria" pitchFamily="18" charset="0"/>
              </a:rPr>
              <a:t>aktivita </a:t>
            </a:r>
            <a:r>
              <a:rPr lang="cs-CZ" sz="2300" dirty="0">
                <a:latin typeface="Cambria" pitchFamily="18" charset="0"/>
              </a:rPr>
              <a:t>rolnictva omezována dlouhou dobu </a:t>
            </a:r>
            <a:r>
              <a:rPr lang="cs-CZ" sz="2300" dirty="0" smtClean="0">
                <a:latin typeface="Cambria" pitchFamily="18" charset="0"/>
              </a:rPr>
              <a:t>nevolnictvím</a:t>
            </a:r>
          </a:p>
          <a:p>
            <a:pPr lvl="1"/>
            <a:r>
              <a:rPr lang="cs-CZ" sz="2300" dirty="0" smtClean="0">
                <a:latin typeface="Cambria" pitchFamily="18" charset="0"/>
              </a:rPr>
              <a:t>po </a:t>
            </a:r>
            <a:r>
              <a:rPr lang="cs-CZ" sz="2300" dirty="0">
                <a:latin typeface="Cambria" pitchFamily="18" charset="0"/>
              </a:rPr>
              <a:t>zrušení nevolnictví hospodaření vesnic jako celků </a:t>
            </a:r>
            <a:r>
              <a:rPr lang="cs-CZ" sz="2300" b="1" dirty="0">
                <a:latin typeface="Cambria" pitchFamily="18" charset="0"/>
              </a:rPr>
              <a:t>(</a:t>
            </a:r>
            <a:r>
              <a:rPr lang="cs-CZ" sz="2300" b="1" dirty="0" smtClean="0">
                <a:latin typeface="Cambria" pitchFamily="18" charset="0"/>
              </a:rPr>
              <a:t>občin)</a:t>
            </a:r>
          </a:p>
          <a:p>
            <a:pPr lvl="2"/>
            <a:r>
              <a:rPr lang="cs-CZ" sz="2300" dirty="0" smtClean="0">
                <a:latin typeface="Cambria" pitchFamily="18" charset="0"/>
              </a:rPr>
              <a:t>kolektivní </a:t>
            </a:r>
            <a:r>
              <a:rPr lang="cs-CZ" sz="2300" dirty="0">
                <a:latin typeface="Cambria" pitchFamily="18" charset="0"/>
              </a:rPr>
              <a:t>rozdělování úrody, kolektivní placení </a:t>
            </a:r>
            <a:r>
              <a:rPr lang="cs-CZ" sz="2300" dirty="0" smtClean="0">
                <a:latin typeface="Cambria" pitchFamily="18" charset="0"/>
              </a:rPr>
              <a:t>daní ….</a:t>
            </a:r>
          </a:p>
          <a:p>
            <a:pPr lvl="1"/>
            <a:r>
              <a:rPr lang="cs-CZ" sz="2300" b="1" dirty="0" smtClean="0">
                <a:latin typeface="Cambria" pitchFamily="18" charset="0"/>
              </a:rPr>
              <a:t>neúnosné </a:t>
            </a:r>
            <a:r>
              <a:rPr lang="cs-CZ" sz="2300" b="1" dirty="0">
                <a:latin typeface="Cambria" pitchFamily="18" charset="0"/>
              </a:rPr>
              <a:t>životní podmínky</a:t>
            </a:r>
          </a:p>
          <a:p>
            <a:pPr lvl="2"/>
            <a:endParaRPr lang="cs-CZ" sz="2400" dirty="0">
              <a:latin typeface="Cambria" pitchFamily="18" charset="0"/>
            </a:endParaRPr>
          </a:p>
          <a:p>
            <a:endParaRPr lang="cs-CZ" dirty="0">
              <a:latin typeface="Cambria" pitchFamily="18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screen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  <a14:imgEffect>
                      <a14:brightnessContrast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79512" y="2708920"/>
            <a:ext cx="8784976" cy="412029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5" name="Zaoblený obdélník 4"/>
          <p:cNvSpPr/>
          <p:nvPr/>
        </p:nvSpPr>
        <p:spPr>
          <a:xfrm>
            <a:off x="5148064" y="6084968"/>
            <a:ext cx="3496411" cy="448703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i="1" dirty="0" smtClean="0">
                <a:latin typeface="Cambria" pitchFamily="18" charset="0"/>
              </a:rPr>
              <a:t>I. J. Repin </a:t>
            </a:r>
            <a:r>
              <a:rPr lang="cs-CZ" sz="2000" dirty="0" smtClean="0">
                <a:latin typeface="Cambria" pitchFamily="18" charset="0"/>
              </a:rPr>
              <a:t>– Burlaci na Volze</a:t>
            </a:r>
            <a:endParaRPr lang="cs-CZ" sz="2000" dirty="0">
              <a:latin typeface="Cambria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988305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6" y="260648"/>
            <a:ext cx="8064895" cy="641008"/>
          </a:xfrm>
        </p:spPr>
        <p:txBody>
          <a:bodyPr/>
          <a:lstStyle/>
          <a:p>
            <a:r>
              <a:rPr lang="cs-CZ" sz="3500" dirty="0" smtClean="0">
                <a:latin typeface="Cambria" pitchFamily="18" charset="0"/>
              </a:rPr>
              <a:t>Sociální skladba společnosti</a:t>
            </a:r>
            <a:endParaRPr lang="cs-CZ" sz="3500" dirty="0">
              <a:latin typeface="Cambria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174417"/>
            <a:ext cx="4392488" cy="5544616"/>
          </a:xfrm>
        </p:spPr>
        <p:txBody>
          <a:bodyPr/>
          <a:lstStyle/>
          <a:p>
            <a:pPr lvl="0"/>
            <a:r>
              <a:rPr lang="cs-CZ" sz="2400" dirty="0">
                <a:latin typeface="Cambria" pitchFamily="18" charset="0"/>
              </a:rPr>
              <a:t>absolutistická vláda ruského </a:t>
            </a:r>
            <a:r>
              <a:rPr lang="cs-CZ" sz="2400" dirty="0" smtClean="0">
                <a:latin typeface="Cambria" pitchFamily="18" charset="0"/>
              </a:rPr>
              <a:t>cara </a:t>
            </a:r>
            <a:r>
              <a:rPr lang="cs-CZ" sz="2400" b="1" dirty="0" smtClean="0">
                <a:latin typeface="Cambria" pitchFamily="18" charset="0"/>
              </a:rPr>
              <a:t>Mikuláše II.</a:t>
            </a:r>
            <a:endParaRPr lang="cs-CZ" sz="1800" b="1" dirty="0">
              <a:latin typeface="Cambria" pitchFamily="18" charset="0"/>
            </a:endParaRPr>
          </a:p>
          <a:p>
            <a:pPr lvl="1"/>
            <a:r>
              <a:rPr lang="cs-CZ" sz="2300" dirty="0">
                <a:latin typeface="Cambria" pitchFamily="18" charset="0"/>
              </a:rPr>
              <a:t>silné postavení šlechty</a:t>
            </a:r>
          </a:p>
          <a:p>
            <a:pPr lvl="1"/>
            <a:r>
              <a:rPr lang="cs-CZ" sz="2300" dirty="0">
                <a:latin typeface="Cambria" pitchFamily="18" charset="0"/>
              </a:rPr>
              <a:t>málo početná buržoazie s omezeným vlivem</a:t>
            </a:r>
          </a:p>
          <a:p>
            <a:pPr lvl="1"/>
            <a:r>
              <a:rPr lang="cs-CZ" sz="2300" dirty="0">
                <a:latin typeface="Cambria" pitchFamily="18" charset="0"/>
              </a:rPr>
              <a:t>silně omezená účast inteligence na řízení státu</a:t>
            </a:r>
          </a:p>
          <a:p>
            <a:pPr lvl="0"/>
            <a:r>
              <a:rPr lang="cs-CZ" sz="2400" dirty="0" smtClean="0">
                <a:latin typeface="Cambria" pitchFamily="18" charset="0"/>
              </a:rPr>
              <a:t>velké </a:t>
            </a:r>
            <a:r>
              <a:rPr lang="cs-CZ" sz="2400" dirty="0">
                <a:latin typeface="Cambria" pitchFamily="18" charset="0"/>
              </a:rPr>
              <a:t>rozdíly v sociálním postavení i kulturní úrovni společenských vrstev</a:t>
            </a:r>
            <a:endParaRPr lang="cs-CZ" sz="2000" dirty="0">
              <a:latin typeface="Cambria" pitchFamily="18" charset="0"/>
            </a:endParaRPr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screen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  <a14:imgEffect>
                      <a14:colorTemperature colorTemp="8800"/>
                    </a14:imgEffect>
                    <a14:imgEffect>
                      <a14:brightnessContrast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572000" y="1054674"/>
            <a:ext cx="4320480" cy="568863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5" name="Zaoblený obdélník 4"/>
          <p:cNvSpPr/>
          <p:nvPr/>
        </p:nvSpPr>
        <p:spPr>
          <a:xfrm>
            <a:off x="3203848" y="5949280"/>
            <a:ext cx="1800200" cy="576064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latin typeface="Cambria" pitchFamily="18" charset="0"/>
              </a:rPr>
              <a:t>Mikuláš II.</a:t>
            </a:r>
            <a:endParaRPr lang="cs-CZ" sz="2000" b="1" dirty="0">
              <a:latin typeface="Cambria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321414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6632"/>
            <a:ext cx="8424936" cy="6624736"/>
          </a:xfrm>
          <a:prstGeom prst="rect">
            <a:avLst/>
          </a:prstGeom>
        </p:spPr>
      </p:pic>
      <p:sp>
        <p:nvSpPr>
          <p:cNvPr id="3" name="Zaoblený obdélník 2"/>
          <p:cNvSpPr/>
          <p:nvPr/>
        </p:nvSpPr>
        <p:spPr>
          <a:xfrm>
            <a:off x="5652120" y="6093296"/>
            <a:ext cx="3267563" cy="504057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latin typeface="Cambria" pitchFamily="18" charset="0"/>
              </a:rPr>
              <a:t>rodina </a:t>
            </a:r>
            <a:r>
              <a:rPr lang="cs-CZ" sz="2000" b="1" dirty="0" smtClean="0">
                <a:latin typeface="Cambria" pitchFamily="18" charset="0"/>
              </a:rPr>
              <a:t>Mikuláše II.</a:t>
            </a:r>
            <a:r>
              <a:rPr lang="cs-CZ" sz="2000" dirty="0" smtClean="0">
                <a:latin typeface="Cambria" pitchFamily="18" charset="0"/>
              </a:rPr>
              <a:t> </a:t>
            </a:r>
            <a:r>
              <a:rPr lang="cs-CZ" sz="2000" i="1" dirty="0" smtClean="0">
                <a:latin typeface="Cambria" pitchFamily="18" charset="0"/>
              </a:rPr>
              <a:t>(1911)</a:t>
            </a:r>
            <a:endParaRPr lang="cs-CZ" sz="2000" i="1" dirty="0">
              <a:latin typeface="Cambria" pitchFamily="18" charset="0"/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5796136" y="1412776"/>
            <a:ext cx="1368152" cy="432048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latin typeface="Cambria" pitchFamily="18" charset="0"/>
              </a:rPr>
              <a:t>Anastázie</a:t>
            </a:r>
            <a:endParaRPr lang="cs-CZ" sz="2000" dirty="0">
              <a:latin typeface="Cambria" pitchFamily="18" charset="0"/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7774878" y="2060848"/>
            <a:ext cx="1008113" cy="432048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latin typeface="Cambria" pitchFamily="18" charset="0"/>
              </a:rPr>
              <a:t>Taťána</a:t>
            </a:r>
            <a:endParaRPr lang="cs-CZ" sz="2000" dirty="0">
              <a:latin typeface="Cambria" pitchFamily="18" charset="0"/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1331640" y="332656"/>
            <a:ext cx="1008112" cy="432048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latin typeface="Cambria" pitchFamily="18" charset="0"/>
              </a:rPr>
              <a:t>Marie</a:t>
            </a:r>
            <a:endParaRPr lang="cs-CZ" sz="2000" dirty="0">
              <a:latin typeface="Cambria" pitchFamily="18" charset="0"/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592245" y="1412776"/>
            <a:ext cx="1008112" cy="432048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latin typeface="Cambria" pitchFamily="18" charset="0"/>
              </a:rPr>
              <a:t>Olga</a:t>
            </a:r>
            <a:endParaRPr lang="cs-CZ" sz="2000" dirty="0">
              <a:latin typeface="Cambria" pitchFamily="18" charset="0"/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3167844" y="3481310"/>
            <a:ext cx="1368152" cy="432048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latin typeface="Cambria" pitchFamily="18" charset="0"/>
              </a:rPr>
              <a:t>Mikuláš II.</a:t>
            </a:r>
            <a:endParaRPr lang="cs-CZ" sz="2000" dirty="0">
              <a:latin typeface="Cambria" pitchFamily="18" charset="0"/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5319282" y="3969409"/>
            <a:ext cx="1008113" cy="432048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latin typeface="Cambria" pitchFamily="18" charset="0"/>
              </a:rPr>
              <a:t>Alexej</a:t>
            </a:r>
            <a:endParaRPr lang="cs-CZ" sz="2000" dirty="0">
              <a:latin typeface="Cambria" pitchFamily="18" charset="0"/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5346213" y="287941"/>
            <a:ext cx="3213158" cy="432048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latin typeface="Cambria" pitchFamily="18" charset="0"/>
              </a:rPr>
              <a:t>Alexandra Fjodorovna</a:t>
            </a:r>
            <a:endParaRPr lang="cs-CZ" sz="2000" dirty="0">
              <a:latin typeface="Cambria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19882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260648"/>
            <a:ext cx="8604448" cy="648072"/>
          </a:xfrm>
        </p:spPr>
        <p:txBody>
          <a:bodyPr/>
          <a:lstStyle/>
          <a:p>
            <a:pPr algn="l"/>
            <a:r>
              <a:rPr lang="cs-CZ" sz="3000" dirty="0" smtClean="0">
                <a:latin typeface="Cambria" pitchFamily="18" charset="0"/>
              </a:rPr>
              <a:t>Rusko-japonská válka (1904 – 1905)</a:t>
            </a:r>
            <a:endParaRPr lang="cs-CZ" sz="3000" dirty="0">
              <a:latin typeface="Cambria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124744"/>
            <a:ext cx="8640960" cy="5733256"/>
          </a:xfrm>
        </p:spPr>
        <p:txBody>
          <a:bodyPr>
            <a:normAutofit/>
          </a:bodyPr>
          <a:lstStyle/>
          <a:p>
            <a:pPr lvl="0"/>
            <a:r>
              <a:rPr lang="cs-CZ" sz="2400" dirty="0">
                <a:latin typeface="Cambria" pitchFamily="18" charset="0"/>
              </a:rPr>
              <a:t>vyvrcholení sporů mezi Japonskem a Ruskem o Koreu a Mandžusko</a:t>
            </a:r>
            <a:endParaRPr lang="cs-CZ" sz="2000" dirty="0">
              <a:latin typeface="Cambria" pitchFamily="18" charset="0"/>
            </a:endParaRPr>
          </a:p>
          <a:p>
            <a:pPr lvl="1"/>
            <a:r>
              <a:rPr lang="cs-CZ" sz="2300" dirty="0">
                <a:latin typeface="Cambria" pitchFamily="18" charset="0"/>
              </a:rPr>
              <a:t>japonské obléhání </a:t>
            </a:r>
            <a:r>
              <a:rPr lang="cs-CZ" sz="2300" dirty="0" smtClean="0">
                <a:latin typeface="Cambria" pitchFamily="18" charset="0"/>
              </a:rPr>
              <a:t>přístavu </a:t>
            </a:r>
            <a:r>
              <a:rPr lang="cs-CZ" sz="2300" dirty="0">
                <a:latin typeface="Cambria" pitchFamily="18" charset="0"/>
              </a:rPr>
              <a:t>a pevnosti </a:t>
            </a:r>
            <a:r>
              <a:rPr lang="cs-CZ" sz="2300" b="1" dirty="0">
                <a:latin typeface="Cambria" pitchFamily="18" charset="0"/>
              </a:rPr>
              <a:t>Port Arthur</a:t>
            </a:r>
          </a:p>
          <a:p>
            <a:pPr lvl="2"/>
            <a:r>
              <a:rPr lang="cs-CZ" sz="2300" dirty="0" smtClean="0">
                <a:latin typeface="Cambria" pitchFamily="18" charset="0"/>
              </a:rPr>
              <a:t>uvěznění </a:t>
            </a:r>
            <a:r>
              <a:rPr lang="cs-CZ" sz="2300" dirty="0">
                <a:latin typeface="Cambria" pitchFamily="18" charset="0"/>
              </a:rPr>
              <a:t>ruské tichomořské flotily</a:t>
            </a:r>
          </a:p>
          <a:p>
            <a:endParaRPr lang="cs-CZ" sz="2400" dirty="0">
              <a:latin typeface="Cambria" pitchFamily="18" charset="0"/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  <a14:imgEffect>
                      <a14:colorTemperature colorTemp="8800"/>
                    </a14:imgEffect>
                    <a14:imgEffect>
                      <a14:brightnessContrast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9592" y="2996952"/>
            <a:ext cx="7488831" cy="374441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6" name="Zaoblený obdélník 5"/>
          <p:cNvSpPr/>
          <p:nvPr/>
        </p:nvSpPr>
        <p:spPr>
          <a:xfrm>
            <a:off x="5940152" y="5805264"/>
            <a:ext cx="2808311" cy="728407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latin typeface="Cambria" pitchFamily="18" charset="0"/>
              </a:rPr>
              <a:t>zničená ruská loď</a:t>
            </a:r>
          </a:p>
          <a:p>
            <a:pPr algn="ctr"/>
            <a:r>
              <a:rPr lang="cs-CZ" sz="2000" dirty="0" smtClean="0">
                <a:latin typeface="Cambria" pitchFamily="18" charset="0"/>
              </a:rPr>
              <a:t>v přístavu Port Arthur</a:t>
            </a:r>
            <a:endParaRPr lang="cs-CZ" sz="2000" dirty="0">
              <a:latin typeface="Cambria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680873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2"/>
          <p:cNvSpPr txBox="1">
            <a:spLocks/>
          </p:cNvSpPr>
          <p:nvPr/>
        </p:nvSpPr>
        <p:spPr>
          <a:xfrm>
            <a:off x="244894" y="332656"/>
            <a:ext cx="8640960" cy="2448272"/>
          </a:xfrm>
          <a:prstGeom prst="rect">
            <a:avLst/>
          </a:prstGeom>
        </p:spPr>
        <p:txBody>
          <a:bodyPr>
            <a:normAutofit/>
          </a:bodyPr>
          <a:lstStyle>
            <a:lvl1pPr marL="2286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54864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822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9728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38988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66420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965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22860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587752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400" b="1" dirty="0" smtClean="0">
                <a:latin typeface="Cambria" pitchFamily="18" charset="0"/>
              </a:rPr>
              <a:t>boje v Mandžusku</a:t>
            </a:r>
            <a:endParaRPr lang="cs-CZ" sz="2000" b="1" dirty="0" smtClean="0">
              <a:latin typeface="Cambria" pitchFamily="18" charset="0"/>
            </a:endParaRPr>
          </a:p>
          <a:p>
            <a:pPr lvl="1"/>
            <a:r>
              <a:rPr lang="cs-CZ" sz="2300" dirty="0" smtClean="0">
                <a:latin typeface="Cambria" pitchFamily="18" charset="0"/>
              </a:rPr>
              <a:t>střet dvou velkých armád na frontě dlouhé 200 km</a:t>
            </a:r>
          </a:p>
          <a:p>
            <a:pPr lvl="1"/>
            <a:r>
              <a:rPr lang="cs-CZ" sz="2300" dirty="0" smtClean="0">
                <a:latin typeface="Cambria" pitchFamily="18" charset="0"/>
              </a:rPr>
              <a:t>poprvé v historii vleklá </a:t>
            </a:r>
            <a:r>
              <a:rPr lang="cs-CZ" sz="2300" b="1" dirty="0" smtClean="0">
                <a:latin typeface="Cambria" pitchFamily="18" charset="0"/>
              </a:rPr>
              <a:t>zákopová válka</a:t>
            </a:r>
          </a:p>
          <a:p>
            <a:pPr lvl="2"/>
            <a:r>
              <a:rPr lang="cs-CZ" sz="2300" dirty="0" smtClean="0">
                <a:latin typeface="Cambria" pitchFamily="18" charset="0"/>
              </a:rPr>
              <a:t>uplatnění kulometů, minových polí,  ostnatých drátů …</a:t>
            </a:r>
          </a:p>
          <a:p>
            <a:pPr lvl="1"/>
            <a:r>
              <a:rPr lang="cs-CZ" sz="2400" dirty="0" smtClean="0">
                <a:latin typeface="Cambria" pitchFamily="18" charset="0"/>
              </a:rPr>
              <a:t>japonské vítězství </a:t>
            </a:r>
            <a:r>
              <a:rPr lang="cs-CZ" sz="2400" b="1" dirty="0" smtClean="0">
                <a:latin typeface="Cambria" pitchFamily="18" charset="0"/>
              </a:rPr>
              <a:t>u Mukdenu </a:t>
            </a:r>
            <a:r>
              <a:rPr lang="cs-CZ" sz="2400" dirty="0" smtClean="0">
                <a:latin typeface="Cambria" pitchFamily="18" charset="0"/>
              </a:rPr>
              <a:t>v únoru 1905</a:t>
            </a:r>
          </a:p>
          <a:p>
            <a:endParaRPr lang="cs-CZ" sz="2400" dirty="0">
              <a:latin typeface="Cambria" pitchFamily="18" charset="0"/>
            </a:endParaRPr>
          </a:p>
        </p:txBody>
      </p:sp>
      <p:sp>
        <p:nvSpPr>
          <p:cNvPr id="3" name="Zástupný symbol pro obsah 2"/>
          <p:cNvSpPr txBox="1">
            <a:spLocks/>
          </p:cNvSpPr>
          <p:nvPr/>
        </p:nvSpPr>
        <p:spPr>
          <a:xfrm>
            <a:off x="4558746" y="3140968"/>
            <a:ext cx="4457870" cy="2664296"/>
          </a:xfrm>
          <a:prstGeom prst="rect">
            <a:avLst/>
          </a:prstGeom>
        </p:spPr>
        <p:txBody>
          <a:bodyPr>
            <a:normAutofit/>
          </a:bodyPr>
          <a:lstStyle>
            <a:lvl1pPr marL="2286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54864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822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9728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38988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66420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965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22860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587752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400" dirty="0" smtClean="0">
                <a:latin typeface="Cambria" pitchFamily="18" charset="0"/>
              </a:rPr>
              <a:t>kapitulace </a:t>
            </a:r>
            <a:r>
              <a:rPr lang="cs-CZ" sz="2400" b="1" dirty="0" smtClean="0">
                <a:latin typeface="Cambria" pitchFamily="18" charset="0"/>
              </a:rPr>
              <a:t>Port Arthuru </a:t>
            </a:r>
            <a:r>
              <a:rPr lang="cs-CZ" sz="2400" dirty="0" smtClean="0">
                <a:latin typeface="Cambria" pitchFamily="18" charset="0"/>
              </a:rPr>
              <a:t>a </a:t>
            </a:r>
            <a:r>
              <a:rPr lang="cs-CZ" sz="2400" b="1" dirty="0" smtClean="0">
                <a:latin typeface="Cambria" pitchFamily="18" charset="0"/>
              </a:rPr>
              <a:t>bitva u Cušimy</a:t>
            </a:r>
            <a:r>
              <a:rPr lang="cs-CZ" sz="2400" dirty="0" smtClean="0">
                <a:latin typeface="Cambria" pitchFamily="18" charset="0"/>
              </a:rPr>
              <a:t> (květen 1905)</a:t>
            </a:r>
          </a:p>
          <a:p>
            <a:pPr lvl="1"/>
            <a:r>
              <a:rPr lang="cs-CZ" sz="2300" dirty="0" smtClean="0">
                <a:latin typeface="Cambria" pitchFamily="18" charset="0"/>
              </a:rPr>
              <a:t>zničení baltského loďstva, které předtím obeplulo celý svět</a:t>
            </a:r>
          </a:p>
          <a:p>
            <a:endParaRPr lang="cs-CZ" sz="2400" dirty="0">
              <a:latin typeface="Cambria" pitchFamily="18" charset="0"/>
            </a:endParaRP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 cstate="screen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-1" y="2780928"/>
            <a:ext cx="4565373" cy="407707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7" name="Zaoblený obdélník 6"/>
          <p:cNvSpPr/>
          <p:nvPr/>
        </p:nvSpPr>
        <p:spPr>
          <a:xfrm>
            <a:off x="3413245" y="6024769"/>
            <a:ext cx="2304257" cy="448703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latin typeface="Cambria" pitchFamily="18" charset="0"/>
              </a:rPr>
              <a:t>v ruském zákopu</a:t>
            </a:r>
            <a:endParaRPr lang="cs-CZ" sz="2000" dirty="0">
              <a:latin typeface="Cambria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919302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707904" y="116632"/>
            <a:ext cx="4741912" cy="648072"/>
          </a:xfrm>
        </p:spPr>
        <p:txBody>
          <a:bodyPr/>
          <a:lstStyle/>
          <a:p>
            <a:r>
              <a:rPr lang="cs-CZ" sz="3500" dirty="0" smtClean="0">
                <a:latin typeface="Cambria" pitchFamily="18" charset="0"/>
              </a:rPr>
              <a:t>Revoluce roku 1905</a:t>
            </a:r>
            <a:endParaRPr lang="cs-CZ" sz="3500" dirty="0">
              <a:latin typeface="Cambria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980728"/>
            <a:ext cx="8856984" cy="2304256"/>
          </a:xfrm>
        </p:spPr>
        <p:txBody>
          <a:bodyPr>
            <a:normAutofit/>
          </a:bodyPr>
          <a:lstStyle/>
          <a:p>
            <a:pPr lvl="0"/>
            <a:r>
              <a:rPr lang="cs-CZ" sz="2400" dirty="0" smtClean="0">
                <a:latin typeface="Cambria" pitchFamily="18" charset="0"/>
              </a:rPr>
              <a:t>nespokojenost </a:t>
            </a:r>
            <a:r>
              <a:rPr lang="cs-CZ" sz="2400" dirty="0">
                <a:latin typeface="Cambria" pitchFamily="18" charset="0"/>
              </a:rPr>
              <a:t>obyvatelstva po prohrané válce s Japonskem</a:t>
            </a:r>
          </a:p>
          <a:p>
            <a:pPr lvl="0"/>
            <a:r>
              <a:rPr lang="cs-CZ" sz="2400" dirty="0">
                <a:latin typeface="Cambria" pitchFamily="18" charset="0"/>
              </a:rPr>
              <a:t>podnětem k revoluci tzv. </a:t>
            </a:r>
            <a:r>
              <a:rPr lang="cs-CZ" sz="2400" b="1" dirty="0">
                <a:latin typeface="Cambria" pitchFamily="18" charset="0"/>
              </a:rPr>
              <a:t>„krvavá neděle“ </a:t>
            </a:r>
            <a:r>
              <a:rPr lang="cs-CZ" sz="2400" dirty="0">
                <a:latin typeface="Cambria" pitchFamily="18" charset="0"/>
              </a:rPr>
              <a:t>(22. ledna 1905)</a:t>
            </a:r>
          </a:p>
          <a:p>
            <a:pPr lvl="1"/>
            <a:r>
              <a:rPr lang="cs-CZ" sz="2300" dirty="0">
                <a:latin typeface="Cambria" pitchFamily="18" charset="0"/>
              </a:rPr>
              <a:t>pokojná dělnická manifestace </a:t>
            </a:r>
            <a:r>
              <a:rPr lang="cs-CZ" sz="2300" dirty="0" smtClean="0">
                <a:latin typeface="Cambria" pitchFamily="18" charset="0"/>
              </a:rPr>
              <a:t>v</a:t>
            </a:r>
            <a:r>
              <a:rPr lang="cs-CZ" sz="2300" dirty="0">
                <a:latin typeface="Cambria" pitchFamily="18" charset="0"/>
              </a:rPr>
              <a:t> Petrohradě </a:t>
            </a:r>
            <a:endParaRPr lang="cs-CZ" sz="2300" dirty="0" smtClean="0">
              <a:latin typeface="Cambria" pitchFamily="18" charset="0"/>
            </a:endParaRPr>
          </a:p>
          <a:p>
            <a:pPr lvl="1"/>
            <a:r>
              <a:rPr lang="cs-CZ" sz="2300" dirty="0" smtClean="0">
                <a:latin typeface="Cambria" pitchFamily="18" charset="0"/>
              </a:rPr>
              <a:t>snaha o předání petice </a:t>
            </a:r>
            <a:r>
              <a:rPr lang="cs-CZ" sz="2300" dirty="0">
                <a:latin typeface="Cambria" pitchFamily="18" charset="0"/>
              </a:rPr>
              <a:t>Mikuláši II. </a:t>
            </a:r>
            <a:endParaRPr lang="cs-CZ" sz="2300" dirty="0" smtClean="0">
              <a:latin typeface="Cambria" pitchFamily="18" charset="0"/>
            </a:endParaRPr>
          </a:p>
          <a:p>
            <a:pPr lvl="1"/>
            <a:r>
              <a:rPr lang="cs-CZ" sz="2300" dirty="0" smtClean="0">
                <a:latin typeface="Cambria" pitchFamily="18" charset="0"/>
              </a:rPr>
              <a:t>střelba </a:t>
            </a:r>
            <a:r>
              <a:rPr lang="cs-CZ" sz="2300" dirty="0">
                <a:latin typeface="Cambria" pitchFamily="18" charset="0"/>
              </a:rPr>
              <a:t>carského vojska do demonstrujících (1000 obětí)</a:t>
            </a:r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  <a14:imgEffect>
                      <a14:colorTemperature colorTemp="88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552" y="3284984"/>
            <a:ext cx="8064896" cy="345638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5" name="Zaoblený obdélník 4"/>
          <p:cNvSpPr/>
          <p:nvPr/>
        </p:nvSpPr>
        <p:spPr>
          <a:xfrm>
            <a:off x="251520" y="3573016"/>
            <a:ext cx="2232248" cy="720080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900" dirty="0" smtClean="0">
                <a:latin typeface="Cambria" pitchFamily="18" charset="0"/>
              </a:rPr>
              <a:t>carští vojáci před </a:t>
            </a:r>
          </a:p>
          <a:p>
            <a:pPr algn="ctr"/>
            <a:r>
              <a:rPr lang="cs-CZ" sz="1900" dirty="0" smtClean="0">
                <a:latin typeface="Cambria" pitchFamily="18" charset="0"/>
              </a:rPr>
              <a:t>Zimním palácem </a:t>
            </a:r>
            <a:endParaRPr lang="cs-CZ" sz="1900" dirty="0">
              <a:latin typeface="Cambria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7425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2"/>
          <p:cNvSpPr txBox="1">
            <a:spLocks/>
          </p:cNvSpPr>
          <p:nvPr/>
        </p:nvSpPr>
        <p:spPr>
          <a:xfrm>
            <a:off x="196280" y="260648"/>
            <a:ext cx="8712968" cy="2376264"/>
          </a:xfrm>
          <a:prstGeom prst="rect">
            <a:avLst/>
          </a:prstGeom>
        </p:spPr>
        <p:txBody>
          <a:bodyPr>
            <a:normAutofit lnSpcReduction="10000"/>
          </a:bodyPr>
          <a:lstStyle>
            <a:lvl1pPr marL="2286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54864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822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9728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38988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66420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965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22860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587752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400" dirty="0" smtClean="0">
                <a:latin typeface="Cambria" pitchFamily="18" charset="0"/>
              </a:rPr>
              <a:t>rozšíření stávek na celé území Ruska</a:t>
            </a:r>
          </a:p>
          <a:p>
            <a:r>
              <a:rPr lang="cs-CZ" sz="2400" dirty="0" smtClean="0">
                <a:latin typeface="Cambria" pitchFamily="18" charset="0"/>
              </a:rPr>
              <a:t>rozmach rolnického hnutí</a:t>
            </a:r>
          </a:p>
          <a:p>
            <a:r>
              <a:rPr lang="cs-CZ" sz="2400" dirty="0" smtClean="0">
                <a:latin typeface="Cambria" pitchFamily="18" charset="0"/>
              </a:rPr>
              <a:t>vojenská vzpoura na </a:t>
            </a:r>
            <a:r>
              <a:rPr lang="cs-CZ" sz="2400" b="1" dirty="0" smtClean="0">
                <a:latin typeface="Cambria" pitchFamily="18" charset="0"/>
              </a:rPr>
              <a:t>křižníku Potěmkin</a:t>
            </a:r>
          </a:p>
          <a:p>
            <a:r>
              <a:rPr lang="cs-CZ" sz="2400" dirty="0" smtClean="0">
                <a:latin typeface="Cambria" pitchFamily="18" charset="0"/>
              </a:rPr>
              <a:t>vrcholem </a:t>
            </a:r>
            <a:r>
              <a:rPr lang="cs-CZ" sz="2400" b="1" dirty="0" smtClean="0">
                <a:latin typeface="Cambria" pitchFamily="18" charset="0"/>
              </a:rPr>
              <a:t>generální stávka (říjen 1905)</a:t>
            </a:r>
          </a:p>
          <a:p>
            <a:pPr lvl="1"/>
            <a:r>
              <a:rPr lang="cs-CZ" sz="2300" dirty="0" smtClean="0">
                <a:latin typeface="Cambria" pitchFamily="18" charset="0"/>
              </a:rPr>
              <a:t>podnět k určitým ústupkům ze strany Mikuláše II.</a:t>
            </a:r>
          </a:p>
          <a:p>
            <a:endParaRPr lang="cs-CZ" sz="2500" b="1" dirty="0" smtClean="0">
              <a:latin typeface="Cambria" pitchFamily="18" charset="0"/>
            </a:endParaRPr>
          </a:p>
          <a:p>
            <a:endParaRPr lang="cs-CZ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 cstate="screen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  <a14:imgEffect>
                      <a14:brightnessContrast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96280" y="2636912"/>
            <a:ext cx="8712968" cy="399750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4" name="Zaoblený obdélník 3"/>
          <p:cNvSpPr/>
          <p:nvPr/>
        </p:nvSpPr>
        <p:spPr>
          <a:xfrm>
            <a:off x="5837155" y="2596851"/>
            <a:ext cx="3113112" cy="688133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latin typeface="Cambria" pitchFamily="18" charset="0"/>
              </a:rPr>
              <a:t>manifestace v říjnu 1905</a:t>
            </a:r>
          </a:p>
          <a:p>
            <a:pPr algn="ctr"/>
            <a:r>
              <a:rPr lang="cs-CZ" sz="2000" dirty="0" smtClean="0">
                <a:latin typeface="Cambria" pitchFamily="18" charset="0"/>
              </a:rPr>
              <a:t>(obraz </a:t>
            </a:r>
            <a:r>
              <a:rPr lang="cs-CZ" sz="2000" i="1" dirty="0" smtClean="0">
                <a:latin typeface="Cambria" pitchFamily="18" charset="0"/>
              </a:rPr>
              <a:t>I. J. Repina</a:t>
            </a:r>
            <a:r>
              <a:rPr lang="cs-CZ" sz="2000" dirty="0" smtClean="0">
                <a:latin typeface="Cambria" pitchFamily="18" charset="0"/>
              </a:rPr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28060390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260648"/>
            <a:ext cx="5832648" cy="792088"/>
          </a:xfrm>
        </p:spPr>
        <p:txBody>
          <a:bodyPr/>
          <a:lstStyle/>
          <a:p>
            <a:pPr algn="l"/>
            <a:r>
              <a:rPr lang="cs-CZ" sz="3200" dirty="0" smtClean="0">
                <a:latin typeface="Cambria" pitchFamily="18" charset="0"/>
              </a:rPr>
              <a:t>Říjnový manifest (1905)</a:t>
            </a:r>
            <a:endParaRPr lang="cs-CZ" sz="3200" dirty="0">
              <a:latin typeface="Cambria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649" y="980728"/>
            <a:ext cx="9036496" cy="2448272"/>
          </a:xfrm>
        </p:spPr>
        <p:txBody>
          <a:bodyPr>
            <a:normAutofit/>
          </a:bodyPr>
          <a:lstStyle/>
          <a:p>
            <a:pPr lvl="0"/>
            <a:r>
              <a:rPr lang="cs-CZ" sz="2400" dirty="0">
                <a:latin typeface="Cambria" pitchFamily="18" charset="0"/>
              </a:rPr>
              <a:t>z obav před šířením nepokojů car přislíbil určité ústupky</a:t>
            </a:r>
            <a:endParaRPr lang="cs-CZ" sz="2000" dirty="0">
              <a:latin typeface="Cambria" pitchFamily="18" charset="0"/>
            </a:endParaRPr>
          </a:p>
          <a:p>
            <a:pPr lvl="1"/>
            <a:r>
              <a:rPr lang="cs-CZ" sz="2400" dirty="0" smtClean="0">
                <a:latin typeface="Cambria" pitchFamily="18" charset="0"/>
              </a:rPr>
              <a:t>uznání některých </a:t>
            </a:r>
            <a:r>
              <a:rPr lang="cs-CZ" sz="2400" b="1" dirty="0" smtClean="0">
                <a:latin typeface="Cambria" pitchFamily="18" charset="0"/>
              </a:rPr>
              <a:t>občanských svobod</a:t>
            </a:r>
            <a:endParaRPr lang="cs-CZ" sz="2400" b="1" dirty="0">
              <a:latin typeface="Cambria" pitchFamily="18" charset="0"/>
            </a:endParaRPr>
          </a:p>
          <a:p>
            <a:pPr lvl="1"/>
            <a:r>
              <a:rPr lang="cs-CZ" sz="2400" dirty="0">
                <a:latin typeface="Cambria" pitchFamily="18" charset="0"/>
              </a:rPr>
              <a:t>vytvoření parlamentu – </a:t>
            </a:r>
            <a:r>
              <a:rPr lang="cs-CZ" sz="2400" b="1" dirty="0">
                <a:latin typeface="Cambria" pitchFamily="18" charset="0"/>
              </a:rPr>
              <a:t>dumy</a:t>
            </a:r>
          </a:p>
          <a:p>
            <a:pPr lvl="2"/>
            <a:r>
              <a:rPr lang="cs-CZ" sz="2300" dirty="0">
                <a:latin typeface="Cambria" pitchFamily="18" charset="0"/>
              </a:rPr>
              <a:t>po odeznění revoluce ve velkých městech a </a:t>
            </a:r>
            <a:r>
              <a:rPr lang="cs-CZ" sz="2300" dirty="0" smtClean="0">
                <a:latin typeface="Cambria" pitchFamily="18" charset="0"/>
              </a:rPr>
              <a:t>potlačení </a:t>
            </a:r>
            <a:r>
              <a:rPr lang="cs-CZ" sz="2300" dirty="0">
                <a:latin typeface="Cambria" pitchFamily="18" charset="0"/>
              </a:rPr>
              <a:t>zbytků revolučního hnutí na venkově duma opět rozpuštěna (1906)</a:t>
            </a:r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  <a14:imgEffect>
                      <a14:brightnessContrast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79512" y="3356992"/>
            <a:ext cx="7920880" cy="329979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5" name="Zaoblený obdélník 4"/>
          <p:cNvSpPr/>
          <p:nvPr/>
        </p:nvSpPr>
        <p:spPr>
          <a:xfrm>
            <a:off x="6588224" y="5983730"/>
            <a:ext cx="2232249" cy="448703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latin typeface="Cambria" pitchFamily="18" charset="0"/>
              </a:rPr>
              <a:t>zasedací sál dumy</a:t>
            </a:r>
            <a:endParaRPr lang="cs-CZ" sz="2000" dirty="0">
              <a:latin typeface="Cambria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427721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116632"/>
            <a:ext cx="6116975" cy="720080"/>
          </a:xfrm>
        </p:spPr>
        <p:txBody>
          <a:bodyPr/>
          <a:lstStyle/>
          <a:p>
            <a:r>
              <a:rPr lang="cs-CZ" sz="3400" dirty="0" smtClean="0">
                <a:latin typeface="Cambria" pitchFamily="18" charset="0"/>
              </a:rPr>
              <a:t>Stolypinova agrární reforma</a:t>
            </a:r>
            <a:endParaRPr lang="cs-CZ" sz="3400" dirty="0">
              <a:latin typeface="Cambria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067944" y="1196752"/>
            <a:ext cx="4824536" cy="5112568"/>
          </a:xfrm>
        </p:spPr>
        <p:txBody>
          <a:bodyPr>
            <a:normAutofit/>
          </a:bodyPr>
          <a:lstStyle/>
          <a:p>
            <a:pPr lvl="0"/>
            <a:r>
              <a:rPr lang="cs-CZ" sz="2400" b="1" dirty="0">
                <a:latin typeface="Cambria" pitchFamily="18" charset="0"/>
              </a:rPr>
              <a:t>agrární reforma</a:t>
            </a:r>
            <a:r>
              <a:rPr lang="cs-CZ" sz="2400" dirty="0">
                <a:latin typeface="Cambria" pitchFamily="18" charset="0"/>
              </a:rPr>
              <a:t> uskutečněná zásluhou </a:t>
            </a:r>
            <a:r>
              <a:rPr lang="cs-CZ" sz="2400" dirty="0" smtClean="0">
                <a:latin typeface="Cambria" pitchFamily="18" charset="0"/>
              </a:rPr>
              <a:t>předsedy vlády </a:t>
            </a:r>
            <a:r>
              <a:rPr lang="cs-CZ" sz="2400" b="1" dirty="0" smtClean="0">
                <a:latin typeface="Cambria" pitchFamily="18" charset="0"/>
              </a:rPr>
              <a:t>Petra Stolypina</a:t>
            </a:r>
            <a:endParaRPr lang="cs-CZ" sz="2400" b="1" dirty="0">
              <a:latin typeface="Cambria" pitchFamily="18" charset="0"/>
            </a:endParaRPr>
          </a:p>
          <a:p>
            <a:pPr lvl="0"/>
            <a:r>
              <a:rPr lang="cs-CZ" sz="2400" dirty="0">
                <a:latin typeface="Cambria" pitchFamily="18" charset="0"/>
              </a:rPr>
              <a:t>právo </a:t>
            </a:r>
            <a:r>
              <a:rPr lang="cs-CZ" sz="2400" dirty="0" smtClean="0">
                <a:latin typeface="Cambria" pitchFamily="18" charset="0"/>
              </a:rPr>
              <a:t>rolníků </a:t>
            </a:r>
            <a:r>
              <a:rPr lang="cs-CZ" sz="2400" dirty="0">
                <a:latin typeface="Cambria" pitchFamily="18" charset="0"/>
              </a:rPr>
              <a:t>na vystoupení z občin a </a:t>
            </a:r>
            <a:r>
              <a:rPr lang="cs-CZ" sz="2400" dirty="0" smtClean="0">
                <a:latin typeface="Cambria" pitchFamily="18" charset="0"/>
              </a:rPr>
              <a:t>podržení </a:t>
            </a:r>
            <a:r>
              <a:rPr lang="cs-CZ" sz="2400" dirty="0">
                <a:latin typeface="Cambria" pitchFamily="18" charset="0"/>
              </a:rPr>
              <a:t>si svého dílu půdy jako soukromého majetku</a:t>
            </a:r>
          </a:p>
          <a:p>
            <a:pPr lvl="1"/>
            <a:r>
              <a:rPr lang="cs-CZ" sz="2300" dirty="0">
                <a:latin typeface="Cambria" pitchFamily="18" charset="0"/>
              </a:rPr>
              <a:t>oživení zemědělského podnikání </a:t>
            </a:r>
            <a:endParaRPr lang="cs-CZ" sz="2300" dirty="0" smtClean="0">
              <a:latin typeface="Cambria" pitchFamily="18" charset="0"/>
            </a:endParaRPr>
          </a:p>
          <a:p>
            <a:pPr lvl="0"/>
            <a:r>
              <a:rPr lang="cs-CZ" sz="2400" dirty="0" smtClean="0">
                <a:latin typeface="Cambria" pitchFamily="18" charset="0"/>
              </a:rPr>
              <a:t>reforma úspěšná pouze částečně</a:t>
            </a:r>
          </a:p>
          <a:p>
            <a:pPr lvl="1"/>
            <a:r>
              <a:rPr lang="cs-CZ" sz="2300" dirty="0" smtClean="0">
                <a:latin typeface="Cambria" pitchFamily="18" charset="0"/>
              </a:rPr>
              <a:t>sám Stolypin zavražděn (1911)</a:t>
            </a:r>
            <a:endParaRPr lang="cs-CZ" sz="2300" dirty="0">
              <a:latin typeface="Cambria" pitchFamily="18" charset="0"/>
            </a:endParaRPr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  <a14:imgEffect>
                      <a14:colorTemperature colorTemp="11200"/>
                    </a14:imgEffect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124744"/>
            <a:ext cx="4211960" cy="561662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5" name="Zaoblený obdélník 4"/>
          <p:cNvSpPr/>
          <p:nvPr/>
        </p:nvSpPr>
        <p:spPr>
          <a:xfrm>
            <a:off x="2092727" y="5589238"/>
            <a:ext cx="3136371" cy="648073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latin typeface="Cambria" pitchFamily="18" charset="0"/>
              </a:rPr>
              <a:t>Petr Arkaďjevič Stolypin</a:t>
            </a:r>
          </a:p>
          <a:p>
            <a:pPr algn="ctr"/>
            <a:r>
              <a:rPr lang="cs-CZ" sz="2000" i="1" dirty="0" smtClean="0">
                <a:latin typeface="Cambria" pitchFamily="18" charset="0"/>
              </a:rPr>
              <a:t>(1862 – 1911)</a:t>
            </a:r>
            <a:endParaRPr lang="cs-CZ" sz="2000" i="1" dirty="0">
              <a:latin typeface="Cambria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079730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6" y="260648"/>
            <a:ext cx="3920223" cy="648072"/>
          </a:xfrm>
        </p:spPr>
        <p:txBody>
          <a:bodyPr/>
          <a:lstStyle/>
          <a:p>
            <a:pPr algn="l"/>
            <a:r>
              <a:rPr lang="cs-CZ" sz="3500" dirty="0" smtClean="0">
                <a:latin typeface="Cambria" pitchFamily="18" charset="0"/>
              </a:rPr>
              <a:t>Politické strany</a:t>
            </a:r>
            <a:endParaRPr lang="cs-CZ" sz="3500" dirty="0">
              <a:latin typeface="Cambria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196752"/>
            <a:ext cx="8424936" cy="5256584"/>
          </a:xfrm>
        </p:spPr>
        <p:txBody>
          <a:bodyPr>
            <a:noAutofit/>
          </a:bodyPr>
          <a:lstStyle/>
          <a:p>
            <a:pPr lvl="0"/>
            <a:r>
              <a:rPr lang="cs-CZ" sz="2400" b="1" dirty="0">
                <a:latin typeface="Cambria" pitchFamily="18" charset="0"/>
              </a:rPr>
              <a:t>měšťanské strany</a:t>
            </a:r>
            <a:r>
              <a:rPr lang="cs-CZ" sz="2400" dirty="0">
                <a:latin typeface="Cambria" pitchFamily="18" charset="0"/>
              </a:rPr>
              <a:t> </a:t>
            </a:r>
            <a:r>
              <a:rPr lang="cs-CZ" sz="2400" dirty="0" smtClean="0">
                <a:latin typeface="Cambria" pitchFamily="18" charset="0"/>
              </a:rPr>
              <a:t> - např</a:t>
            </a:r>
            <a:r>
              <a:rPr lang="cs-CZ" sz="2400" dirty="0">
                <a:latin typeface="Cambria" pitchFamily="18" charset="0"/>
              </a:rPr>
              <a:t>. kadeti (konstituční demokraté)</a:t>
            </a:r>
          </a:p>
          <a:p>
            <a:pPr lvl="0"/>
            <a:r>
              <a:rPr lang="cs-CZ" sz="2400" b="1" dirty="0">
                <a:latin typeface="Cambria" pitchFamily="18" charset="0"/>
              </a:rPr>
              <a:t>socialistické strany</a:t>
            </a:r>
          </a:p>
          <a:p>
            <a:pPr lvl="1"/>
            <a:r>
              <a:rPr lang="cs-CZ" sz="2400" b="1" dirty="0">
                <a:latin typeface="Cambria" pitchFamily="18" charset="0"/>
              </a:rPr>
              <a:t>eseři</a:t>
            </a:r>
            <a:r>
              <a:rPr lang="cs-CZ" sz="2400" dirty="0">
                <a:latin typeface="Cambria" pitchFamily="18" charset="0"/>
              </a:rPr>
              <a:t> (sociální revolucionáři)</a:t>
            </a:r>
          </a:p>
          <a:p>
            <a:pPr lvl="2"/>
            <a:r>
              <a:rPr lang="cs-CZ" sz="2300" dirty="0">
                <a:latin typeface="Cambria" pitchFamily="18" charset="0"/>
              </a:rPr>
              <a:t>podpora </a:t>
            </a:r>
            <a:r>
              <a:rPr lang="cs-CZ" sz="2300" dirty="0" smtClean="0">
                <a:latin typeface="Cambria" pitchFamily="18" charset="0"/>
              </a:rPr>
              <a:t>venkova, příslib </a:t>
            </a:r>
            <a:r>
              <a:rPr lang="cs-CZ" sz="2300" dirty="0">
                <a:latin typeface="Cambria" pitchFamily="18" charset="0"/>
              </a:rPr>
              <a:t>pozemkové reformy</a:t>
            </a:r>
          </a:p>
          <a:p>
            <a:pPr lvl="2"/>
            <a:r>
              <a:rPr lang="cs-CZ" sz="2300" dirty="0">
                <a:latin typeface="Cambria" pitchFamily="18" charset="0"/>
              </a:rPr>
              <a:t>mezi politickými prostředky atentáty a individuální teror</a:t>
            </a:r>
          </a:p>
          <a:p>
            <a:pPr lvl="1"/>
            <a:r>
              <a:rPr lang="cs-CZ" sz="2400" b="1" dirty="0">
                <a:latin typeface="Cambria" pitchFamily="18" charset="0"/>
              </a:rPr>
              <a:t>sociální demokraté</a:t>
            </a:r>
          </a:p>
          <a:p>
            <a:pPr lvl="2"/>
            <a:r>
              <a:rPr lang="cs-CZ" sz="2400" i="1" dirty="0">
                <a:latin typeface="Cambria" pitchFamily="18" charset="0"/>
              </a:rPr>
              <a:t>menševici</a:t>
            </a:r>
          </a:p>
          <a:p>
            <a:pPr lvl="3"/>
            <a:r>
              <a:rPr lang="cs-CZ" sz="2300" dirty="0" smtClean="0">
                <a:latin typeface="Cambria" pitchFamily="18" charset="0"/>
              </a:rPr>
              <a:t>jako </a:t>
            </a:r>
            <a:r>
              <a:rPr lang="cs-CZ" sz="2300" dirty="0">
                <a:latin typeface="Cambria" pitchFamily="18" charset="0"/>
              </a:rPr>
              <a:t>menšina </a:t>
            </a:r>
            <a:r>
              <a:rPr lang="cs-CZ" sz="2300" dirty="0" smtClean="0">
                <a:latin typeface="Cambria" pitchFamily="18" charset="0"/>
              </a:rPr>
              <a:t>odmítli Leninův </a:t>
            </a:r>
            <a:r>
              <a:rPr lang="cs-CZ" sz="2300" dirty="0">
                <a:latin typeface="Cambria" pitchFamily="18" charset="0"/>
              </a:rPr>
              <a:t>program organizační výstavby strany</a:t>
            </a:r>
          </a:p>
          <a:p>
            <a:pPr lvl="3"/>
            <a:r>
              <a:rPr lang="cs-CZ" sz="2300" dirty="0" smtClean="0">
                <a:latin typeface="Cambria" pitchFamily="18" charset="0"/>
              </a:rPr>
              <a:t>podporováni většinou </a:t>
            </a:r>
            <a:r>
              <a:rPr lang="cs-CZ" sz="2300" dirty="0">
                <a:latin typeface="Cambria" pitchFamily="18" charset="0"/>
              </a:rPr>
              <a:t>dělnictva</a:t>
            </a:r>
          </a:p>
          <a:p>
            <a:pPr lvl="3"/>
            <a:r>
              <a:rPr lang="cs-CZ" sz="2300" dirty="0">
                <a:latin typeface="Cambria" pitchFamily="18" charset="0"/>
              </a:rPr>
              <a:t>snaha o vytvoření parlamentního státu</a:t>
            </a:r>
          </a:p>
          <a:p>
            <a:pPr marL="45720" lv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774698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2"/>
          <p:cNvSpPr txBox="1">
            <a:spLocks/>
          </p:cNvSpPr>
          <p:nvPr/>
        </p:nvSpPr>
        <p:spPr>
          <a:xfrm>
            <a:off x="3419872" y="476672"/>
            <a:ext cx="5554623" cy="4752528"/>
          </a:xfrm>
          <a:prstGeom prst="rect">
            <a:avLst/>
          </a:prstGeom>
        </p:spPr>
        <p:txBody>
          <a:bodyPr>
            <a:normAutofit/>
          </a:bodyPr>
          <a:lstStyle>
            <a:lvl1pPr marL="2286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54864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822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9728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38988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66420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965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22860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587752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lvl="2"/>
            <a:r>
              <a:rPr lang="cs-CZ" sz="2400" b="1" i="1" dirty="0" smtClean="0">
                <a:latin typeface="Cambria" pitchFamily="18" charset="0"/>
              </a:rPr>
              <a:t>bolševici</a:t>
            </a:r>
          </a:p>
          <a:p>
            <a:pPr lvl="3"/>
            <a:r>
              <a:rPr lang="cs-CZ" sz="2400" dirty="0" smtClean="0">
                <a:latin typeface="Cambria" pitchFamily="18" charset="0"/>
              </a:rPr>
              <a:t>stoupenci </a:t>
            </a:r>
            <a:r>
              <a:rPr lang="cs-CZ" sz="2400" b="1" dirty="0" smtClean="0">
                <a:latin typeface="Cambria" pitchFamily="18" charset="0"/>
              </a:rPr>
              <a:t>Vladimíra Iljiče </a:t>
            </a:r>
            <a:r>
              <a:rPr lang="cs-CZ" sz="2400" b="1" dirty="0">
                <a:latin typeface="Cambria" pitchFamily="18" charset="0"/>
              </a:rPr>
              <a:t>Lenina</a:t>
            </a:r>
            <a:r>
              <a:rPr lang="cs-CZ" sz="2400" dirty="0">
                <a:latin typeface="Cambria" pitchFamily="18" charset="0"/>
              </a:rPr>
              <a:t> (</a:t>
            </a:r>
            <a:r>
              <a:rPr lang="cs-CZ" sz="2400" dirty="0" smtClean="0">
                <a:latin typeface="Cambria" pitchFamily="18" charset="0"/>
              </a:rPr>
              <a:t>Uljanova 1870–1924)</a:t>
            </a:r>
            <a:endParaRPr lang="cs-CZ" sz="2400" dirty="0">
              <a:latin typeface="Cambria" pitchFamily="18" charset="0"/>
            </a:endParaRPr>
          </a:p>
          <a:p>
            <a:pPr lvl="3"/>
            <a:r>
              <a:rPr lang="cs-CZ" sz="2400" dirty="0">
                <a:latin typeface="Cambria" pitchFamily="18" charset="0"/>
              </a:rPr>
              <a:t>nejextrémnější křídlo socialistického hnutí</a:t>
            </a:r>
          </a:p>
          <a:p>
            <a:pPr lvl="3"/>
            <a:r>
              <a:rPr lang="cs-CZ" sz="2400" dirty="0">
                <a:latin typeface="Cambria" pitchFamily="18" charset="0"/>
              </a:rPr>
              <a:t>rozšíření myšlenek </a:t>
            </a:r>
            <a:r>
              <a:rPr lang="cs-CZ" sz="2400" b="1" dirty="0">
                <a:latin typeface="Cambria" pitchFamily="18" charset="0"/>
              </a:rPr>
              <a:t>marxismu</a:t>
            </a:r>
          </a:p>
          <a:p>
            <a:pPr lvl="3"/>
            <a:r>
              <a:rPr lang="cs-CZ" sz="2400" dirty="0" smtClean="0">
                <a:latin typeface="Cambria" pitchFamily="18" charset="0"/>
              </a:rPr>
              <a:t>úsilí </a:t>
            </a:r>
            <a:r>
              <a:rPr lang="cs-CZ" sz="2400" dirty="0">
                <a:latin typeface="Cambria" pitchFamily="18" charset="0"/>
              </a:rPr>
              <a:t>o vytvoření společnosti s rozhodujícím vlivem silné a pevně organizované bolševické strany</a:t>
            </a:r>
          </a:p>
          <a:p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  <a14:imgEffect>
                      <a14:colorTemperature colorTemp="112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991" y="1052736"/>
            <a:ext cx="4104456" cy="549897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4" name="Zaoblený obdélník 3"/>
          <p:cNvSpPr/>
          <p:nvPr/>
        </p:nvSpPr>
        <p:spPr>
          <a:xfrm>
            <a:off x="3150725" y="5660799"/>
            <a:ext cx="2592289" cy="720530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latin typeface="Cambria" pitchFamily="18" charset="0"/>
              </a:rPr>
              <a:t>Vladimír Iljič Lenin</a:t>
            </a:r>
          </a:p>
          <a:p>
            <a:pPr algn="ctr"/>
            <a:r>
              <a:rPr lang="cs-CZ" sz="2000" i="1" dirty="0" smtClean="0">
                <a:latin typeface="Cambria" pitchFamily="18" charset="0"/>
              </a:rPr>
              <a:t>(1870 – 1924)</a:t>
            </a:r>
            <a:endParaRPr lang="cs-CZ" sz="2000" i="1" dirty="0">
              <a:latin typeface="Cambria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859650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323528" y="476672"/>
            <a:ext cx="8496943" cy="641008"/>
          </a:xfrm>
        </p:spPr>
        <p:txBody>
          <a:bodyPr/>
          <a:lstStyle/>
          <a:p>
            <a:pPr algn="ctr"/>
            <a:r>
              <a:rPr lang="cs-CZ" sz="3500" dirty="0" smtClean="0">
                <a:latin typeface="Cambria" pitchFamily="18" charset="0"/>
              </a:rPr>
              <a:t>Otázky a úkoly </a:t>
            </a:r>
            <a:endParaRPr lang="cs-CZ" sz="3500" dirty="0">
              <a:latin typeface="Cambria" pitchFamily="18" charset="0"/>
            </a:endParaRPr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>
          <a:xfrm>
            <a:off x="179512" y="980728"/>
            <a:ext cx="8784976" cy="1512168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54864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822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9728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38988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66420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965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22860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587752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 sz="2400" dirty="0" smtClean="0">
              <a:latin typeface="Cambria" pitchFamily="18" charset="0"/>
            </a:endParaRPr>
          </a:p>
          <a:p>
            <a:endParaRPr lang="cs-CZ" sz="2400" dirty="0">
              <a:latin typeface="Cambria" pitchFamily="18" charset="0"/>
            </a:endParaRPr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509993" y="1556792"/>
            <a:ext cx="8124013" cy="4752528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54864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822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9728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38988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66420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965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22860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587752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400" b="1" dirty="0" smtClean="0">
                <a:latin typeface="Cambria" pitchFamily="18" charset="0"/>
              </a:rPr>
              <a:t>1.</a:t>
            </a:r>
            <a:r>
              <a:rPr lang="cs-CZ" sz="2400" dirty="0" smtClean="0">
                <a:latin typeface="Cambria" pitchFamily="18" charset="0"/>
              </a:rPr>
              <a:t> </a:t>
            </a:r>
            <a:r>
              <a:rPr lang="cs-CZ" sz="2400" dirty="0">
                <a:latin typeface="Cambria" pitchFamily="18" charset="0"/>
              </a:rPr>
              <a:t>	</a:t>
            </a:r>
            <a:r>
              <a:rPr lang="cs-CZ" sz="2400" dirty="0" smtClean="0">
                <a:latin typeface="Cambria" pitchFamily="18" charset="0"/>
              </a:rPr>
              <a:t>Charakterizujte hospodářskou situaci Ruska na 	počátku 20. století.</a:t>
            </a:r>
          </a:p>
          <a:p>
            <a:r>
              <a:rPr lang="cs-CZ" sz="2400" b="1" dirty="0" smtClean="0">
                <a:latin typeface="Cambria" pitchFamily="18" charset="0"/>
              </a:rPr>
              <a:t>2.</a:t>
            </a:r>
            <a:r>
              <a:rPr lang="cs-CZ" sz="2400" dirty="0" smtClean="0">
                <a:latin typeface="Cambria" pitchFamily="18" charset="0"/>
              </a:rPr>
              <a:t>	Popište sociální skladbu ruské společnosti.</a:t>
            </a:r>
          </a:p>
          <a:p>
            <a:r>
              <a:rPr lang="cs-CZ" sz="2400" b="1" dirty="0" smtClean="0">
                <a:latin typeface="Cambria" pitchFamily="18" charset="0"/>
              </a:rPr>
              <a:t>3.</a:t>
            </a:r>
            <a:r>
              <a:rPr lang="cs-CZ" sz="2400" dirty="0" smtClean="0">
                <a:latin typeface="Cambria" pitchFamily="18" charset="0"/>
              </a:rPr>
              <a:t>	Jak a s jakým výsledkem probíhala rusko-japonská 	válka?</a:t>
            </a:r>
          </a:p>
          <a:p>
            <a:r>
              <a:rPr lang="cs-CZ" sz="2400" b="1" dirty="0" smtClean="0">
                <a:latin typeface="Cambria" pitchFamily="18" charset="0"/>
              </a:rPr>
              <a:t>4.</a:t>
            </a:r>
            <a:r>
              <a:rPr lang="cs-CZ" sz="2400" dirty="0" smtClean="0">
                <a:latin typeface="Cambria" pitchFamily="18" charset="0"/>
              </a:rPr>
              <a:t>	Popište průběh a význam revoluce roku 1905.</a:t>
            </a:r>
          </a:p>
          <a:p>
            <a:r>
              <a:rPr lang="cs-CZ" sz="2400" b="1" dirty="0" smtClean="0">
                <a:latin typeface="Cambria" pitchFamily="18" charset="0"/>
              </a:rPr>
              <a:t>5.</a:t>
            </a:r>
            <a:r>
              <a:rPr lang="cs-CZ" sz="2400" dirty="0" smtClean="0">
                <a:latin typeface="Cambria" pitchFamily="18" charset="0"/>
              </a:rPr>
              <a:t>	Co bylo podstatou Stolypinovy agrární reformy?</a:t>
            </a:r>
          </a:p>
          <a:p>
            <a:r>
              <a:rPr lang="cs-CZ" sz="2400" dirty="0" smtClean="0">
                <a:latin typeface="Cambria" pitchFamily="18" charset="0"/>
              </a:rPr>
              <a:t>6.	Jaké politické strany se zformovaly v Rusku před 	první světovou válkou? Kdo byli bolševici?</a:t>
            </a:r>
            <a:endParaRPr lang="cs-CZ" dirty="0" smtClean="0">
              <a:latin typeface="Cambria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904425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3528" y="188640"/>
            <a:ext cx="8568952" cy="661719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dirty="0">
                <a:latin typeface="Cambria" pitchFamily="18" charset="0"/>
              </a:rPr>
              <a:t>Text: Mgr. František Šturma</a:t>
            </a:r>
          </a:p>
          <a:p>
            <a:endParaRPr lang="cs-CZ" sz="2000" dirty="0">
              <a:latin typeface="Cambria" pitchFamily="18" charset="0"/>
            </a:endParaRPr>
          </a:p>
          <a:p>
            <a:r>
              <a:rPr lang="cs-CZ" sz="2000" dirty="0">
                <a:latin typeface="Cambria" pitchFamily="18" charset="0"/>
              </a:rPr>
              <a:t>Použité obrázky:</a:t>
            </a:r>
          </a:p>
          <a:p>
            <a:endParaRPr lang="cs-CZ" sz="1400" dirty="0">
              <a:latin typeface="Cambria" pitchFamily="18" charset="0"/>
            </a:endParaRPr>
          </a:p>
          <a:p>
            <a:r>
              <a:rPr lang="cs-CZ" sz="1400" dirty="0" err="1">
                <a:latin typeface="Cambria" pitchFamily="18" charset="0"/>
              </a:rPr>
              <a:t>Soubor:Lesser_Coat_of_Arms_of_Russian_Empire.svg</a:t>
            </a:r>
            <a:r>
              <a:rPr lang="cs-CZ" sz="1400" dirty="0">
                <a:latin typeface="Cambria" pitchFamily="18" charset="0"/>
              </a:rPr>
              <a:t>. In </a:t>
            </a:r>
            <a:r>
              <a:rPr lang="cs-CZ" sz="1400" dirty="0" err="1">
                <a:latin typeface="Cambria" pitchFamily="18" charset="0"/>
              </a:rPr>
              <a:t>Wikipedia</a:t>
            </a:r>
            <a:r>
              <a:rPr lang="cs-CZ" sz="1400" dirty="0">
                <a:latin typeface="Cambria" pitchFamily="18" charset="0"/>
              </a:rPr>
              <a:t> : </a:t>
            </a:r>
            <a:r>
              <a:rPr lang="cs-CZ" sz="1400" dirty="0" err="1">
                <a:latin typeface="Cambria" pitchFamily="18" charset="0"/>
              </a:rPr>
              <a:t>the</a:t>
            </a:r>
            <a:r>
              <a:rPr lang="cs-CZ" sz="1400" dirty="0">
                <a:latin typeface="Cambria" pitchFamily="18" charset="0"/>
              </a:rPr>
              <a:t> free </a:t>
            </a:r>
            <a:r>
              <a:rPr lang="cs-CZ" sz="1400" dirty="0" err="1">
                <a:latin typeface="Cambria" pitchFamily="18" charset="0"/>
              </a:rPr>
              <a:t>encyclopedia</a:t>
            </a:r>
            <a:r>
              <a:rPr lang="cs-CZ" sz="1400" dirty="0">
                <a:latin typeface="Cambria" pitchFamily="18" charset="0"/>
              </a:rPr>
              <a:t> [online]. St. </a:t>
            </a:r>
            <a:r>
              <a:rPr lang="cs-CZ" sz="1400" dirty="0" err="1">
                <a:latin typeface="Cambria" pitchFamily="18" charset="0"/>
              </a:rPr>
              <a:t>Petersburg</a:t>
            </a:r>
            <a:r>
              <a:rPr lang="cs-CZ" sz="1400" dirty="0">
                <a:latin typeface="Cambria" pitchFamily="18" charset="0"/>
              </a:rPr>
              <a:t> (Florida) : </a:t>
            </a:r>
            <a:r>
              <a:rPr lang="cs-CZ" sz="1400" dirty="0" err="1">
                <a:latin typeface="Cambria" pitchFamily="18" charset="0"/>
              </a:rPr>
              <a:t>Wikipedia</a:t>
            </a:r>
            <a:r>
              <a:rPr lang="cs-CZ" sz="1400" dirty="0">
                <a:latin typeface="Cambria" pitchFamily="18" charset="0"/>
              </a:rPr>
              <a:t> </a:t>
            </a:r>
            <a:r>
              <a:rPr lang="cs-CZ" sz="1400" dirty="0" err="1">
                <a:latin typeface="Cambria" pitchFamily="18" charset="0"/>
              </a:rPr>
              <a:t>Foundation</a:t>
            </a:r>
            <a:r>
              <a:rPr lang="cs-CZ" sz="1400" dirty="0">
                <a:latin typeface="Cambria" pitchFamily="18" charset="0"/>
              </a:rPr>
              <a:t>, [cit. 2011-10-10]. Dostupné z WWW: &lt;</a:t>
            </a:r>
          </a:p>
          <a:p>
            <a:r>
              <a:rPr lang="cs-CZ" sz="1400" dirty="0">
                <a:latin typeface="Cambria" pitchFamily="18" charset="0"/>
              </a:rPr>
              <a:t>http://cs.wikipedia.org/wiki/</a:t>
            </a:r>
            <a:r>
              <a:rPr lang="cs-CZ" sz="1400" dirty="0" err="1">
                <a:latin typeface="Cambria" pitchFamily="18" charset="0"/>
              </a:rPr>
              <a:t>Soubor:Lesser_Coat_of_Arms_of_Russian_Empire.svg</a:t>
            </a:r>
            <a:r>
              <a:rPr lang="cs-CZ" sz="1400" dirty="0">
                <a:latin typeface="Cambria" pitchFamily="18" charset="0"/>
              </a:rPr>
              <a:t>&gt;.</a:t>
            </a:r>
          </a:p>
          <a:p>
            <a:r>
              <a:rPr lang="cs-CZ" sz="1400" dirty="0">
                <a:latin typeface="Cambria" pitchFamily="18" charset="0"/>
              </a:rPr>
              <a:t> </a:t>
            </a:r>
          </a:p>
          <a:p>
            <a:r>
              <a:rPr lang="cs-CZ" sz="1400" dirty="0" err="1">
                <a:latin typeface="Cambria" pitchFamily="18" charset="0"/>
              </a:rPr>
              <a:t>Soubor:Ilia_Efimovich_Repin</a:t>
            </a:r>
            <a:r>
              <a:rPr lang="cs-CZ" sz="1400" dirty="0">
                <a:latin typeface="Cambria" pitchFamily="18" charset="0"/>
              </a:rPr>
              <a:t>_(1844-1930)_-_</a:t>
            </a:r>
            <a:r>
              <a:rPr lang="cs-CZ" sz="1400" dirty="0" err="1">
                <a:latin typeface="Cambria" pitchFamily="18" charset="0"/>
              </a:rPr>
              <a:t>Volga_Boatmen</a:t>
            </a:r>
            <a:r>
              <a:rPr lang="cs-CZ" sz="1400" dirty="0">
                <a:latin typeface="Cambria" pitchFamily="18" charset="0"/>
              </a:rPr>
              <a:t>_(1870-1873).</a:t>
            </a:r>
            <a:r>
              <a:rPr lang="cs-CZ" sz="1400" dirty="0" err="1">
                <a:latin typeface="Cambria" pitchFamily="18" charset="0"/>
              </a:rPr>
              <a:t>jpg</a:t>
            </a:r>
            <a:r>
              <a:rPr lang="cs-CZ" sz="1400" dirty="0">
                <a:latin typeface="Cambria" pitchFamily="18" charset="0"/>
              </a:rPr>
              <a:t>. In </a:t>
            </a:r>
            <a:r>
              <a:rPr lang="cs-CZ" sz="1400" dirty="0" err="1">
                <a:latin typeface="Cambria" pitchFamily="18" charset="0"/>
              </a:rPr>
              <a:t>Wikipedia</a:t>
            </a:r>
            <a:r>
              <a:rPr lang="cs-CZ" sz="1400" dirty="0">
                <a:latin typeface="Cambria" pitchFamily="18" charset="0"/>
              </a:rPr>
              <a:t> : </a:t>
            </a:r>
            <a:r>
              <a:rPr lang="cs-CZ" sz="1400" dirty="0" err="1">
                <a:latin typeface="Cambria" pitchFamily="18" charset="0"/>
              </a:rPr>
              <a:t>the</a:t>
            </a:r>
            <a:r>
              <a:rPr lang="cs-CZ" sz="1400" dirty="0">
                <a:latin typeface="Cambria" pitchFamily="18" charset="0"/>
              </a:rPr>
              <a:t> free </a:t>
            </a:r>
            <a:r>
              <a:rPr lang="cs-CZ" sz="1400" dirty="0" err="1">
                <a:latin typeface="Cambria" pitchFamily="18" charset="0"/>
              </a:rPr>
              <a:t>encyclopedia</a:t>
            </a:r>
            <a:r>
              <a:rPr lang="cs-CZ" sz="1400" dirty="0">
                <a:latin typeface="Cambria" pitchFamily="18" charset="0"/>
              </a:rPr>
              <a:t> [online]. St. </a:t>
            </a:r>
            <a:r>
              <a:rPr lang="cs-CZ" sz="1400" dirty="0" err="1">
                <a:latin typeface="Cambria" pitchFamily="18" charset="0"/>
              </a:rPr>
              <a:t>Petersburg</a:t>
            </a:r>
            <a:r>
              <a:rPr lang="cs-CZ" sz="1400" dirty="0">
                <a:latin typeface="Cambria" pitchFamily="18" charset="0"/>
              </a:rPr>
              <a:t> (Florida) : </a:t>
            </a:r>
            <a:r>
              <a:rPr lang="cs-CZ" sz="1400" dirty="0" err="1">
                <a:latin typeface="Cambria" pitchFamily="18" charset="0"/>
              </a:rPr>
              <a:t>Wikipedia</a:t>
            </a:r>
            <a:r>
              <a:rPr lang="cs-CZ" sz="1400" dirty="0">
                <a:latin typeface="Cambria" pitchFamily="18" charset="0"/>
              </a:rPr>
              <a:t> </a:t>
            </a:r>
            <a:r>
              <a:rPr lang="cs-CZ" sz="1400" dirty="0" err="1">
                <a:latin typeface="Cambria" pitchFamily="18" charset="0"/>
              </a:rPr>
              <a:t>Foundation</a:t>
            </a:r>
            <a:r>
              <a:rPr lang="cs-CZ" sz="1400" dirty="0">
                <a:latin typeface="Cambria" pitchFamily="18" charset="0"/>
              </a:rPr>
              <a:t>, [cit. 2011-10-10]. Dostupné z WWW: &lt;</a:t>
            </a:r>
          </a:p>
          <a:p>
            <a:r>
              <a:rPr lang="cs-CZ" sz="1400" dirty="0">
                <a:latin typeface="Cambria" pitchFamily="18" charset="0"/>
              </a:rPr>
              <a:t>http://commons.wikimedia.org/wiki/</a:t>
            </a:r>
            <a:r>
              <a:rPr lang="cs-CZ" sz="1400" dirty="0" err="1">
                <a:latin typeface="Cambria" pitchFamily="18" charset="0"/>
              </a:rPr>
              <a:t>File:Ilia_Efimovich_Repin</a:t>
            </a:r>
            <a:r>
              <a:rPr lang="cs-CZ" sz="1400" dirty="0">
                <a:latin typeface="Cambria" pitchFamily="18" charset="0"/>
              </a:rPr>
              <a:t>_(1844-1930)_-_</a:t>
            </a:r>
            <a:r>
              <a:rPr lang="cs-CZ" sz="1400" dirty="0" err="1">
                <a:latin typeface="Cambria" pitchFamily="18" charset="0"/>
              </a:rPr>
              <a:t>Volga_Boatmen</a:t>
            </a:r>
            <a:r>
              <a:rPr lang="cs-CZ" sz="1400" dirty="0">
                <a:latin typeface="Cambria" pitchFamily="18" charset="0"/>
              </a:rPr>
              <a:t>_(1870-1873).</a:t>
            </a:r>
            <a:r>
              <a:rPr lang="cs-CZ" sz="1400" dirty="0" err="1">
                <a:latin typeface="Cambria" pitchFamily="18" charset="0"/>
              </a:rPr>
              <a:t>jpg</a:t>
            </a:r>
            <a:r>
              <a:rPr lang="cs-CZ" sz="1400" dirty="0">
                <a:latin typeface="Cambria" pitchFamily="18" charset="0"/>
              </a:rPr>
              <a:t>&gt;.</a:t>
            </a:r>
          </a:p>
          <a:p>
            <a:r>
              <a:rPr lang="cs-CZ" sz="1400" dirty="0">
                <a:latin typeface="Cambria" pitchFamily="18" charset="0"/>
              </a:rPr>
              <a:t> </a:t>
            </a:r>
          </a:p>
          <a:p>
            <a:r>
              <a:rPr lang="cs-CZ" sz="1400" dirty="0">
                <a:latin typeface="Cambria" pitchFamily="18" charset="0"/>
              </a:rPr>
              <a:t>Soubor:Tsar_Nicholas_II_-1898.jpg. In </a:t>
            </a:r>
            <a:r>
              <a:rPr lang="cs-CZ" sz="1400" dirty="0" err="1">
                <a:latin typeface="Cambria" pitchFamily="18" charset="0"/>
              </a:rPr>
              <a:t>Wikipedia</a:t>
            </a:r>
            <a:r>
              <a:rPr lang="cs-CZ" sz="1400" dirty="0">
                <a:latin typeface="Cambria" pitchFamily="18" charset="0"/>
              </a:rPr>
              <a:t> : </a:t>
            </a:r>
            <a:r>
              <a:rPr lang="cs-CZ" sz="1400" dirty="0" err="1">
                <a:latin typeface="Cambria" pitchFamily="18" charset="0"/>
              </a:rPr>
              <a:t>the</a:t>
            </a:r>
            <a:r>
              <a:rPr lang="cs-CZ" sz="1400" dirty="0">
                <a:latin typeface="Cambria" pitchFamily="18" charset="0"/>
              </a:rPr>
              <a:t> free </a:t>
            </a:r>
            <a:r>
              <a:rPr lang="cs-CZ" sz="1400" dirty="0" err="1">
                <a:latin typeface="Cambria" pitchFamily="18" charset="0"/>
              </a:rPr>
              <a:t>encyclopedia</a:t>
            </a:r>
            <a:r>
              <a:rPr lang="cs-CZ" sz="1400" dirty="0">
                <a:latin typeface="Cambria" pitchFamily="18" charset="0"/>
              </a:rPr>
              <a:t> [online]. St. </a:t>
            </a:r>
            <a:r>
              <a:rPr lang="cs-CZ" sz="1400" dirty="0" err="1">
                <a:latin typeface="Cambria" pitchFamily="18" charset="0"/>
              </a:rPr>
              <a:t>Petersburg</a:t>
            </a:r>
            <a:r>
              <a:rPr lang="cs-CZ" sz="1400" dirty="0">
                <a:latin typeface="Cambria" pitchFamily="18" charset="0"/>
              </a:rPr>
              <a:t> (Florida) : </a:t>
            </a:r>
            <a:r>
              <a:rPr lang="cs-CZ" sz="1400" dirty="0" err="1">
                <a:latin typeface="Cambria" pitchFamily="18" charset="0"/>
              </a:rPr>
              <a:t>Wikipedia</a:t>
            </a:r>
            <a:r>
              <a:rPr lang="cs-CZ" sz="1400" dirty="0">
                <a:latin typeface="Cambria" pitchFamily="18" charset="0"/>
              </a:rPr>
              <a:t> </a:t>
            </a:r>
            <a:r>
              <a:rPr lang="cs-CZ" sz="1400" dirty="0" err="1">
                <a:latin typeface="Cambria" pitchFamily="18" charset="0"/>
              </a:rPr>
              <a:t>Foundation</a:t>
            </a:r>
            <a:r>
              <a:rPr lang="cs-CZ" sz="1400" dirty="0">
                <a:latin typeface="Cambria" pitchFamily="18" charset="0"/>
              </a:rPr>
              <a:t>, [cit. 2011-10-10]. Dostupné z WWW: &lt;</a:t>
            </a:r>
          </a:p>
          <a:p>
            <a:r>
              <a:rPr lang="cs-CZ" sz="1400" dirty="0">
                <a:latin typeface="Cambria" pitchFamily="18" charset="0"/>
              </a:rPr>
              <a:t>http://commons.wikimedia.org/wiki/File:Tsar_Nicholas_II_-1898.jpg&gt;.</a:t>
            </a:r>
          </a:p>
          <a:p>
            <a:r>
              <a:rPr lang="cs-CZ" sz="1400" dirty="0">
                <a:latin typeface="Cambria" pitchFamily="18" charset="0"/>
              </a:rPr>
              <a:t> </a:t>
            </a:r>
          </a:p>
          <a:p>
            <a:r>
              <a:rPr lang="cs-CZ" sz="1400" dirty="0">
                <a:latin typeface="Cambria" pitchFamily="18" charset="0"/>
              </a:rPr>
              <a:t>Soubor:Russian_Royal_Family_1911_720px.jpg. In </a:t>
            </a:r>
            <a:r>
              <a:rPr lang="cs-CZ" sz="1400" dirty="0" err="1">
                <a:latin typeface="Cambria" pitchFamily="18" charset="0"/>
              </a:rPr>
              <a:t>Wikipedia</a:t>
            </a:r>
            <a:r>
              <a:rPr lang="cs-CZ" sz="1400" dirty="0">
                <a:latin typeface="Cambria" pitchFamily="18" charset="0"/>
              </a:rPr>
              <a:t> : </a:t>
            </a:r>
            <a:r>
              <a:rPr lang="cs-CZ" sz="1400" dirty="0" err="1">
                <a:latin typeface="Cambria" pitchFamily="18" charset="0"/>
              </a:rPr>
              <a:t>the</a:t>
            </a:r>
            <a:r>
              <a:rPr lang="cs-CZ" sz="1400" dirty="0">
                <a:latin typeface="Cambria" pitchFamily="18" charset="0"/>
              </a:rPr>
              <a:t> free </a:t>
            </a:r>
            <a:r>
              <a:rPr lang="cs-CZ" sz="1400" dirty="0" err="1">
                <a:latin typeface="Cambria" pitchFamily="18" charset="0"/>
              </a:rPr>
              <a:t>encyclopedia</a:t>
            </a:r>
            <a:r>
              <a:rPr lang="cs-CZ" sz="1400" dirty="0">
                <a:latin typeface="Cambria" pitchFamily="18" charset="0"/>
              </a:rPr>
              <a:t> [online]. St. </a:t>
            </a:r>
            <a:r>
              <a:rPr lang="cs-CZ" sz="1400" dirty="0" err="1">
                <a:latin typeface="Cambria" pitchFamily="18" charset="0"/>
              </a:rPr>
              <a:t>Petersburg</a:t>
            </a:r>
            <a:r>
              <a:rPr lang="cs-CZ" sz="1400" dirty="0">
                <a:latin typeface="Cambria" pitchFamily="18" charset="0"/>
              </a:rPr>
              <a:t> (Florida) : </a:t>
            </a:r>
            <a:r>
              <a:rPr lang="cs-CZ" sz="1400" dirty="0" err="1">
                <a:latin typeface="Cambria" pitchFamily="18" charset="0"/>
              </a:rPr>
              <a:t>Wikipedia</a:t>
            </a:r>
            <a:r>
              <a:rPr lang="cs-CZ" sz="1400" dirty="0">
                <a:latin typeface="Cambria" pitchFamily="18" charset="0"/>
              </a:rPr>
              <a:t> </a:t>
            </a:r>
            <a:r>
              <a:rPr lang="cs-CZ" sz="1400" dirty="0" err="1">
                <a:latin typeface="Cambria" pitchFamily="18" charset="0"/>
              </a:rPr>
              <a:t>Foundation</a:t>
            </a:r>
            <a:r>
              <a:rPr lang="cs-CZ" sz="1400" dirty="0">
                <a:latin typeface="Cambria" pitchFamily="18" charset="0"/>
              </a:rPr>
              <a:t>, [cit. 2011-10-10]. Dostupné z WWW: &lt; http://commons.wikimedia.org/wiki/File:Russian_Royal_Family_1911_720px.jpg&gt;.</a:t>
            </a:r>
          </a:p>
          <a:p>
            <a:r>
              <a:rPr lang="cs-CZ" sz="1400" dirty="0">
                <a:latin typeface="Cambria" pitchFamily="18" charset="0"/>
              </a:rPr>
              <a:t> </a:t>
            </a:r>
          </a:p>
          <a:p>
            <a:r>
              <a:rPr lang="cs-CZ" sz="1400" dirty="0" err="1">
                <a:latin typeface="Cambria" pitchFamily="18" charset="0"/>
              </a:rPr>
              <a:t>Soubor:Haritena_Korotkiewich.jpg</a:t>
            </a:r>
            <a:r>
              <a:rPr lang="cs-CZ" sz="1400" dirty="0">
                <a:latin typeface="Cambria" pitchFamily="18" charset="0"/>
              </a:rPr>
              <a:t>. In </a:t>
            </a:r>
            <a:r>
              <a:rPr lang="cs-CZ" sz="1400" dirty="0" err="1">
                <a:latin typeface="Cambria" pitchFamily="18" charset="0"/>
              </a:rPr>
              <a:t>Wikipedia</a:t>
            </a:r>
            <a:r>
              <a:rPr lang="cs-CZ" sz="1400" dirty="0">
                <a:latin typeface="Cambria" pitchFamily="18" charset="0"/>
              </a:rPr>
              <a:t> : </a:t>
            </a:r>
            <a:r>
              <a:rPr lang="cs-CZ" sz="1400" dirty="0" err="1">
                <a:latin typeface="Cambria" pitchFamily="18" charset="0"/>
              </a:rPr>
              <a:t>the</a:t>
            </a:r>
            <a:r>
              <a:rPr lang="cs-CZ" sz="1400" dirty="0">
                <a:latin typeface="Cambria" pitchFamily="18" charset="0"/>
              </a:rPr>
              <a:t> free </a:t>
            </a:r>
            <a:r>
              <a:rPr lang="cs-CZ" sz="1400" dirty="0" err="1">
                <a:latin typeface="Cambria" pitchFamily="18" charset="0"/>
              </a:rPr>
              <a:t>encyclopedia</a:t>
            </a:r>
            <a:r>
              <a:rPr lang="cs-CZ" sz="1400" dirty="0">
                <a:latin typeface="Cambria" pitchFamily="18" charset="0"/>
              </a:rPr>
              <a:t> [online]. St. </a:t>
            </a:r>
            <a:r>
              <a:rPr lang="cs-CZ" sz="1400" dirty="0" err="1">
                <a:latin typeface="Cambria" pitchFamily="18" charset="0"/>
              </a:rPr>
              <a:t>Petersburg</a:t>
            </a:r>
            <a:r>
              <a:rPr lang="cs-CZ" sz="1400" dirty="0">
                <a:latin typeface="Cambria" pitchFamily="18" charset="0"/>
              </a:rPr>
              <a:t> (Florida) : </a:t>
            </a:r>
            <a:r>
              <a:rPr lang="cs-CZ" sz="1400" dirty="0" err="1">
                <a:latin typeface="Cambria" pitchFamily="18" charset="0"/>
              </a:rPr>
              <a:t>Wikipedia</a:t>
            </a:r>
            <a:r>
              <a:rPr lang="cs-CZ" sz="1400" dirty="0">
                <a:latin typeface="Cambria" pitchFamily="18" charset="0"/>
              </a:rPr>
              <a:t> </a:t>
            </a:r>
            <a:r>
              <a:rPr lang="cs-CZ" sz="1400" dirty="0" err="1">
                <a:latin typeface="Cambria" pitchFamily="18" charset="0"/>
              </a:rPr>
              <a:t>Foundation</a:t>
            </a:r>
            <a:r>
              <a:rPr lang="cs-CZ" sz="1400" dirty="0">
                <a:latin typeface="Cambria" pitchFamily="18" charset="0"/>
              </a:rPr>
              <a:t>, [cit. 2011-10-10]. Dostupné z WWW: &lt;</a:t>
            </a:r>
          </a:p>
          <a:p>
            <a:r>
              <a:rPr lang="cs-CZ" sz="1400" dirty="0">
                <a:latin typeface="Cambria" pitchFamily="18" charset="0"/>
              </a:rPr>
              <a:t>http://commons.wikimedia.org/wiki/</a:t>
            </a:r>
            <a:r>
              <a:rPr lang="cs-CZ" sz="1400" dirty="0" err="1">
                <a:latin typeface="Cambria" pitchFamily="18" charset="0"/>
              </a:rPr>
              <a:t>File:Haritena_Korotkiewich.jpg</a:t>
            </a:r>
            <a:r>
              <a:rPr lang="cs-CZ" sz="1400" dirty="0">
                <a:latin typeface="Cambria" pitchFamily="18" charset="0"/>
              </a:rPr>
              <a:t>&gt;.</a:t>
            </a:r>
          </a:p>
          <a:p>
            <a:endParaRPr lang="cs-CZ" sz="1400" dirty="0">
              <a:latin typeface="Cambria" pitchFamily="18" charset="0"/>
            </a:endParaRPr>
          </a:p>
          <a:p>
            <a:r>
              <a:rPr lang="cs-CZ" sz="1400" dirty="0">
                <a:latin typeface="Cambria" pitchFamily="18" charset="0"/>
              </a:rPr>
              <a:t>Soubor:Gaydamak_Vsadnik1904Port-Arthur2. In </a:t>
            </a:r>
            <a:r>
              <a:rPr lang="cs-CZ" sz="1400" dirty="0" err="1">
                <a:latin typeface="Cambria" pitchFamily="18" charset="0"/>
              </a:rPr>
              <a:t>Wikipedia</a:t>
            </a:r>
            <a:r>
              <a:rPr lang="cs-CZ" sz="1400" dirty="0">
                <a:latin typeface="Cambria" pitchFamily="18" charset="0"/>
              </a:rPr>
              <a:t> : </a:t>
            </a:r>
            <a:r>
              <a:rPr lang="cs-CZ" sz="1400" dirty="0" err="1">
                <a:latin typeface="Cambria" pitchFamily="18" charset="0"/>
              </a:rPr>
              <a:t>the</a:t>
            </a:r>
            <a:r>
              <a:rPr lang="cs-CZ" sz="1400" dirty="0">
                <a:latin typeface="Cambria" pitchFamily="18" charset="0"/>
              </a:rPr>
              <a:t> free </a:t>
            </a:r>
            <a:r>
              <a:rPr lang="cs-CZ" sz="1400" dirty="0" err="1">
                <a:latin typeface="Cambria" pitchFamily="18" charset="0"/>
              </a:rPr>
              <a:t>encyclopedia</a:t>
            </a:r>
            <a:r>
              <a:rPr lang="cs-CZ" sz="1400" dirty="0">
                <a:latin typeface="Cambria" pitchFamily="18" charset="0"/>
              </a:rPr>
              <a:t> [online]. St. </a:t>
            </a:r>
            <a:r>
              <a:rPr lang="cs-CZ" sz="1400" dirty="0" err="1">
                <a:latin typeface="Cambria" pitchFamily="18" charset="0"/>
              </a:rPr>
              <a:t>Petersburg</a:t>
            </a:r>
            <a:r>
              <a:rPr lang="cs-CZ" sz="1400" dirty="0">
                <a:latin typeface="Cambria" pitchFamily="18" charset="0"/>
              </a:rPr>
              <a:t> (Florida) : </a:t>
            </a:r>
            <a:r>
              <a:rPr lang="cs-CZ" sz="1400" dirty="0" err="1">
                <a:latin typeface="Cambria" pitchFamily="18" charset="0"/>
              </a:rPr>
              <a:t>Wikipedia</a:t>
            </a:r>
            <a:r>
              <a:rPr lang="cs-CZ" sz="1400" dirty="0">
                <a:latin typeface="Cambria" pitchFamily="18" charset="0"/>
              </a:rPr>
              <a:t> </a:t>
            </a:r>
            <a:r>
              <a:rPr lang="cs-CZ" sz="1400" dirty="0" err="1">
                <a:latin typeface="Cambria" pitchFamily="18" charset="0"/>
              </a:rPr>
              <a:t>Foundation</a:t>
            </a:r>
            <a:r>
              <a:rPr lang="cs-CZ" sz="1400" dirty="0">
                <a:latin typeface="Cambria" pitchFamily="18" charset="0"/>
              </a:rPr>
              <a:t>, [cit. 2011-10-10]. Dostupné z WWW: &lt;</a:t>
            </a:r>
          </a:p>
          <a:p>
            <a:r>
              <a:rPr lang="cs-CZ" sz="1400" dirty="0">
                <a:latin typeface="Cambria" pitchFamily="18" charset="0"/>
              </a:rPr>
              <a:t>http://commons.wikimedia.org/wiki/File:Gaydamak_Vsadnik1904Port-Arthur2.&gt;.</a:t>
            </a:r>
          </a:p>
        </p:txBody>
      </p:sp>
    </p:spTree>
    <p:extLst>
      <p:ext uri="{BB962C8B-B14F-4D97-AF65-F5344CB8AC3E}">
        <p14:creationId xmlns:p14="http://schemas.microsoft.com/office/powerpoint/2010/main" val="30415190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3528" y="188639"/>
            <a:ext cx="8568952" cy="440120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>
                <a:latin typeface="Cambria" pitchFamily="18" charset="0"/>
              </a:rPr>
              <a:t>Soubor:Bundesarchiv_Bild_183-S01260,_St._Petersburg,_Militar_vor_Winterpalast.jpg. In </a:t>
            </a:r>
            <a:r>
              <a:rPr lang="cs-CZ" sz="1400" dirty="0" err="1">
                <a:latin typeface="Cambria" pitchFamily="18" charset="0"/>
              </a:rPr>
              <a:t>Wikipedia</a:t>
            </a:r>
            <a:r>
              <a:rPr lang="cs-CZ" sz="1400" dirty="0">
                <a:latin typeface="Cambria" pitchFamily="18" charset="0"/>
              </a:rPr>
              <a:t> : </a:t>
            </a:r>
            <a:r>
              <a:rPr lang="cs-CZ" sz="1400" dirty="0" err="1">
                <a:latin typeface="Cambria" pitchFamily="18" charset="0"/>
              </a:rPr>
              <a:t>the</a:t>
            </a:r>
            <a:r>
              <a:rPr lang="cs-CZ" sz="1400" dirty="0">
                <a:latin typeface="Cambria" pitchFamily="18" charset="0"/>
              </a:rPr>
              <a:t> free </a:t>
            </a:r>
            <a:r>
              <a:rPr lang="cs-CZ" sz="1400" dirty="0" err="1">
                <a:latin typeface="Cambria" pitchFamily="18" charset="0"/>
              </a:rPr>
              <a:t>encyclopedia</a:t>
            </a:r>
            <a:r>
              <a:rPr lang="cs-CZ" sz="1400" dirty="0">
                <a:latin typeface="Cambria" pitchFamily="18" charset="0"/>
              </a:rPr>
              <a:t> [online]. St. </a:t>
            </a:r>
            <a:r>
              <a:rPr lang="cs-CZ" sz="1400" dirty="0" err="1">
                <a:latin typeface="Cambria" pitchFamily="18" charset="0"/>
              </a:rPr>
              <a:t>Petersburg</a:t>
            </a:r>
            <a:r>
              <a:rPr lang="cs-CZ" sz="1400" dirty="0">
                <a:latin typeface="Cambria" pitchFamily="18" charset="0"/>
              </a:rPr>
              <a:t> (Florida) : </a:t>
            </a:r>
            <a:r>
              <a:rPr lang="cs-CZ" sz="1400" dirty="0" err="1">
                <a:latin typeface="Cambria" pitchFamily="18" charset="0"/>
              </a:rPr>
              <a:t>Wikipedia</a:t>
            </a:r>
            <a:r>
              <a:rPr lang="cs-CZ" sz="1400" dirty="0">
                <a:latin typeface="Cambria" pitchFamily="18" charset="0"/>
              </a:rPr>
              <a:t> </a:t>
            </a:r>
            <a:r>
              <a:rPr lang="cs-CZ" sz="1400" dirty="0" err="1">
                <a:latin typeface="Cambria" pitchFamily="18" charset="0"/>
              </a:rPr>
              <a:t>Foundation</a:t>
            </a:r>
            <a:r>
              <a:rPr lang="cs-CZ" sz="1400" dirty="0">
                <a:latin typeface="Cambria" pitchFamily="18" charset="0"/>
              </a:rPr>
              <a:t>, [cit. 2011-10-10]. Dostupné z WWW: &lt;</a:t>
            </a:r>
          </a:p>
          <a:p>
            <a:r>
              <a:rPr lang="cs-CZ" sz="1400" dirty="0">
                <a:latin typeface="Cambria" pitchFamily="18" charset="0"/>
              </a:rPr>
              <a:t>http://cs.wikipedia.org/wiki/Soubor:Bundesarchiv_Bild_183-S01260,_St._Petersburg,_Militar_vor_Winterpalast.jpg&gt;.</a:t>
            </a:r>
          </a:p>
          <a:p>
            <a:r>
              <a:rPr lang="cs-CZ" sz="1400" dirty="0">
                <a:latin typeface="Cambria" pitchFamily="18" charset="0"/>
              </a:rPr>
              <a:t> </a:t>
            </a:r>
          </a:p>
          <a:p>
            <a:r>
              <a:rPr lang="cs-CZ" sz="1400" dirty="0">
                <a:latin typeface="Cambria" pitchFamily="18" charset="0"/>
              </a:rPr>
              <a:t>Soubor:Repin_17October.jpg. In </a:t>
            </a:r>
            <a:r>
              <a:rPr lang="cs-CZ" sz="1400" dirty="0" err="1">
                <a:latin typeface="Cambria" pitchFamily="18" charset="0"/>
              </a:rPr>
              <a:t>Wikipedia</a:t>
            </a:r>
            <a:r>
              <a:rPr lang="cs-CZ" sz="1400" dirty="0">
                <a:latin typeface="Cambria" pitchFamily="18" charset="0"/>
              </a:rPr>
              <a:t> : </a:t>
            </a:r>
            <a:r>
              <a:rPr lang="cs-CZ" sz="1400" dirty="0" err="1">
                <a:latin typeface="Cambria" pitchFamily="18" charset="0"/>
              </a:rPr>
              <a:t>the</a:t>
            </a:r>
            <a:r>
              <a:rPr lang="cs-CZ" sz="1400" dirty="0">
                <a:latin typeface="Cambria" pitchFamily="18" charset="0"/>
              </a:rPr>
              <a:t> free </a:t>
            </a:r>
            <a:r>
              <a:rPr lang="cs-CZ" sz="1400" dirty="0" err="1">
                <a:latin typeface="Cambria" pitchFamily="18" charset="0"/>
              </a:rPr>
              <a:t>encyclopedia</a:t>
            </a:r>
            <a:r>
              <a:rPr lang="cs-CZ" sz="1400" dirty="0">
                <a:latin typeface="Cambria" pitchFamily="18" charset="0"/>
              </a:rPr>
              <a:t> [online]. St. </a:t>
            </a:r>
            <a:r>
              <a:rPr lang="cs-CZ" sz="1400" dirty="0" err="1">
                <a:latin typeface="Cambria" pitchFamily="18" charset="0"/>
              </a:rPr>
              <a:t>Petersburg</a:t>
            </a:r>
            <a:r>
              <a:rPr lang="cs-CZ" sz="1400" dirty="0">
                <a:latin typeface="Cambria" pitchFamily="18" charset="0"/>
              </a:rPr>
              <a:t> (Florida) : </a:t>
            </a:r>
            <a:r>
              <a:rPr lang="cs-CZ" sz="1400" dirty="0" err="1">
                <a:latin typeface="Cambria" pitchFamily="18" charset="0"/>
              </a:rPr>
              <a:t>Wikipedia</a:t>
            </a:r>
            <a:r>
              <a:rPr lang="cs-CZ" sz="1400" dirty="0">
                <a:latin typeface="Cambria" pitchFamily="18" charset="0"/>
              </a:rPr>
              <a:t> </a:t>
            </a:r>
            <a:r>
              <a:rPr lang="cs-CZ" sz="1400" dirty="0" err="1">
                <a:latin typeface="Cambria" pitchFamily="18" charset="0"/>
              </a:rPr>
              <a:t>Foundation</a:t>
            </a:r>
            <a:r>
              <a:rPr lang="cs-CZ" sz="1400" dirty="0">
                <a:latin typeface="Cambria" pitchFamily="18" charset="0"/>
              </a:rPr>
              <a:t>, [cit. 2011-10-10]. Dostupné z WWW: &lt;http://cs.wikipedia.org/wiki/Soubor:Repin_17October.jpg&gt;.</a:t>
            </a:r>
          </a:p>
          <a:p>
            <a:r>
              <a:rPr lang="cs-CZ" sz="1400" dirty="0">
                <a:latin typeface="Cambria" pitchFamily="18" charset="0"/>
              </a:rPr>
              <a:t> </a:t>
            </a:r>
          </a:p>
          <a:p>
            <a:r>
              <a:rPr lang="cs-CZ" sz="1400" dirty="0" err="1">
                <a:latin typeface="Cambria" pitchFamily="18" charset="0"/>
              </a:rPr>
              <a:t>Soubor:Tauride_duma.jpg</a:t>
            </a:r>
            <a:r>
              <a:rPr lang="cs-CZ" sz="1400" dirty="0">
                <a:latin typeface="Cambria" pitchFamily="18" charset="0"/>
              </a:rPr>
              <a:t>. In </a:t>
            </a:r>
            <a:r>
              <a:rPr lang="cs-CZ" sz="1400" dirty="0" err="1">
                <a:latin typeface="Cambria" pitchFamily="18" charset="0"/>
              </a:rPr>
              <a:t>Wikipedia</a:t>
            </a:r>
            <a:r>
              <a:rPr lang="cs-CZ" sz="1400" dirty="0">
                <a:latin typeface="Cambria" pitchFamily="18" charset="0"/>
              </a:rPr>
              <a:t> : </a:t>
            </a:r>
            <a:r>
              <a:rPr lang="cs-CZ" sz="1400" dirty="0" err="1">
                <a:latin typeface="Cambria" pitchFamily="18" charset="0"/>
              </a:rPr>
              <a:t>the</a:t>
            </a:r>
            <a:r>
              <a:rPr lang="cs-CZ" sz="1400" dirty="0">
                <a:latin typeface="Cambria" pitchFamily="18" charset="0"/>
              </a:rPr>
              <a:t> free </a:t>
            </a:r>
            <a:r>
              <a:rPr lang="cs-CZ" sz="1400" dirty="0" err="1">
                <a:latin typeface="Cambria" pitchFamily="18" charset="0"/>
              </a:rPr>
              <a:t>encyclopedia</a:t>
            </a:r>
            <a:r>
              <a:rPr lang="cs-CZ" sz="1400" dirty="0">
                <a:latin typeface="Cambria" pitchFamily="18" charset="0"/>
              </a:rPr>
              <a:t> [online]. St. </a:t>
            </a:r>
            <a:r>
              <a:rPr lang="cs-CZ" sz="1400" dirty="0" err="1">
                <a:latin typeface="Cambria" pitchFamily="18" charset="0"/>
              </a:rPr>
              <a:t>Petersburg</a:t>
            </a:r>
            <a:r>
              <a:rPr lang="cs-CZ" sz="1400" dirty="0">
                <a:latin typeface="Cambria" pitchFamily="18" charset="0"/>
              </a:rPr>
              <a:t> (Florida) : </a:t>
            </a:r>
            <a:r>
              <a:rPr lang="cs-CZ" sz="1400" dirty="0" err="1">
                <a:latin typeface="Cambria" pitchFamily="18" charset="0"/>
              </a:rPr>
              <a:t>Wikipedia</a:t>
            </a:r>
            <a:r>
              <a:rPr lang="cs-CZ" sz="1400" dirty="0">
                <a:latin typeface="Cambria" pitchFamily="18" charset="0"/>
              </a:rPr>
              <a:t> </a:t>
            </a:r>
            <a:r>
              <a:rPr lang="cs-CZ" sz="1400" dirty="0" err="1">
                <a:latin typeface="Cambria" pitchFamily="18" charset="0"/>
              </a:rPr>
              <a:t>Foundation</a:t>
            </a:r>
            <a:r>
              <a:rPr lang="cs-CZ" sz="1400" dirty="0">
                <a:latin typeface="Cambria" pitchFamily="18" charset="0"/>
              </a:rPr>
              <a:t>, [cit. 2011-10-10]. Dostupné z WWW: &lt;</a:t>
            </a:r>
          </a:p>
          <a:p>
            <a:r>
              <a:rPr lang="cs-CZ" sz="1400" dirty="0">
                <a:latin typeface="Cambria" pitchFamily="18" charset="0"/>
              </a:rPr>
              <a:t>http://cs.wikipedia.org/wiki/</a:t>
            </a:r>
            <a:r>
              <a:rPr lang="cs-CZ" sz="1400" dirty="0" err="1">
                <a:latin typeface="Cambria" pitchFamily="18" charset="0"/>
              </a:rPr>
              <a:t>Soubor:Tauride_duma.jpg</a:t>
            </a:r>
            <a:r>
              <a:rPr lang="cs-CZ" sz="1400" dirty="0">
                <a:latin typeface="Cambria" pitchFamily="18" charset="0"/>
              </a:rPr>
              <a:t>&gt;.</a:t>
            </a:r>
          </a:p>
          <a:p>
            <a:r>
              <a:rPr lang="cs-CZ" sz="1400" dirty="0">
                <a:latin typeface="Cambria" pitchFamily="18" charset="0"/>
              </a:rPr>
              <a:t> </a:t>
            </a:r>
          </a:p>
          <a:p>
            <a:r>
              <a:rPr lang="cs-CZ" sz="1400" dirty="0">
                <a:latin typeface="Cambria" pitchFamily="18" charset="0"/>
              </a:rPr>
              <a:t>Soubor:Pyotr_Stolypin_LOC_07327.jpg. In </a:t>
            </a:r>
            <a:r>
              <a:rPr lang="cs-CZ" sz="1400" dirty="0" err="1">
                <a:latin typeface="Cambria" pitchFamily="18" charset="0"/>
              </a:rPr>
              <a:t>Wikipedia</a:t>
            </a:r>
            <a:r>
              <a:rPr lang="cs-CZ" sz="1400" dirty="0">
                <a:latin typeface="Cambria" pitchFamily="18" charset="0"/>
              </a:rPr>
              <a:t> : </a:t>
            </a:r>
            <a:r>
              <a:rPr lang="cs-CZ" sz="1400" dirty="0" err="1">
                <a:latin typeface="Cambria" pitchFamily="18" charset="0"/>
              </a:rPr>
              <a:t>the</a:t>
            </a:r>
            <a:r>
              <a:rPr lang="cs-CZ" sz="1400" dirty="0">
                <a:latin typeface="Cambria" pitchFamily="18" charset="0"/>
              </a:rPr>
              <a:t> free </a:t>
            </a:r>
            <a:r>
              <a:rPr lang="cs-CZ" sz="1400" dirty="0" err="1">
                <a:latin typeface="Cambria" pitchFamily="18" charset="0"/>
              </a:rPr>
              <a:t>encyclopedia</a:t>
            </a:r>
            <a:r>
              <a:rPr lang="cs-CZ" sz="1400" dirty="0">
                <a:latin typeface="Cambria" pitchFamily="18" charset="0"/>
              </a:rPr>
              <a:t> [online]. St. </a:t>
            </a:r>
            <a:r>
              <a:rPr lang="cs-CZ" sz="1400" dirty="0" err="1">
                <a:latin typeface="Cambria" pitchFamily="18" charset="0"/>
              </a:rPr>
              <a:t>Petersburg</a:t>
            </a:r>
            <a:r>
              <a:rPr lang="cs-CZ" sz="1400" dirty="0">
                <a:latin typeface="Cambria" pitchFamily="18" charset="0"/>
              </a:rPr>
              <a:t> (Florida) : </a:t>
            </a:r>
            <a:r>
              <a:rPr lang="cs-CZ" sz="1400" dirty="0" err="1">
                <a:latin typeface="Cambria" pitchFamily="18" charset="0"/>
              </a:rPr>
              <a:t>Wikipedia</a:t>
            </a:r>
            <a:r>
              <a:rPr lang="cs-CZ" sz="1400" dirty="0">
                <a:latin typeface="Cambria" pitchFamily="18" charset="0"/>
              </a:rPr>
              <a:t> </a:t>
            </a:r>
            <a:r>
              <a:rPr lang="cs-CZ" sz="1400" dirty="0" err="1">
                <a:latin typeface="Cambria" pitchFamily="18" charset="0"/>
              </a:rPr>
              <a:t>Foundation</a:t>
            </a:r>
            <a:r>
              <a:rPr lang="cs-CZ" sz="1400" dirty="0">
                <a:latin typeface="Cambria" pitchFamily="18" charset="0"/>
              </a:rPr>
              <a:t>, [cit. 2011-10-10]. Dostupné z WWW: &lt;</a:t>
            </a:r>
          </a:p>
          <a:p>
            <a:r>
              <a:rPr lang="cs-CZ" sz="1400" dirty="0">
                <a:latin typeface="Cambria" pitchFamily="18" charset="0"/>
              </a:rPr>
              <a:t>http://cs.wikipedia.org/wiki/Soubor:Pyotr_Stolypin_LOC_07327.jpg&gt;.</a:t>
            </a:r>
          </a:p>
          <a:p>
            <a:r>
              <a:rPr lang="cs-CZ" sz="1400" dirty="0">
                <a:latin typeface="Cambria" pitchFamily="18" charset="0"/>
              </a:rPr>
              <a:t> </a:t>
            </a:r>
          </a:p>
          <a:p>
            <a:r>
              <a:rPr lang="cs-CZ" sz="1400" dirty="0">
                <a:latin typeface="Cambria" pitchFamily="18" charset="0"/>
              </a:rPr>
              <a:t>Soubor:Bundesarchiv_Bild_183-71043-0003,_Wladimir_Iljitsch_Lenin.jpg. In </a:t>
            </a:r>
            <a:r>
              <a:rPr lang="cs-CZ" sz="1400" dirty="0" err="1">
                <a:latin typeface="Cambria" pitchFamily="18" charset="0"/>
              </a:rPr>
              <a:t>Wikipedia</a:t>
            </a:r>
            <a:r>
              <a:rPr lang="cs-CZ" sz="1400" dirty="0">
                <a:latin typeface="Cambria" pitchFamily="18" charset="0"/>
              </a:rPr>
              <a:t> : </a:t>
            </a:r>
            <a:r>
              <a:rPr lang="cs-CZ" sz="1400" dirty="0" err="1">
                <a:latin typeface="Cambria" pitchFamily="18" charset="0"/>
              </a:rPr>
              <a:t>the</a:t>
            </a:r>
            <a:r>
              <a:rPr lang="cs-CZ" sz="1400" dirty="0">
                <a:latin typeface="Cambria" pitchFamily="18" charset="0"/>
              </a:rPr>
              <a:t> free </a:t>
            </a:r>
            <a:r>
              <a:rPr lang="cs-CZ" sz="1400" dirty="0" err="1">
                <a:latin typeface="Cambria" pitchFamily="18" charset="0"/>
              </a:rPr>
              <a:t>encyclopedia</a:t>
            </a:r>
            <a:r>
              <a:rPr lang="cs-CZ" sz="1400" dirty="0">
                <a:latin typeface="Cambria" pitchFamily="18" charset="0"/>
              </a:rPr>
              <a:t> [online]. St. </a:t>
            </a:r>
            <a:r>
              <a:rPr lang="cs-CZ" sz="1400" dirty="0" err="1">
                <a:latin typeface="Cambria" pitchFamily="18" charset="0"/>
              </a:rPr>
              <a:t>Petersburg</a:t>
            </a:r>
            <a:r>
              <a:rPr lang="cs-CZ" sz="1400" dirty="0">
                <a:latin typeface="Cambria" pitchFamily="18" charset="0"/>
              </a:rPr>
              <a:t> (Florida) : </a:t>
            </a:r>
            <a:r>
              <a:rPr lang="cs-CZ" sz="1400" dirty="0" err="1">
                <a:latin typeface="Cambria" pitchFamily="18" charset="0"/>
              </a:rPr>
              <a:t>Wikipedia</a:t>
            </a:r>
            <a:r>
              <a:rPr lang="cs-CZ" sz="1400" dirty="0">
                <a:latin typeface="Cambria" pitchFamily="18" charset="0"/>
              </a:rPr>
              <a:t> </a:t>
            </a:r>
            <a:r>
              <a:rPr lang="cs-CZ" sz="1400" dirty="0" err="1">
                <a:latin typeface="Cambria" pitchFamily="18" charset="0"/>
              </a:rPr>
              <a:t>Foundation</a:t>
            </a:r>
            <a:r>
              <a:rPr lang="cs-CZ" sz="1400" dirty="0">
                <a:latin typeface="Cambria" pitchFamily="18" charset="0"/>
              </a:rPr>
              <a:t>, [cit. 2011-10-10]. Dostupné z WWW: &lt; http://cs.wikipedia.org/wiki/Soubor:Bundesarchiv_Bild_183-71043-0003,_Wladimir_Iljitsch_Lenin.jpg&gt;.</a:t>
            </a:r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52991" y="4725144"/>
            <a:ext cx="5976664" cy="125377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Zástupný symbol pro zápatí 3"/>
          <p:cNvSpPr txBox="1">
            <a:spLocks noGrp="1"/>
          </p:cNvSpPr>
          <p:nvPr/>
        </p:nvSpPr>
        <p:spPr>
          <a:xfrm>
            <a:off x="611188" y="5978468"/>
            <a:ext cx="7572375" cy="797719"/>
          </a:xfrm>
          <a:prstGeom prst="rect">
            <a:avLst/>
          </a:prstGeom>
          <a:noFill/>
        </p:spPr>
        <p:txBody>
          <a:bodyPr anchor="ctr"/>
          <a:lstStyle>
            <a:lvl1pPr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/>
            <a:r>
              <a:rPr lang="cs-CZ" sz="1400" i="1" dirty="0">
                <a:latin typeface="Calibri" pitchFamily="34" charset="0"/>
                <a:cs typeface="Arial" charset="0"/>
              </a:rPr>
              <a:t>Dostupné z Metodického portálu www.rvp.cz, ISSN: 1802-4785, financovaného z ESF a státního rozpočtu ČR. Provozováno Výzkumným ústavem pedagogickým v Praze.</a:t>
            </a:r>
          </a:p>
        </p:txBody>
      </p:sp>
    </p:spTree>
    <p:extLst>
      <p:ext uri="{BB962C8B-B14F-4D97-AF65-F5344CB8AC3E}">
        <p14:creationId xmlns:p14="http://schemas.microsoft.com/office/powerpoint/2010/main" val="19434749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</p:sld>
</file>

<file path=ppt/theme/theme1.xml><?xml version="1.0" encoding="utf-8"?>
<a:theme xmlns:a="http://schemas.openxmlformats.org/drawingml/2006/main" name="Deluxe">
  <a:themeElements>
    <a:clrScheme name="Deluxe">
      <a:dk1>
        <a:sysClr val="windowText" lastClr="000000"/>
      </a:dk1>
      <a:lt1>
        <a:sysClr val="window" lastClr="FFFFFF"/>
      </a:lt1>
      <a:dk2>
        <a:srgbClr val="30356E"/>
      </a:dk2>
      <a:lt2>
        <a:srgbClr val="FFF9E5"/>
      </a:lt2>
      <a:accent1>
        <a:srgbClr val="CC4757"/>
      </a:accent1>
      <a:accent2>
        <a:srgbClr val="FF6F61"/>
      </a:accent2>
      <a:accent3>
        <a:srgbClr val="FF953E"/>
      </a:accent3>
      <a:accent4>
        <a:srgbClr val="F8BD52"/>
      </a:accent4>
      <a:accent5>
        <a:srgbClr val="46A6BD"/>
      </a:accent5>
      <a:accent6>
        <a:srgbClr val="5488BC"/>
      </a:accent6>
      <a:hlink>
        <a:srgbClr val="FA7D7A"/>
      </a:hlink>
      <a:folHlink>
        <a:srgbClr val="FFCF3E"/>
      </a:folHlink>
    </a:clrScheme>
    <a:fontScheme name="Deluxe">
      <a:majorFont>
        <a:latin typeface="Corbel"/>
        <a:ea typeface=""/>
        <a:cs typeface=""/>
        <a:font script="Jpan" typeface="HGｺﾞｼｯｸM"/>
        <a:font script="Hang" typeface="HY엽서L"/>
        <a:font script="Hans" typeface="华文新魏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新魏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Deluxe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280000"/>
              </a:schemeClr>
            </a:gs>
            <a:gs pos="14000">
              <a:schemeClr val="phClr">
                <a:tint val="37000"/>
                <a:satMod val="250000"/>
              </a:schemeClr>
            </a:gs>
            <a:gs pos="45000">
              <a:schemeClr val="phClr">
                <a:tint val="53000"/>
                <a:satMod val="220000"/>
              </a:schemeClr>
            </a:gs>
            <a:gs pos="65000">
              <a:schemeClr val="phClr">
                <a:tint val="53000"/>
                <a:satMod val="220000"/>
              </a:schemeClr>
            </a:gs>
            <a:gs pos="86000">
              <a:schemeClr val="phClr">
                <a:tint val="42000"/>
                <a:satMod val="240000"/>
              </a:schemeClr>
            </a:gs>
            <a:gs pos="100000">
              <a:schemeClr val="phClr">
                <a:tint val="20000"/>
                <a:satMod val="23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75000"/>
                <a:satMod val="160000"/>
              </a:schemeClr>
            </a:gs>
            <a:gs pos="60000">
              <a:schemeClr val="phClr">
                <a:satMod val="150000"/>
              </a:schemeClr>
            </a:gs>
            <a:gs pos="100000">
              <a:schemeClr val="phClr">
                <a:tint val="75000"/>
                <a:satMod val="200000"/>
              </a:schemeClr>
            </a:gs>
          </a:gsLst>
          <a:lin ang="16200000" scaled="1"/>
        </a:gradFill>
      </a:fillStyleLst>
      <a:lnStyleLst>
        <a:ln w="9525" cap="flat" cmpd="sng" algn="ctr">
          <a:solidFill>
            <a:schemeClr val="phClr">
              <a:satMod val="14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6500000"/>
            </a:lightRig>
          </a:scene3d>
          <a:sp3d prstMaterial="powder">
            <a:bevelT w="152400"/>
            <a:contourClr>
              <a:schemeClr val="phClr"/>
            </a:contourClr>
          </a:sp3d>
        </a:effectStyle>
        <a:effectStyle>
          <a:effectLst>
            <a:reflection blurRad="12700" stA="26000" endPos="28000" dist="38100" dir="5400000" sy="-100000"/>
          </a:effectLst>
          <a:scene3d>
            <a:camera prst="orthographicFront" fov="0">
              <a:rot lat="0" lon="0" rev="0"/>
            </a:camera>
            <a:lightRig rig="contrasting" dir="t">
              <a:rot lat="0" lon="0" rev="16500000"/>
            </a:lightRig>
          </a:scene3d>
          <a:sp3d prstMaterial="powder">
            <a:bevelT w="190500" h="1016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3000"/>
                <a:satMod val="1550000"/>
              </a:schemeClr>
            </a:gs>
            <a:gs pos="1000">
              <a:schemeClr val="phClr">
                <a:tint val="48000"/>
                <a:satMod val="1550000"/>
              </a:schemeClr>
            </a:gs>
            <a:gs pos="90000">
              <a:schemeClr val="phClr">
                <a:shade val="18000"/>
                <a:satMod val="275000"/>
              </a:schemeClr>
            </a:gs>
          </a:gsLst>
          <a:path path="circle">
            <a:fillToRect r="210000" b="300000"/>
          </a:path>
        </a:gradFill>
        <a:gradFill rotWithShape="1">
          <a:gsLst>
            <a:gs pos="5000">
              <a:schemeClr val="phClr">
                <a:tint val="38000"/>
                <a:satMod val="1800000"/>
              </a:schemeClr>
            </a:gs>
            <a:gs pos="5000">
              <a:schemeClr val="phClr">
                <a:tint val="40000"/>
                <a:satMod val="1800000"/>
              </a:schemeClr>
            </a:gs>
            <a:gs pos="90000">
              <a:schemeClr val="phClr">
                <a:shade val="18000"/>
                <a:satMod val="275000"/>
              </a:schemeClr>
            </a:gs>
          </a:gsLst>
          <a:path path="circle">
            <a:fillToRect l="20000" t="30000" r="135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Luxusní motiv</Template>
  <TotalTime>461</TotalTime>
  <Words>604</Words>
  <Application>Microsoft Office PowerPoint</Application>
  <PresentationFormat>Předvádění na obrazovce (4:3)</PresentationFormat>
  <Paragraphs>149</Paragraphs>
  <Slides>17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Deluxe</vt:lpstr>
      <vt:lpstr>Rusko na počátku 20. století</vt:lpstr>
      <vt:lpstr>Prezentace aplikace PowerPoint</vt:lpstr>
      <vt:lpstr>Hospodářská situace Ruska na začátku 20. století</vt:lpstr>
      <vt:lpstr>Prezentace aplikace PowerPoint</vt:lpstr>
      <vt:lpstr>Sociální skladba společnosti</vt:lpstr>
      <vt:lpstr>Prezentace aplikace PowerPoint</vt:lpstr>
      <vt:lpstr>Rusko-japonská válka (1904 – 1905)</vt:lpstr>
      <vt:lpstr>Prezentace aplikace PowerPoint</vt:lpstr>
      <vt:lpstr>Revoluce roku 1905</vt:lpstr>
      <vt:lpstr>Prezentace aplikace PowerPoint</vt:lpstr>
      <vt:lpstr>Říjnový manifest (1905)</vt:lpstr>
      <vt:lpstr>Stolypinova agrární reforma</vt:lpstr>
      <vt:lpstr>Politické strany</vt:lpstr>
      <vt:lpstr>Prezentace aplikace PowerPoint</vt:lpstr>
      <vt:lpstr>Otázky a úkoly 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Ruské revoluce</dc:title>
  <dc:creator>Kyli</dc:creator>
  <cp:lastModifiedBy>Kyli</cp:lastModifiedBy>
  <cp:revision>51</cp:revision>
  <dcterms:modified xsi:type="dcterms:W3CDTF">2012-01-21T19:51:12Z</dcterms:modified>
</cp:coreProperties>
</file>