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71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VY_32_INOVACE_012_Ruské revoluce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331641" y="1700808"/>
            <a:ext cx="6624736" cy="86409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ambria" pitchFamily="18" charset="0"/>
              </a:rPr>
              <a:t>Ruské revoluce</a:t>
            </a:r>
            <a:endParaRPr lang="cs-CZ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845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21. 10. 2011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Ruské revoluce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 v Rusku v revolučním roce 1917 -  projevy nespokojenosti před únorovou revolucí,  politické  uspořádání po únorové revoluci,  průběh a výsledek říjnové revoluce.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 průběh a výsledky ruských revolucí v roce 1917, Dokáží vyjmenovat významné představitele obou revolucí.  Chápou důsledky říjnové revoluce pro další  vývoj světových dějin.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Rusko na počátku 20. století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512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5328591" cy="648072"/>
          </a:xfrm>
        </p:spPr>
        <p:txBody>
          <a:bodyPr/>
          <a:lstStyle/>
          <a:p>
            <a:pPr algn="l"/>
            <a:r>
              <a:rPr lang="cs-CZ" sz="3400" dirty="0" smtClean="0">
                <a:latin typeface="Cambria" pitchFamily="18" charset="0"/>
              </a:rPr>
              <a:t>Únorová revoluce 1917</a:t>
            </a:r>
            <a:endParaRPr lang="cs-CZ" sz="34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2091" y="764704"/>
            <a:ext cx="8712968" cy="2304256"/>
          </a:xfrm>
        </p:spPr>
        <p:txBody>
          <a:bodyPr>
            <a:norm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prohloubení </a:t>
            </a:r>
            <a:r>
              <a:rPr lang="cs-CZ" sz="2400" b="1" dirty="0">
                <a:latin typeface="Cambria" pitchFamily="18" charset="0"/>
              </a:rPr>
              <a:t>nespokojenosti </a:t>
            </a:r>
            <a:r>
              <a:rPr lang="cs-CZ" sz="2400" dirty="0">
                <a:latin typeface="Cambria" pitchFamily="18" charset="0"/>
              </a:rPr>
              <a:t>vlivem válečných událostí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neschopnost </a:t>
            </a:r>
            <a:r>
              <a:rPr lang="cs-CZ" sz="2400" dirty="0" smtClean="0">
                <a:latin typeface="Cambria" pitchFamily="18" charset="0"/>
              </a:rPr>
              <a:t>velení, špatná </a:t>
            </a:r>
            <a:r>
              <a:rPr lang="cs-CZ" sz="2400" dirty="0">
                <a:latin typeface="Cambria" pitchFamily="18" charset="0"/>
              </a:rPr>
              <a:t>výzbroj, obrovské lidské ztráty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nedostatečné </a:t>
            </a:r>
            <a:r>
              <a:rPr lang="cs-CZ" sz="2400" dirty="0">
                <a:latin typeface="Cambria" pitchFamily="18" charset="0"/>
              </a:rPr>
              <a:t>zásobování a </a:t>
            </a:r>
            <a:r>
              <a:rPr lang="cs-CZ" sz="2400" b="1" dirty="0">
                <a:latin typeface="Cambria" pitchFamily="18" charset="0"/>
              </a:rPr>
              <a:t>slabé hospodářství</a:t>
            </a:r>
          </a:p>
          <a:p>
            <a:pPr lvl="1"/>
            <a:r>
              <a:rPr lang="cs-CZ" sz="2400" b="1" dirty="0">
                <a:latin typeface="Cambria" pitchFamily="18" charset="0"/>
              </a:rPr>
              <a:t>vlna stávek </a:t>
            </a:r>
            <a:r>
              <a:rPr lang="cs-CZ" sz="2400" dirty="0">
                <a:latin typeface="Cambria" pitchFamily="18" charset="0"/>
              </a:rPr>
              <a:t>na podzim 1916</a:t>
            </a:r>
          </a:p>
          <a:p>
            <a:pPr lvl="1"/>
            <a:r>
              <a:rPr lang="cs-CZ" sz="2400" dirty="0">
                <a:latin typeface="Cambria" pitchFamily="18" charset="0"/>
              </a:rPr>
              <a:t>vina za válečné strádání připisována Mikuláši II.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996952"/>
            <a:ext cx="7327395" cy="3833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323528" y="6237312"/>
            <a:ext cx="2880320" cy="44870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b="1" dirty="0" smtClean="0">
                <a:latin typeface="Cambria" pitchFamily="18" charset="0"/>
              </a:rPr>
              <a:t>Mikuláš II. </a:t>
            </a:r>
            <a:r>
              <a:rPr lang="cs-CZ" sz="1900" dirty="0" smtClean="0">
                <a:latin typeface="Cambria" pitchFamily="18" charset="0"/>
              </a:rPr>
              <a:t>mezi vojáky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63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79512" y="260648"/>
            <a:ext cx="8712968" cy="28083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demonstrace 100 000 petrohradských žen</a:t>
            </a:r>
            <a:r>
              <a:rPr lang="cs-CZ" sz="2400" dirty="0" smtClean="0">
                <a:latin typeface="Cambria" pitchFamily="18" charset="0"/>
              </a:rPr>
              <a:t> (7. března 1917)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k nim se přidali další obyvatelé Petrohradu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účast petrohradské posádky na straně demonstrantů</a:t>
            </a:r>
          </a:p>
          <a:p>
            <a:pPr lvl="1"/>
            <a:r>
              <a:rPr lang="cs-CZ" sz="2400" b="1" dirty="0" smtClean="0">
                <a:latin typeface="Cambria" pitchFamily="18" charset="0"/>
              </a:rPr>
              <a:t>abdikace cara Mikuláše II. </a:t>
            </a:r>
            <a:r>
              <a:rPr lang="cs-CZ" sz="2400" dirty="0" smtClean="0">
                <a:latin typeface="Cambria" pitchFamily="18" charset="0"/>
              </a:rPr>
              <a:t>(15. března 1917)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konec třísetleté vlády Romanovců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2687329"/>
            <a:ext cx="7056783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6516216" y="5861744"/>
            <a:ext cx="2376264" cy="64762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dirty="0" smtClean="0">
                <a:latin typeface="Cambria" pitchFamily="18" charset="0"/>
              </a:rPr>
              <a:t>vojáci petrohradské</a:t>
            </a:r>
          </a:p>
          <a:p>
            <a:pPr algn="ctr"/>
            <a:r>
              <a:rPr lang="cs-CZ" sz="1900" dirty="0" smtClean="0">
                <a:latin typeface="Cambria" pitchFamily="18" charset="0"/>
              </a:rPr>
              <a:t>posádky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69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188640"/>
            <a:ext cx="3888432" cy="648072"/>
          </a:xfrm>
        </p:spPr>
        <p:txBody>
          <a:bodyPr/>
          <a:lstStyle/>
          <a:p>
            <a:r>
              <a:rPr lang="cs-CZ" sz="3400" dirty="0" smtClean="0">
                <a:latin typeface="Cambria" pitchFamily="18" charset="0"/>
              </a:rPr>
              <a:t>Období dvojvládí</a:t>
            </a:r>
            <a:endParaRPr lang="cs-CZ" sz="34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340768"/>
            <a:ext cx="4752529" cy="4392488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>
                <a:latin typeface="Cambria" pitchFamily="18" charset="0"/>
              </a:rPr>
              <a:t>prozatímní vláda</a:t>
            </a:r>
            <a:endParaRPr lang="cs-CZ" sz="2400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od </a:t>
            </a:r>
            <a:r>
              <a:rPr lang="cs-CZ" sz="2400" dirty="0">
                <a:latin typeface="Cambria" pitchFamily="18" charset="0"/>
              </a:rPr>
              <a:t>léta 1917 </a:t>
            </a:r>
            <a:r>
              <a:rPr lang="cs-CZ" sz="2400" dirty="0" smtClean="0">
                <a:latin typeface="Cambria" pitchFamily="18" charset="0"/>
              </a:rPr>
              <a:t>v jejím čele </a:t>
            </a:r>
            <a:r>
              <a:rPr lang="cs-CZ" sz="2400" b="1" dirty="0" smtClean="0">
                <a:latin typeface="Cambria" pitchFamily="18" charset="0"/>
              </a:rPr>
              <a:t>Alexandr Fjodorovič Kerenskij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liberální </a:t>
            </a:r>
            <a:r>
              <a:rPr lang="cs-CZ" sz="2400" dirty="0">
                <a:latin typeface="Cambria" pitchFamily="18" charset="0"/>
              </a:rPr>
              <a:t>vláda s programem demokratických </a:t>
            </a:r>
            <a:r>
              <a:rPr lang="cs-CZ" sz="2400" dirty="0" smtClean="0">
                <a:latin typeface="Cambria" pitchFamily="18" charset="0"/>
              </a:rPr>
              <a:t>přeměn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zavedení </a:t>
            </a:r>
            <a:r>
              <a:rPr lang="cs-CZ" sz="2400" dirty="0">
                <a:latin typeface="Cambria" pitchFamily="18" charset="0"/>
              </a:rPr>
              <a:t>svobody tisku, slova a shromažďování</a:t>
            </a:r>
          </a:p>
          <a:p>
            <a:pPr lvl="1"/>
            <a:r>
              <a:rPr lang="cs-CZ" sz="2400" dirty="0">
                <a:latin typeface="Cambria" pitchFamily="18" charset="0"/>
              </a:rPr>
              <a:t>hlavním cílem přivést Rusko k volbám </a:t>
            </a:r>
            <a:r>
              <a:rPr lang="cs-CZ" sz="2400" dirty="0" smtClean="0">
                <a:latin typeface="Cambria" pitchFamily="18" charset="0"/>
              </a:rPr>
              <a:t>do dumy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52" y="476672"/>
            <a:ext cx="4252416" cy="61206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3995936" y="5877272"/>
            <a:ext cx="201622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b="1" dirty="0" smtClean="0">
                <a:latin typeface="Cambria" pitchFamily="18" charset="0"/>
              </a:rPr>
              <a:t>A. F.</a:t>
            </a:r>
            <a:r>
              <a:rPr lang="cs-CZ" sz="1900" b="1" dirty="0">
                <a:latin typeface="Cambria" pitchFamily="18" charset="0"/>
              </a:rPr>
              <a:t> </a:t>
            </a:r>
            <a:r>
              <a:rPr lang="cs-CZ" sz="1900" b="1" dirty="0" smtClean="0">
                <a:latin typeface="Cambria" pitchFamily="18" charset="0"/>
              </a:rPr>
              <a:t>Kerenskij</a:t>
            </a:r>
          </a:p>
          <a:p>
            <a:pPr algn="ctr"/>
            <a:r>
              <a:rPr lang="cs-CZ" sz="1900" i="1" dirty="0" smtClean="0">
                <a:latin typeface="Cambria" pitchFamily="18" charset="0"/>
              </a:rPr>
              <a:t>(1881 – 1971)</a:t>
            </a:r>
          </a:p>
        </p:txBody>
      </p:sp>
    </p:spTree>
    <p:extLst>
      <p:ext uri="{BB962C8B-B14F-4D97-AF65-F5344CB8AC3E}">
        <p14:creationId xmlns:p14="http://schemas.microsoft.com/office/powerpoint/2010/main" val="28618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79512" y="116632"/>
            <a:ext cx="8712968" cy="258433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sověty</a:t>
            </a:r>
            <a:endParaRPr lang="cs-CZ" sz="2000" b="1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živelně utvářené výbory dělnických, rolnických a vojenských zástupců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většinové zastoupení eserů a menševiků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získání silného vlivu v armádě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omezení pravomocí důstojníků, postupný rozklad armády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479" y="2700963"/>
            <a:ext cx="6883102" cy="41490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6084168" y="5877272"/>
            <a:ext cx="2664296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dirty="0" smtClean="0">
                <a:latin typeface="Cambria" pitchFamily="18" charset="0"/>
              </a:rPr>
              <a:t>zasedání </a:t>
            </a:r>
          </a:p>
          <a:p>
            <a:pPr algn="ctr"/>
            <a:r>
              <a:rPr lang="cs-CZ" sz="1900" dirty="0" smtClean="0">
                <a:latin typeface="Cambria" pitchFamily="18" charset="0"/>
              </a:rPr>
              <a:t>petrohradského</a:t>
            </a:r>
            <a:r>
              <a:rPr lang="cs-CZ" sz="1900" dirty="0">
                <a:latin typeface="Cambria" pitchFamily="18" charset="0"/>
              </a:rPr>
              <a:t> </a:t>
            </a:r>
            <a:r>
              <a:rPr lang="cs-CZ" sz="1900" dirty="0" smtClean="0">
                <a:latin typeface="Cambria" pitchFamily="18" charset="0"/>
              </a:rPr>
              <a:t>sovětu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708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79512" y="404664"/>
            <a:ext cx="8568952" cy="187220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400" dirty="0">
                <a:latin typeface="Cambria" pitchFamily="18" charset="0"/>
              </a:rPr>
              <a:t>nenaplněná očekávání lidu po únorové revoluci</a:t>
            </a:r>
          </a:p>
          <a:p>
            <a:pPr lvl="1"/>
            <a:r>
              <a:rPr lang="cs-CZ" sz="2400" dirty="0">
                <a:latin typeface="Cambria" pitchFamily="18" charset="0"/>
              </a:rPr>
              <a:t>rozhodnutí prozatímní vlády o </a:t>
            </a:r>
            <a:r>
              <a:rPr lang="cs-CZ" sz="2400" b="1" dirty="0">
                <a:latin typeface="Cambria" pitchFamily="18" charset="0"/>
              </a:rPr>
              <a:t>pokračování ve válce</a:t>
            </a:r>
          </a:p>
          <a:p>
            <a:pPr lvl="2"/>
            <a:r>
              <a:rPr lang="cs-CZ" sz="2400" dirty="0">
                <a:latin typeface="Cambria" pitchFamily="18" charset="0"/>
              </a:rPr>
              <a:t>snaha o naplnění závazků vůči Dohodě, na níž bylo Rusko závislé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58263"/>
            <a:ext cx="3888432" cy="45017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4463988" y="2780929"/>
            <a:ext cx="4500500" cy="345638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400" b="1" dirty="0" smtClean="0">
                <a:latin typeface="Cambria" pitchFamily="18" charset="0"/>
              </a:rPr>
              <a:t>zájem </a:t>
            </a:r>
            <a:r>
              <a:rPr lang="cs-CZ" sz="2400" b="1" dirty="0">
                <a:latin typeface="Cambria" pitchFamily="18" charset="0"/>
              </a:rPr>
              <a:t>Německa na oslabení Ruska</a:t>
            </a:r>
          </a:p>
          <a:p>
            <a:pPr lvl="1"/>
            <a:r>
              <a:rPr lang="cs-CZ" sz="2400" dirty="0">
                <a:latin typeface="Cambria" pitchFamily="18" charset="0"/>
              </a:rPr>
              <a:t>pomoc při návratu ruské emigrace (včetně Lenina) ze Švýcarska do Ruska</a:t>
            </a:r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527883" y="5760707"/>
            <a:ext cx="1872209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b="1" dirty="0" smtClean="0">
                <a:latin typeface="Cambria" pitchFamily="18" charset="0"/>
              </a:rPr>
              <a:t>V. I. Lenin</a:t>
            </a:r>
          </a:p>
          <a:p>
            <a:pPr algn="ctr"/>
            <a:r>
              <a:rPr lang="cs-CZ" sz="1900" i="1" dirty="0" smtClean="0">
                <a:latin typeface="Cambria" pitchFamily="18" charset="0"/>
              </a:rPr>
              <a:t>(1870 – 1924)</a:t>
            </a:r>
            <a:endParaRPr lang="cs-CZ" sz="19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75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1" y="116632"/>
            <a:ext cx="5472607" cy="785024"/>
          </a:xfrm>
        </p:spPr>
        <p:txBody>
          <a:bodyPr/>
          <a:lstStyle/>
          <a:p>
            <a:pPr algn="l"/>
            <a:r>
              <a:rPr lang="cs-CZ" sz="3400" dirty="0" smtClean="0">
                <a:latin typeface="Cambria" pitchFamily="18" charset="0"/>
              </a:rPr>
              <a:t>Říjnová revoluce 1917</a:t>
            </a:r>
            <a:endParaRPr lang="cs-CZ" sz="34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712968" cy="1872208"/>
          </a:xfrm>
        </p:spPr>
        <p:txBody>
          <a:bodyPr>
            <a:norm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příprava </a:t>
            </a:r>
            <a:r>
              <a:rPr lang="cs-CZ" sz="2400" b="1" dirty="0">
                <a:latin typeface="Cambria" pitchFamily="18" charset="0"/>
              </a:rPr>
              <a:t>bolševického převratu</a:t>
            </a:r>
            <a:endParaRPr lang="cs-CZ" sz="2000" b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podpora získána požadavkem okamžitého ukončení války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mocenská </a:t>
            </a:r>
            <a:r>
              <a:rPr lang="cs-CZ" sz="2400" dirty="0">
                <a:latin typeface="Cambria" pitchFamily="18" charset="0"/>
              </a:rPr>
              <a:t>změnu pod heslem „všechna moc sovětům“</a:t>
            </a:r>
          </a:p>
          <a:p>
            <a:pPr lvl="2"/>
            <a:r>
              <a:rPr lang="cs-CZ" sz="2400" dirty="0">
                <a:latin typeface="Cambria" pitchFamily="18" charset="0"/>
              </a:rPr>
              <a:t>sověty postupně ovládnuty bolševiky</a:t>
            </a:r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183560" y="2996952"/>
            <a:ext cx="3960440" cy="2996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obsazení vládních budov </a:t>
            </a:r>
            <a:r>
              <a:rPr lang="cs-CZ" sz="2400" dirty="0" smtClean="0">
                <a:latin typeface="Cambria" pitchFamily="18" charset="0"/>
              </a:rPr>
              <a:t>v Petrohradě (6. listopadu)</a:t>
            </a:r>
            <a:endParaRPr lang="cs-CZ" sz="2000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účast petrohradské posádky a baltského loďstva pod vedením rudých komisařů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06" y="2708920"/>
            <a:ext cx="5258274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4716016" y="5993904"/>
            <a:ext cx="2087724" cy="6034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dirty="0" smtClean="0">
                <a:latin typeface="Cambria" pitchFamily="18" charset="0"/>
              </a:rPr>
              <a:t>revoluční hlídka</a:t>
            </a:r>
          </a:p>
          <a:p>
            <a:pPr algn="ctr"/>
            <a:r>
              <a:rPr lang="cs-CZ" sz="1900" dirty="0" smtClean="0">
                <a:latin typeface="Cambria" pitchFamily="18" charset="0"/>
              </a:rPr>
              <a:t>v Petrohradě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81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0" y="404664"/>
            <a:ext cx="9144000" cy="172819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>
                <a:latin typeface="Cambria" pitchFamily="18" charset="0"/>
              </a:rPr>
              <a:t>Velká říjnová socialistická revoluce </a:t>
            </a:r>
            <a:r>
              <a:rPr lang="cs-CZ" sz="2400" b="1" dirty="0" smtClean="0">
                <a:latin typeface="Cambria" pitchFamily="18" charset="0"/>
              </a:rPr>
              <a:t>(25. 10., resp. 7. 11. 1917)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útok </a:t>
            </a:r>
            <a:r>
              <a:rPr lang="cs-CZ" sz="2400" dirty="0">
                <a:latin typeface="Cambria" pitchFamily="18" charset="0"/>
              </a:rPr>
              <a:t>bolševiků na sídlo prozatímní vlády </a:t>
            </a:r>
            <a:r>
              <a:rPr lang="cs-CZ" sz="2400" dirty="0" smtClean="0">
                <a:latin typeface="Cambria" pitchFamily="18" charset="0"/>
              </a:rPr>
              <a:t>v</a:t>
            </a:r>
            <a:r>
              <a:rPr lang="cs-CZ" sz="2400" dirty="0">
                <a:latin typeface="Cambria" pitchFamily="18" charset="0"/>
              </a:rPr>
              <a:t> </a:t>
            </a:r>
            <a:r>
              <a:rPr lang="cs-CZ" sz="2400" dirty="0" smtClean="0">
                <a:latin typeface="Cambria" pitchFamily="18" charset="0"/>
              </a:rPr>
              <a:t>Petrohradě</a:t>
            </a:r>
          </a:p>
          <a:p>
            <a:pPr marL="365760" lvl="1" indent="0">
              <a:buNone/>
            </a:pPr>
            <a:endParaRPr lang="cs-CZ" sz="1800" dirty="0">
              <a:latin typeface="Cambria" pitchFamily="18" charset="0"/>
            </a:endParaRPr>
          </a:p>
          <a:p>
            <a:pPr lvl="0"/>
            <a:endParaRPr lang="cs-CZ" sz="24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0" y="1484784"/>
            <a:ext cx="4320480" cy="417646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cs-CZ" sz="2400" dirty="0" smtClean="0">
                <a:latin typeface="Cambria" pitchFamily="18" charset="0"/>
              </a:rPr>
              <a:t>signálem </a:t>
            </a:r>
            <a:r>
              <a:rPr lang="cs-CZ" sz="2400" dirty="0">
                <a:latin typeface="Cambria" pitchFamily="18" charset="0"/>
              </a:rPr>
              <a:t>k útoku salva z křižníku Aurora</a:t>
            </a:r>
          </a:p>
          <a:p>
            <a:pPr lvl="2"/>
            <a:r>
              <a:rPr lang="cs-CZ" sz="2400" dirty="0">
                <a:latin typeface="Cambria" pitchFamily="18" charset="0"/>
              </a:rPr>
              <a:t>zatčení členů prozatímní vlády (Kerenskij uprchl)</a:t>
            </a:r>
          </a:p>
          <a:p>
            <a:pPr lvl="1"/>
            <a:r>
              <a:rPr lang="cs-CZ" sz="2400" dirty="0">
                <a:latin typeface="Cambria" pitchFamily="18" charset="0"/>
              </a:rPr>
              <a:t>vytvoření vlastní bolševické vlády (jménem </a:t>
            </a:r>
            <a:r>
              <a:rPr lang="cs-CZ" sz="2400" dirty="0" smtClean="0">
                <a:latin typeface="Cambria" pitchFamily="18" charset="0"/>
              </a:rPr>
              <a:t>sovětů) čele s V. I. Leninem</a:t>
            </a:r>
          </a:p>
          <a:p>
            <a:pPr marL="4572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" y="1484785"/>
            <a:ext cx="4862659" cy="4971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4427984" y="6229593"/>
            <a:ext cx="2520280" cy="44870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dirty="0" smtClean="0">
                <a:latin typeface="Cambria" pitchFamily="18" charset="0"/>
              </a:rPr>
              <a:t>útok na</a:t>
            </a:r>
            <a:r>
              <a:rPr lang="cs-CZ" sz="1900" b="1" dirty="0" smtClean="0">
                <a:latin typeface="Cambria" pitchFamily="18" charset="0"/>
              </a:rPr>
              <a:t> Zimní palác</a:t>
            </a:r>
            <a:endParaRPr lang="cs-CZ" sz="19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43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069" y="692696"/>
            <a:ext cx="8784976" cy="5760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aoblený obdélník 2"/>
          <p:cNvSpPr/>
          <p:nvPr/>
        </p:nvSpPr>
        <p:spPr>
          <a:xfrm>
            <a:off x="5364088" y="476672"/>
            <a:ext cx="3096344" cy="86409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latin typeface="Cambria" pitchFamily="18" charset="0"/>
              </a:rPr>
              <a:t>křižník </a:t>
            </a:r>
            <a:r>
              <a:rPr lang="cs-CZ" sz="2000" b="1" dirty="0" smtClean="0">
                <a:latin typeface="Cambria" pitchFamily="18" charset="0"/>
              </a:rPr>
              <a:t>Aurora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(symbol říjnové revoluce)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816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8502"/>
            <a:ext cx="4356992" cy="785024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Revoluční dekrety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4717032" cy="4248472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b="1" dirty="0">
                <a:latin typeface="Cambria" pitchFamily="18" charset="0"/>
              </a:rPr>
              <a:t>dekret o půdě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rozdělení statkářské a církevní půdy rolníkům</a:t>
            </a:r>
            <a:endParaRPr lang="cs-CZ" sz="2400" dirty="0">
              <a:latin typeface="Cambria" pitchFamily="18" charset="0"/>
            </a:endParaRPr>
          </a:p>
          <a:p>
            <a:pPr lvl="0"/>
            <a:r>
              <a:rPr lang="cs-CZ" sz="2400" b="1" dirty="0">
                <a:latin typeface="Cambria" pitchFamily="18" charset="0"/>
              </a:rPr>
              <a:t>dekret o míru</a:t>
            </a:r>
          </a:p>
          <a:p>
            <a:pPr lvl="1"/>
            <a:r>
              <a:rPr lang="cs-CZ" sz="2400" dirty="0">
                <a:latin typeface="Cambria" pitchFamily="18" charset="0"/>
              </a:rPr>
              <a:t>výzva určená válčícím státům k okamžitému ukončení války</a:t>
            </a:r>
          </a:p>
          <a:p>
            <a:pPr lvl="1"/>
            <a:r>
              <a:rPr lang="cs-CZ" sz="2400" dirty="0">
                <a:latin typeface="Cambria" pitchFamily="18" charset="0"/>
              </a:rPr>
              <a:t>uzavření separátního </a:t>
            </a:r>
            <a:r>
              <a:rPr lang="cs-CZ" sz="2400" dirty="0" smtClean="0">
                <a:latin typeface="Cambria" pitchFamily="18" charset="0"/>
              </a:rPr>
              <a:t>míru </a:t>
            </a:r>
            <a:r>
              <a:rPr lang="cs-CZ" sz="2400" dirty="0">
                <a:latin typeface="Cambria" pitchFamily="18" charset="0"/>
              </a:rPr>
              <a:t>s Německem v Brestu Litevském (březen 1918)</a:t>
            </a:r>
          </a:p>
          <a:p>
            <a:pPr lvl="2"/>
            <a:r>
              <a:rPr lang="cs-CZ" sz="2400" dirty="0">
                <a:latin typeface="Cambria" pitchFamily="18" charset="0"/>
              </a:rPr>
              <a:t>velké územní ústupky ze strany Ruska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5" y="404664"/>
            <a:ext cx="3903377" cy="5904656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699792" y="5918111"/>
            <a:ext cx="2664295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900" dirty="0" smtClean="0">
                <a:latin typeface="Cambria" pitchFamily="18" charset="0"/>
              </a:rPr>
              <a:t>prohlášení o převzetí</a:t>
            </a:r>
          </a:p>
          <a:p>
            <a:pPr algn="ctr"/>
            <a:r>
              <a:rPr lang="cs-CZ" sz="1900" dirty="0" smtClean="0">
                <a:latin typeface="Cambria" pitchFamily="18" charset="0"/>
              </a:rPr>
              <a:t>moci bolševiky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640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47525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Proč došlo k únorové revoluci v roce 1917? Co bylo 	jejím výsledkem?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Charakterizujte období dvojvládí po únorové revoluci.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Co byly sověty a jaké měly cíle? Kdo v nich postupně 	získal hlavní vliv?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Popište průběh říjnové revoluce.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	Co bylo obsahem tzv. revolučních dekretů po 	bolševickém převratu?</a:t>
            </a:r>
          </a:p>
        </p:txBody>
      </p:sp>
    </p:spTree>
    <p:extLst>
      <p:ext uri="{BB962C8B-B14F-4D97-AF65-F5344CB8AC3E}">
        <p14:creationId xmlns:p14="http://schemas.microsoft.com/office/powerpoint/2010/main" val="328693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60648"/>
            <a:ext cx="8712968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mbria" pitchFamily="18" charset="0"/>
              </a:rPr>
              <a:t>Použité obrázky:</a:t>
            </a:r>
          </a:p>
          <a:p>
            <a:endParaRPr lang="cs-CZ" sz="1500" dirty="0" smtClean="0">
              <a:latin typeface="Cambria" pitchFamily="18" charset="0"/>
            </a:endParaRPr>
          </a:p>
          <a:p>
            <a:r>
              <a:rPr lang="cs-CZ" sz="1500" dirty="0" err="1" smtClean="0">
                <a:latin typeface="Cambria" pitchFamily="18" charset="0"/>
              </a:rPr>
              <a:t>Soubor:TzarNicholasAmongTroops.jpeg</a:t>
            </a:r>
            <a:r>
              <a:rPr lang="cs-CZ" sz="1500" dirty="0" smtClean="0">
                <a:latin typeface="Cambria" pitchFamily="18" charset="0"/>
              </a:rPr>
              <a:t> </a:t>
            </a:r>
            <a:r>
              <a:rPr lang="cs-CZ" sz="1500" dirty="0">
                <a:latin typeface="Cambria" pitchFamily="18" charset="0"/>
              </a:rPr>
              <a:t>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WWW:&lt;http://cs.wikipedia.org/wiki/</a:t>
            </a:r>
            <a:r>
              <a:rPr lang="cs-CZ" sz="1500" dirty="0" err="1">
                <a:latin typeface="Cambria" pitchFamily="18" charset="0"/>
              </a:rPr>
              <a:t>Soubor:TzarNicholasAmongTroops.jpeg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 err="1">
                <a:latin typeface="Cambria" pitchFamily="18" charset="0"/>
              </a:rPr>
              <a:t>Soubor:CWRArticleImage.jpg</a:t>
            </a:r>
            <a:r>
              <a:rPr lang="cs-CZ" sz="1500" dirty="0">
                <a:latin typeface="Cambria" pitchFamily="18" charset="0"/>
              </a:rPr>
              <a:t>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 http://cs.wikipedia.org/wiki/</a:t>
            </a:r>
            <a:r>
              <a:rPr lang="cs-CZ" sz="1500" dirty="0" err="1">
                <a:latin typeface="Cambria" pitchFamily="18" charset="0"/>
              </a:rPr>
              <a:t>Soubor:CWRArticleImage.jpg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 err="1">
                <a:latin typeface="Cambria" pitchFamily="18" charset="0"/>
              </a:rPr>
              <a:t>Soubor:Kerensky.jpg</a:t>
            </a:r>
            <a:r>
              <a:rPr lang="cs-CZ" sz="1500" dirty="0">
                <a:latin typeface="Cambria" pitchFamily="18" charset="0"/>
              </a:rPr>
              <a:t>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&lt;http://commons.wikimedia.org/wiki/</a:t>
            </a:r>
            <a:r>
              <a:rPr lang="cs-CZ" sz="1500" dirty="0" err="1">
                <a:latin typeface="Cambria" pitchFamily="18" charset="0"/>
              </a:rPr>
              <a:t>File:Kerensky.jpg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>
                <a:latin typeface="Cambria" pitchFamily="18" charset="0"/>
              </a:rPr>
              <a:t>Soubor:1917petrogradsoviet_assembly.jpg.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 http://</a:t>
            </a:r>
            <a:r>
              <a:rPr lang="cs-CZ" sz="1500" dirty="0" smtClean="0">
                <a:latin typeface="Cambria" pitchFamily="18" charset="0"/>
              </a:rPr>
              <a:t>cs.wikipedia.org/wiki/Soubor:1917petrogradsoviet_assembly.jpg&gt;.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 err="1">
                <a:latin typeface="Cambria" pitchFamily="18" charset="0"/>
              </a:rPr>
              <a:t>Soubor:Patrol_of_the_October_revolution.jpg</a:t>
            </a:r>
            <a:r>
              <a:rPr lang="cs-CZ" sz="1500" dirty="0">
                <a:latin typeface="Cambria" pitchFamily="18" charset="0"/>
              </a:rPr>
              <a:t>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 http://cs.wikipedia.org/wiki/</a:t>
            </a:r>
            <a:r>
              <a:rPr lang="cs-CZ" sz="1500" dirty="0" err="1">
                <a:latin typeface="Cambria" pitchFamily="18" charset="0"/>
              </a:rPr>
              <a:t>Soubor:Patrol_of_the_October_revolution.jpg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>
                <a:latin typeface="Cambria" pitchFamily="18" charset="0"/>
              </a:rPr>
              <a:t>Soubor:Bundesarchiv_Bild_183-71043-0003,_Wladimir_Iljitsch_Lenin.jpg.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&lt;http://cs.wikipedia.org/wiki/Soubor:Bundesarchiv_Bild_183-71043-0003,_Wladimir_Iljitsch_Lenin.jpg&gt;.</a:t>
            </a:r>
          </a:p>
          <a:p>
            <a:endParaRPr lang="cs-CZ" sz="15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128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12845"/>
            <a:ext cx="8496944" cy="340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err="1">
                <a:latin typeface="Cambria" pitchFamily="18" charset="0"/>
              </a:rPr>
              <a:t>Soubor:Stormningen_av_vinterpalatset.jpg</a:t>
            </a:r>
            <a:r>
              <a:rPr lang="cs-CZ" sz="1500" dirty="0">
                <a:latin typeface="Cambria" pitchFamily="18" charset="0"/>
              </a:rPr>
              <a:t>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&lt;http://cs.wikipedia.org/wiki/</a:t>
            </a:r>
            <a:r>
              <a:rPr lang="cs-CZ" sz="1500" dirty="0" err="1">
                <a:latin typeface="Cambria" pitchFamily="18" charset="0"/>
              </a:rPr>
              <a:t>Soubor:Stormningen_av_vinterpalatset.jpg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>
                <a:latin typeface="Cambria" pitchFamily="18" charset="0"/>
              </a:rPr>
              <a:t>Soubor:Avrora1905Manila.jpg.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&lt;http://cs.wikipedia.org/wiki/Soubor:Avrora1905Manila.jpg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r>
              <a:rPr lang="cs-CZ" sz="1500" dirty="0" err="1">
                <a:latin typeface="Cambria" pitchFamily="18" charset="0"/>
              </a:rPr>
              <a:t>Soubor:Milrevkom_proclamation.jpg</a:t>
            </a:r>
            <a:r>
              <a:rPr lang="cs-CZ" sz="1500" dirty="0">
                <a:latin typeface="Cambria" pitchFamily="18" charset="0"/>
              </a:rPr>
              <a:t> . In </a:t>
            </a:r>
            <a:r>
              <a:rPr lang="cs-CZ" sz="1500" i="1" dirty="0" err="1">
                <a:latin typeface="Cambria" pitchFamily="18" charset="0"/>
              </a:rPr>
              <a:t>Wikipedia</a:t>
            </a:r>
            <a:r>
              <a:rPr lang="cs-CZ" sz="1500" i="1" dirty="0">
                <a:latin typeface="Cambria" pitchFamily="18" charset="0"/>
              </a:rPr>
              <a:t> : </a:t>
            </a:r>
            <a:r>
              <a:rPr lang="cs-CZ" sz="1500" i="1" dirty="0" err="1">
                <a:latin typeface="Cambria" pitchFamily="18" charset="0"/>
              </a:rPr>
              <a:t>the</a:t>
            </a:r>
            <a:r>
              <a:rPr lang="cs-CZ" sz="1500" i="1" dirty="0">
                <a:latin typeface="Cambria" pitchFamily="18" charset="0"/>
              </a:rPr>
              <a:t> free </a:t>
            </a:r>
            <a:r>
              <a:rPr lang="cs-CZ" sz="1500" i="1" dirty="0" err="1">
                <a:latin typeface="Cambria" pitchFamily="18" charset="0"/>
              </a:rPr>
              <a:t>encyclopedia</a:t>
            </a:r>
            <a:r>
              <a:rPr lang="cs-CZ" sz="1500" dirty="0">
                <a:latin typeface="Cambria" pitchFamily="18" charset="0"/>
              </a:rPr>
              <a:t> [online]. St. </a:t>
            </a:r>
            <a:r>
              <a:rPr lang="cs-CZ" sz="1500" dirty="0" err="1">
                <a:latin typeface="Cambria" pitchFamily="18" charset="0"/>
              </a:rPr>
              <a:t>Petersburg</a:t>
            </a:r>
            <a:r>
              <a:rPr lang="cs-CZ" sz="1500" dirty="0">
                <a:latin typeface="Cambria" pitchFamily="18" charset="0"/>
              </a:rPr>
              <a:t> (Florida) : </a:t>
            </a:r>
            <a:r>
              <a:rPr lang="cs-CZ" sz="1500" dirty="0" err="1">
                <a:latin typeface="Cambria" pitchFamily="18" charset="0"/>
              </a:rPr>
              <a:t>Wikipedia</a:t>
            </a:r>
            <a:r>
              <a:rPr lang="cs-CZ" sz="1500" dirty="0">
                <a:latin typeface="Cambria" pitchFamily="18" charset="0"/>
              </a:rPr>
              <a:t> </a:t>
            </a:r>
            <a:r>
              <a:rPr lang="cs-CZ" sz="1500" dirty="0" err="1">
                <a:latin typeface="Cambria" pitchFamily="18" charset="0"/>
              </a:rPr>
              <a:t>Foundation</a:t>
            </a:r>
            <a:r>
              <a:rPr lang="cs-CZ" sz="1500" dirty="0">
                <a:latin typeface="Cambria" pitchFamily="18" charset="0"/>
              </a:rPr>
              <a:t>,[cit. 2011-09-03]. Dostupné z WWW: &lt;http://cs.wikipedia.org/wiki/</a:t>
            </a:r>
            <a:r>
              <a:rPr lang="cs-CZ" sz="1500" dirty="0" err="1">
                <a:latin typeface="Cambria" pitchFamily="18" charset="0"/>
              </a:rPr>
              <a:t>Soubor:Milrevkom_proclamation.jpg</a:t>
            </a:r>
            <a:r>
              <a:rPr lang="cs-CZ" sz="1500" dirty="0" smtClean="0">
                <a:latin typeface="Cambria" pitchFamily="18" charset="0"/>
              </a:rPr>
              <a:t>&gt;.</a:t>
            </a:r>
          </a:p>
          <a:p>
            <a:endParaRPr lang="cs-CZ" sz="1500" dirty="0">
              <a:latin typeface="Cambria" pitchFamily="18" charset="0"/>
            </a:endParaRPr>
          </a:p>
          <a:p>
            <a:endParaRPr lang="cs-CZ" sz="1500" dirty="0" smtClean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Text: Mgr. František Šturma</a:t>
            </a:r>
            <a:endParaRPr lang="cs-CZ" sz="2000" dirty="0">
              <a:latin typeface="Cambria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991" y="4293096"/>
            <a:ext cx="5976664" cy="1253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55135" y="5774095"/>
            <a:ext cx="7572375" cy="797719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192210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305</TotalTime>
  <Words>451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Ruské revoluce</vt:lpstr>
      <vt:lpstr>Prezentace aplikace PowerPoint</vt:lpstr>
      <vt:lpstr>Únorová revoluce 1917</vt:lpstr>
      <vt:lpstr>Prezentace aplikace PowerPoint</vt:lpstr>
      <vt:lpstr>Období dvojvládí</vt:lpstr>
      <vt:lpstr>Prezentace aplikace PowerPoint</vt:lpstr>
      <vt:lpstr>Prezentace aplikace PowerPoint</vt:lpstr>
      <vt:lpstr>Říjnová revoluce 1917</vt:lpstr>
      <vt:lpstr>Prezentace aplikace PowerPoint</vt:lpstr>
      <vt:lpstr>Prezentace aplikace PowerPoint</vt:lpstr>
      <vt:lpstr>Revoluční dekrety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Ruské revoluce</dc:title>
  <dc:creator>Kyli</dc:creator>
  <cp:lastModifiedBy>Kyli</cp:lastModifiedBy>
  <cp:revision>35</cp:revision>
  <dcterms:modified xsi:type="dcterms:W3CDTF">2012-01-21T19:52:21Z</dcterms:modified>
</cp:coreProperties>
</file>