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5" r:id="rId2"/>
    <p:sldId id="276" r:id="rId3"/>
    <p:sldId id="259" r:id="rId4"/>
    <p:sldId id="260" r:id="rId5"/>
    <p:sldId id="263" r:id="rId6"/>
    <p:sldId id="261" r:id="rId7"/>
    <p:sldId id="262" r:id="rId8"/>
    <p:sldId id="257" r:id="rId9"/>
    <p:sldId id="270" r:id="rId10"/>
    <p:sldId id="258" r:id="rId11"/>
    <p:sldId id="264" r:id="rId12"/>
    <p:sldId id="265" r:id="rId13"/>
    <p:sldId id="266" r:id="rId14"/>
    <p:sldId id="267" r:id="rId15"/>
    <p:sldId id="268" r:id="rId16"/>
    <p:sldId id="269" r:id="rId17"/>
    <p:sldId id="277" r:id="rId18"/>
    <p:sldId id="272" r:id="rId19"/>
    <p:sldId id="27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4.wdp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9.wdp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2.wdp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3.wdp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5" Type="http://schemas.microsoft.com/office/2007/relationships/hdphoto" Target="../media/hdphoto14.wdp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5.wdp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6.wdp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5" Type="http://schemas.microsoft.com/office/2007/relationships/hdphoto" Target="../media/hdphoto17.wdp"/><Relationship Id="rId4" Type="http://schemas.openxmlformats.org/officeDocument/2006/relationships/image" Target="../media/image1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742638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VY_32_INOVACE_013_První světová válka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251520" y="1628800"/>
            <a:ext cx="8208912" cy="1152128"/>
          </a:xfrm>
        </p:spPr>
        <p:txBody>
          <a:bodyPr/>
          <a:lstStyle/>
          <a:p>
            <a:r>
              <a:rPr lang="cs-CZ" sz="4200" dirty="0" smtClean="0">
                <a:latin typeface="Cambria" pitchFamily="18" charset="0"/>
              </a:rPr>
              <a:t>První světová válka</a:t>
            </a:r>
            <a:endParaRPr lang="cs-CZ" sz="4200" dirty="0"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530434" y="2996952"/>
            <a:ext cx="3806520" cy="504056"/>
          </a:xfrm>
        </p:spPr>
        <p:txBody>
          <a:bodyPr/>
          <a:lstStyle/>
          <a:p>
            <a:r>
              <a:rPr lang="cs-CZ" b="1" dirty="0" smtClean="0">
                <a:latin typeface="Cambria" pitchFamily="18" charset="0"/>
              </a:rPr>
              <a:t>Základní škola Čelákovice</a:t>
            </a:r>
            <a:endParaRPr lang="cs-CZ" b="1" dirty="0">
              <a:latin typeface="Cambria" pitchFamily="18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434" y="4325055"/>
            <a:ext cx="5976664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20539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3"/>
            <a:ext cx="849694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7. 10. 2011</a:t>
            </a:r>
          </a:p>
          <a:p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Stupeň a typ vzdělávání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Cambria" pitchFamily="18" charset="0"/>
              </a:rPr>
              <a:t>. </a:t>
            </a:r>
            <a:r>
              <a:rPr lang="cs-CZ" sz="1600" smtClean="0">
                <a:solidFill>
                  <a:schemeClr val="tx2"/>
                </a:solidFill>
                <a:latin typeface="Cambria" pitchFamily="18" charset="0"/>
              </a:rPr>
              <a:t>stupeň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ZŠ – 9. ročník</a:t>
            </a:r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endParaRPr lang="cs-CZ" sz="1600" b="1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Vzdělávací obor: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Téma</a:t>
            </a:r>
            <a:r>
              <a:rPr lang="cs-CZ" sz="1600" b="1" dirty="0">
                <a:solidFill>
                  <a:schemeClr val="tx2"/>
                </a:solidFill>
                <a:latin typeface="Cambria" pitchFamily="18" charset="0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První světová válka</a:t>
            </a:r>
          </a:p>
          <a:p>
            <a:endParaRPr lang="cs-CZ" sz="1600" dirty="0" smtClean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Anotace: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  Prezentace přibližuje okolnosti vzniku a průběhu první světové války, seznamuje žáky s  válečnými cíli bojujících států , s charakterem války na východní a západní frontě, s životem lidí v zázemí a s okolnostmi, které vedly k ukončení válečných operací.</a:t>
            </a:r>
          </a:p>
          <a:p>
            <a:endParaRPr lang="cs-CZ" sz="1600" b="1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prezentace</a:t>
            </a:r>
          </a:p>
          <a:p>
            <a:endParaRPr lang="cs-CZ" sz="1600" dirty="0">
              <a:solidFill>
                <a:schemeClr val="tx2"/>
              </a:solidFill>
              <a:latin typeface="Cambria" pitchFamily="18" charset="0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Cambria" pitchFamily="18" charset="0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Cambria" pitchFamily="18" charset="0"/>
              </a:rPr>
              <a:t>:  Žáci vysvětlí okolnosti vzniku a průběhu první světové války. Charakterizují  způsob boje na východní a západní frontě i život v zázemí. Popíší, jak se odrazil technický a vědecký pokrok ve válečném snažení mocností. Vysvětlí, jaké události vedly k ukončení válečných operací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První světová válka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9911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63888" y="116632"/>
            <a:ext cx="5328592" cy="792088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Válčící strany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5496" y="606996"/>
            <a:ext cx="3384376" cy="6192688"/>
          </a:xfrm>
        </p:spPr>
        <p:txBody>
          <a:bodyPr>
            <a:normAutofit lnSpcReduction="10000"/>
          </a:bodyPr>
          <a:lstStyle/>
          <a:p>
            <a:pPr lvl="0"/>
            <a:r>
              <a:rPr lang="cs-CZ" sz="2400" b="1" i="1" dirty="0">
                <a:latin typeface="Cambria" pitchFamily="18" charset="0"/>
              </a:rPr>
              <a:t>ústřední mocnosti</a:t>
            </a:r>
            <a:endParaRPr lang="cs-CZ" sz="2400" b="1" dirty="0">
              <a:latin typeface="Cambria" pitchFamily="18" charset="0"/>
            </a:endParaRPr>
          </a:p>
          <a:p>
            <a:pPr lvl="1"/>
            <a:r>
              <a:rPr lang="cs-CZ" sz="2400" i="1" dirty="0" smtClean="0">
                <a:latin typeface="Cambria" pitchFamily="18" charset="0"/>
              </a:rPr>
              <a:t>Německo</a:t>
            </a:r>
          </a:p>
          <a:p>
            <a:pPr lvl="1"/>
            <a:r>
              <a:rPr lang="cs-CZ" sz="2400" i="1" dirty="0" smtClean="0">
                <a:latin typeface="Cambria" pitchFamily="18" charset="0"/>
              </a:rPr>
              <a:t>Rakousko-Uhersko </a:t>
            </a:r>
            <a:endParaRPr lang="cs-CZ" sz="2400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Bulharsko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Turecko</a:t>
            </a:r>
            <a:endParaRPr lang="cs-CZ" sz="2400" dirty="0">
              <a:latin typeface="Cambria" pitchFamily="18" charset="0"/>
            </a:endParaRPr>
          </a:p>
          <a:p>
            <a:pPr lvl="0"/>
            <a:r>
              <a:rPr lang="cs-CZ" sz="2400" b="1" i="1" dirty="0">
                <a:latin typeface="Cambria" pitchFamily="18" charset="0"/>
              </a:rPr>
              <a:t>Dohoda</a:t>
            </a:r>
            <a:endParaRPr lang="cs-CZ" sz="2400" b="1" dirty="0">
              <a:latin typeface="Cambria" pitchFamily="18" charset="0"/>
            </a:endParaRPr>
          </a:p>
          <a:p>
            <a:pPr lvl="1"/>
            <a:r>
              <a:rPr lang="cs-CZ" sz="2400" i="1" dirty="0" smtClean="0">
                <a:latin typeface="Cambria" pitchFamily="18" charset="0"/>
              </a:rPr>
              <a:t>Francie</a:t>
            </a:r>
          </a:p>
          <a:p>
            <a:pPr lvl="1"/>
            <a:r>
              <a:rPr lang="cs-CZ" sz="2400" i="1" dirty="0" smtClean="0">
                <a:latin typeface="Cambria" pitchFamily="18" charset="0"/>
              </a:rPr>
              <a:t>Velká Británie</a:t>
            </a:r>
          </a:p>
          <a:p>
            <a:pPr lvl="1"/>
            <a:r>
              <a:rPr lang="cs-CZ" sz="2400" i="1" dirty="0" smtClean="0">
                <a:latin typeface="Cambria" pitchFamily="18" charset="0"/>
              </a:rPr>
              <a:t>Rusko</a:t>
            </a:r>
          </a:p>
          <a:p>
            <a:pPr lvl="1"/>
            <a:r>
              <a:rPr lang="cs-CZ" sz="2400" i="1" dirty="0" smtClean="0">
                <a:latin typeface="Cambria" pitchFamily="18" charset="0"/>
              </a:rPr>
              <a:t>Itálie (od roku 1915)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Řecko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Srbsko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Rumunsko</a:t>
            </a:r>
            <a:endParaRPr lang="cs-CZ" sz="2400" dirty="0">
              <a:latin typeface="Cambria" pitchFamily="18" charset="0"/>
            </a:endParaRP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052736"/>
            <a:ext cx="5616624" cy="5589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049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352928" cy="864096"/>
          </a:xfrm>
        </p:spPr>
        <p:txBody>
          <a:bodyPr/>
          <a:lstStyle/>
          <a:p>
            <a:r>
              <a:rPr lang="cs-CZ" sz="3200" dirty="0" smtClean="0">
                <a:latin typeface="Cambria" pitchFamily="18" charset="0"/>
              </a:rPr>
              <a:t>Cíle bojujících mocností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283968" y="1052736"/>
            <a:ext cx="4680520" cy="3816424"/>
          </a:xfrm>
        </p:spPr>
        <p:txBody>
          <a:bodyPr>
            <a:normAutofit/>
          </a:bodyPr>
          <a:lstStyle/>
          <a:p>
            <a:pPr lvl="0"/>
            <a:r>
              <a:rPr lang="cs-CZ" sz="2600" b="1" i="1" dirty="0" smtClean="0">
                <a:latin typeface="Cambria" pitchFamily="18" charset="0"/>
              </a:rPr>
              <a:t>Německo</a:t>
            </a:r>
            <a:endParaRPr lang="cs-CZ" sz="2600" b="1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snaha </a:t>
            </a:r>
            <a:r>
              <a:rPr lang="cs-CZ" sz="2400" dirty="0">
                <a:latin typeface="Cambria" pitchFamily="18" charset="0"/>
              </a:rPr>
              <a:t>o sjednocení Němců v Evropě do jednoho státu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předpokládaný </a:t>
            </a:r>
            <a:r>
              <a:rPr lang="cs-CZ" sz="2400" dirty="0">
                <a:latin typeface="Cambria" pitchFamily="18" charset="0"/>
              </a:rPr>
              <a:t>postup k Černému moři, na Balkán a do Malé Asie</a:t>
            </a:r>
          </a:p>
          <a:p>
            <a:pPr lvl="1"/>
            <a:r>
              <a:rPr lang="cs-CZ" sz="2400" dirty="0">
                <a:latin typeface="Cambria" pitchFamily="18" charset="0"/>
              </a:rPr>
              <a:t>rozšíření koloniálního vlivu ve střední </a:t>
            </a:r>
            <a:r>
              <a:rPr lang="cs-CZ" sz="2400" dirty="0" smtClean="0">
                <a:latin typeface="Cambria" pitchFamily="18" charset="0"/>
              </a:rPr>
              <a:t>Africe</a:t>
            </a:r>
            <a:endParaRPr lang="cs-CZ" sz="24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6" name="Zástupný symbol pro obsah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916" t="1945" r="2884" b="4175"/>
          <a:stretch/>
        </p:blipFill>
        <p:spPr>
          <a:xfrm>
            <a:off x="107504" y="764704"/>
            <a:ext cx="4320480" cy="58965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4283968" y="5733256"/>
            <a:ext cx="2232248" cy="7703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německé vyhlášení války Vilémem II.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769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2060848"/>
            <a:ext cx="5688632" cy="45365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59070" y="188640"/>
            <a:ext cx="3692850" cy="48245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1403648" y="5877272"/>
            <a:ext cx="2592288" cy="5040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německá generalita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347864" y="404664"/>
            <a:ext cx="1584177" cy="5040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Vilém II.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355976" y="2213563"/>
            <a:ext cx="1656184" cy="43204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Hindenburg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236296" y="2429587"/>
            <a:ext cx="1656184" cy="43204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Ludendorff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192180" y="5445224"/>
            <a:ext cx="1332148" cy="43204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Vilém II.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337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932040" y="616563"/>
            <a:ext cx="4063167" cy="3240360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 smtClean="0">
                <a:latin typeface="Cambria" pitchFamily="18" charset="0"/>
              </a:rPr>
              <a:t>Rakousko-Uhersko</a:t>
            </a:r>
            <a:r>
              <a:rPr lang="cs-CZ" sz="2400" i="1" dirty="0" smtClean="0">
                <a:latin typeface="Cambria" pitchFamily="18" charset="0"/>
              </a:rPr>
              <a:t> 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vymezení vlivu na Balkáně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cílem připojení Srbska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obsazení části polského území patřícímu Rusku</a:t>
            </a:r>
          </a:p>
          <a:p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72186" y="4254999"/>
            <a:ext cx="8136904" cy="26030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600" b="1" i="1" dirty="0" smtClean="0">
                <a:latin typeface="Cambria" pitchFamily="18" charset="0"/>
              </a:rPr>
              <a:t>země Dohody</a:t>
            </a:r>
            <a:endParaRPr lang="cs-CZ" sz="2600" b="1" dirty="0" smtClean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zpočátku snaha udržet vlastní pozice, později také zájem o nová území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cílem Francie získat území ztracená ve válce s Pruskem v roce 1870 (Alsasko, Lotrinsko)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7532"/>
          <a:stretch/>
        </p:blipFill>
        <p:spPr>
          <a:xfrm>
            <a:off x="0" y="229430"/>
            <a:ext cx="5076056" cy="38476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4139952" y="3484615"/>
            <a:ext cx="2016224" cy="7703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rakouští vojáci popravují Srby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4072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3888432" cy="720080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Počátek války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32633" y="980728"/>
            <a:ext cx="8892480" cy="2592288"/>
          </a:xfrm>
        </p:spPr>
        <p:txBody>
          <a:bodyPr/>
          <a:lstStyle/>
          <a:p>
            <a:pPr lvl="0"/>
            <a:r>
              <a:rPr lang="cs-CZ" sz="2400" b="1" i="1" dirty="0">
                <a:latin typeface="Cambria" pitchFamily="18" charset="0"/>
              </a:rPr>
              <a:t>rakouské vyhlášení války Srbsku (28. července 1914)</a:t>
            </a:r>
            <a:endParaRPr lang="cs-CZ" sz="2000" b="1" i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na podporu Srbska se staví </a:t>
            </a:r>
            <a:r>
              <a:rPr lang="cs-CZ" sz="2400" b="1" dirty="0">
                <a:latin typeface="Cambria" pitchFamily="18" charset="0"/>
              </a:rPr>
              <a:t>Rusko</a:t>
            </a:r>
          </a:p>
          <a:p>
            <a:pPr lvl="1"/>
            <a:r>
              <a:rPr lang="cs-CZ" sz="2400" dirty="0">
                <a:latin typeface="Cambria" pitchFamily="18" charset="0"/>
              </a:rPr>
              <a:t>na straně Rakouska-Uherska vstupuje do války </a:t>
            </a:r>
            <a:r>
              <a:rPr lang="cs-CZ" sz="2400" b="1" dirty="0">
                <a:latin typeface="Cambria" pitchFamily="18" charset="0"/>
              </a:rPr>
              <a:t>Německo</a:t>
            </a:r>
          </a:p>
          <a:p>
            <a:pPr lvl="1"/>
            <a:r>
              <a:rPr lang="cs-CZ" sz="2400" dirty="0">
                <a:latin typeface="Cambria" pitchFamily="18" charset="0"/>
              </a:rPr>
              <a:t>proti Německu se staví </a:t>
            </a:r>
            <a:r>
              <a:rPr lang="cs-CZ" sz="2400" b="1" dirty="0">
                <a:latin typeface="Cambria" pitchFamily="18" charset="0"/>
              </a:rPr>
              <a:t>Francie</a:t>
            </a:r>
            <a:r>
              <a:rPr lang="cs-CZ" sz="2400" dirty="0">
                <a:latin typeface="Cambria" pitchFamily="18" charset="0"/>
              </a:rPr>
              <a:t> podporovaná </a:t>
            </a:r>
            <a:r>
              <a:rPr lang="cs-CZ" sz="2400" b="1" dirty="0">
                <a:latin typeface="Cambria" pitchFamily="18" charset="0"/>
              </a:rPr>
              <a:t>Velkou Británií</a:t>
            </a:r>
          </a:p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996952"/>
            <a:ext cx="6696744" cy="36004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6444208" y="5589240"/>
            <a:ext cx="2232248" cy="6263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ruští vojáci pochodují na frontu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11154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3556563" y="256952"/>
            <a:ext cx="5335917" cy="648072"/>
          </a:xfrm>
          <a:prstGeom prst="rect">
            <a:avLst/>
          </a:prstGeom>
        </p:spPr>
        <p:txBody>
          <a:bodyPr/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sz="3500" dirty="0" smtClean="0">
                <a:latin typeface="Cambria" pitchFamily="18" charset="0"/>
              </a:rPr>
              <a:t>Západní fronta</a:t>
            </a:r>
            <a:endParaRPr lang="cs-CZ" sz="3500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79348" y="905024"/>
            <a:ext cx="5040559" cy="5832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107504" y="764704"/>
            <a:ext cx="3971844" cy="583264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400" dirty="0">
                <a:latin typeface="Cambria" pitchFamily="18" charset="0"/>
              </a:rPr>
              <a:t>snaha </a:t>
            </a:r>
            <a:r>
              <a:rPr lang="cs-CZ" sz="2400" b="1" dirty="0">
                <a:latin typeface="Cambria" pitchFamily="18" charset="0"/>
              </a:rPr>
              <a:t>Německa</a:t>
            </a:r>
            <a:r>
              <a:rPr lang="cs-CZ" sz="2400" dirty="0">
                <a:latin typeface="Cambria" pitchFamily="18" charset="0"/>
              </a:rPr>
              <a:t> o rychlé </a:t>
            </a:r>
            <a:r>
              <a:rPr lang="cs-CZ" sz="2400" dirty="0" smtClean="0">
                <a:latin typeface="Cambria" pitchFamily="18" charset="0"/>
              </a:rPr>
              <a:t>vítězství nad </a:t>
            </a:r>
            <a:r>
              <a:rPr lang="cs-CZ" sz="2400" b="1" dirty="0" smtClean="0">
                <a:latin typeface="Cambria" pitchFamily="18" charset="0"/>
              </a:rPr>
              <a:t>Francií </a:t>
            </a:r>
            <a:r>
              <a:rPr lang="cs-CZ" sz="2400" dirty="0" smtClean="0">
                <a:latin typeface="Cambria" pitchFamily="18" charset="0"/>
              </a:rPr>
              <a:t>podporovanou </a:t>
            </a:r>
            <a:r>
              <a:rPr lang="cs-CZ" sz="2400" b="1" dirty="0" smtClean="0">
                <a:latin typeface="Cambria" pitchFamily="18" charset="0"/>
              </a:rPr>
              <a:t>Velkou Británií</a:t>
            </a:r>
            <a:endParaRPr lang="cs-CZ" sz="2400" b="1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zastavení </a:t>
            </a:r>
            <a:r>
              <a:rPr lang="cs-CZ" sz="2400" dirty="0">
                <a:latin typeface="Cambria" pitchFamily="18" charset="0"/>
              </a:rPr>
              <a:t>německého náporu na řece </a:t>
            </a:r>
            <a:r>
              <a:rPr lang="cs-CZ" sz="2400" dirty="0" smtClean="0">
                <a:latin typeface="Cambria" pitchFamily="18" charset="0"/>
              </a:rPr>
              <a:t>Marně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přechod </a:t>
            </a:r>
            <a:r>
              <a:rPr lang="cs-CZ" sz="2400" dirty="0">
                <a:latin typeface="Cambria" pitchFamily="18" charset="0"/>
              </a:rPr>
              <a:t>k dlouhodobé </a:t>
            </a:r>
            <a:r>
              <a:rPr lang="cs-CZ" sz="2400" b="1" dirty="0">
                <a:latin typeface="Cambria" pitchFamily="18" charset="0"/>
              </a:rPr>
              <a:t>zákopové </a:t>
            </a:r>
            <a:r>
              <a:rPr lang="cs-CZ" sz="2400" b="1" dirty="0" smtClean="0">
                <a:latin typeface="Cambria" pitchFamily="18" charset="0"/>
              </a:rPr>
              <a:t>válce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velké bitvy: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Verdun, Somma, Ypres …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snahy o vyvedení války ze zákopů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ohromné </a:t>
            </a:r>
            <a:r>
              <a:rPr lang="cs-CZ" sz="2400" b="1" dirty="0">
                <a:latin typeface="Cambria" pitchFamily="18" charset="0"/>
              </a:rPr>
              <a:t>lidské </a:t>
            </a:r>
            <a:r>
              <a:rPr lang="cs-CZ" sz="2400" b="1" dirty="0" smtClean="0">
                <a:latin typeface="Cambria" pitchFamily="18" charset="0"/>
              </a:rPr>
              <a:t>ztráty </a:t>
            </a:r>
            <a:r>
              <a:rPr lang="cs-CZ" sz="2400" dirty="0">
                <a:latin typeface="Cambria" pitchFamily="18" charset="0"/>
              </a:rPr>
              <a:t>na poměrně malém </a:t>
            </a:r>
            <a:r>
              <a:rPr lang="cs-CZ" sz="2400" dirty="0" smtClean="0">
                <a:latin typeface="Cambria" pitchFamily="18" charset="0"/>
              </a:rPr>
              <a:t>území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6207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saturation sat="20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9" y="2996952"/>
            <a:ext cx="7272808" cy="365088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Zaoblený obdélník 7"/>
          <p:cNvSpPr/>
          <p:nvPr/>
        </p:nvSpPr>
        <p:spPr>
          <a:xfrm>
            <a:off x="539552" y="1268760"/>
            <a:ext cx="2447978" cy="626368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ambria" pitchFamily="18" charset="0"/>
              </a:rPr>
              <a:t>zákopová válka</a:t>
            </a:r>
            <a:endParaRPr lang="cs-CZ" sz="2400" dirty="0">
              <a:latin typeface="Cambria" pitchFamily="18" charset="0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16632"/>
            <a:ext cx="5544616" cy="403244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862425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568952" cy="720080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Východní fronta</a:t>
            </a:r>
            <a:endParaRPr lang="cs-CZ" sz="3500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" y="886036"/>
            <a:ext cx="4860032" cy="58326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4720952" y="926153"/>
            <a:ext cx="4283968" cy="546957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cs-CZ" sz="2400" dirty="0">
                <a:latin typeface="Cambria" pitchFamily="18" charset="0"/>
              </a:rPr>
              <a:t>střet </a:t>
            </a:r>
            <a:r>
              <a:rPr lang="cs-CZ" sz="2400" b="1" dirty="0">
                <a:latin typeface="Cambria" pitchFamily="18" charset="0"/>
              </a:rPr>
              <a:t>Ruska</a:t>
            </a:r>
            <a:r>
              <a:rPr lang="cs-CZ" sz="2400" dirty="0">
                <a:latin typeface="Cambria" pitchFamily="18" charset="0"/>
              </a:rPr>
              <a:t> s </a:t>
            </a:r>
            <a:r>
              <a:rPr lang="cs-CZ" sz="2400" b="1" dirty="0">
                <a:latin typeface="Cambria" pitchFamily="18" charset="0"/>
              </a:rPr>
              <a:t>Německem</a:t>
            </a:r>
            <a:r>
              <a:rPr lang="cs-CZ" sz="2400" dirty="0">
                <a:latin typeface="Cambria" pitchFamily="18" charset="0"/>
              </a:rPr>
              <a:t> a </a:t>
            </a:r>
            <a:r>
              <a:rPr lang="cs-CZ" sz="2400" b="1" dirty="0">
                <a:latin typeface="Cambria" pitchFamily="18" charset="0"/>
              </a:rPr>
              <a:t>Rakouskem-Uherskem</a:t>
            </a:r>
            <a:endParaRPr lang="cs-CZ" sz="2000" b="1" dirty="0">
              <a:latin typeface="Cambria" pitchFamily="18" charset="0"/>
            </a:endParaRPr>
          </a:p>
          <a:p>
            <a:pPr lvl="0"/>
            <a:r>
              <a:rPr lang="cs-CZ" sz="2400" dirty="0">
                <a:latin typeface="Cambria" pitchFamily="18" charset="0"/>
              </a:rPr>
              <a:t>vpád Ruska do </a:t>
            </a:r>
            <a:r>
              <a:rPr lang="cs-CZ" sz="2400" b="1" dirty="0" smtClean="0">
                <a:latin typeface="Cambria" pitchFamily="18" charset="0"/>
              </a:rPr>
              <a:t>Východního </a:t>
            </a:r>
            <a:r>
              <a:rPr lang="cs-CZ" sz="2400" b="1" dirty="0">
                <a:latin typeface="Cambria" pitchFamily="18" charset="0"/>
              </a:rPr>
              <a:t>Pruska</a:t>
            </a:r>
            <a:r>
              <a:rPr lang="cs-CZ" sz="2400" dirty="0">
                <a:latin typeface="Cambria" pitchFamily="18" charset="0"/>
              </a:rPr>
              <a:t> a rakouské </a:t>
            </a:r>
            <a:r>
              <a:rPr lang="cs-CZ" sz="2400" b="1" dirty="0">
                <a:latin typeface="Cambria" pitchFamily="18" charset="0"/>
              </a:rPr>
              <a:t>Haliče</a:t>
            </a:r>
            <a:r>
              <a:rPr lang="cs-CZ" sz="2400" dirty="0">
                <a:latin typeface="Cambria" pitchFamily="18" charset="0"/>
              </a:rPr>
              <a:t> (srpen </a:t>
            </a:r>
            <a:r>
              <a:rPr lang="cs-CZ" sz="2400" dirty="0" smtClean="0">
                <a:latin typeface="Cambria" pitchFamily="18" charset="0"/>
              </a:rPr>
              <a:t>1914)</a:t>
            </a:r>
            <a:endParaRPr lang="cs-CZ" sz="2000" dirty="0">
              <a:latin typeface="Cambria" pitchFamily="18" charset="0"/>
            </a:endParaRPr>
          </a:p>
          <a:p>
            <a:pPr lvl="0"/>
            <a:r>
              <a:rPr lang="cs-CZ" sz="2400" dirty="0" smtClean="0">
                <a:latin typeface="Cambria" pitchFamily="18" charset="0"/>
              </a:rPr>
              <a:t>nebezpečí ruského průlomu přes </a:t>
            </a:r>
            <a:r>
              <a:rPr lang="cs-CZ" sz="2400" dirty="0">
                <a:latin typeface="Cambria" pitchFamily="18" charset="0"/>
              </a:rPr>
              <a:t>Karpaty dále do </a:t>
            </a:r>
            <a:r>
              <a:rPr lang="cs-CZ" sz="2400" dirty="0" smtClean="0">
                <a:latin typeface="Cambria" pitchFamily="18" charset="0"/>
              </a:rPr>
              <a:t>nitra monarchie</a:t>
            </a:r>
            <a:endParaRPr lang="cs-CZ" sz="2400" dirty="0">
              <a:latin typeface="Cambria" pitchFamily="18" charset="0"/>
            </a:endParaRPr>
          </a:p>
          <a:p>
            <a:pPr lvl="0"/>
            <a:r>
              <a:rPr lang="cs-CZ" sz="2400" dirty="0" smtClean="0">
                <a:latin typeface="Cambria" pitchFamily="18" charset="0"/>
              </a:rPr>
              <a:t>po </a:t>
            </a:r>
            <a:r>
              <a:rPr lang="cs-CZ" sz="2400" dirty="0">
                <a:latin typeface="Cambria" pitchFamily="18" charset="0"/>
              </a:rPr>
              <a:t>počátečních ruských úspěších (</a:t>
            </a:r>
            <a:r>
              <a:rPr lang="cs-CZ" sz="2400" b="1" dirty="0">
                <a:latin typeface="Cambria" pitchFamily="18" charset="0"/>
              </a:rPr>
              <a:t>zaostalá výzbroj, ale vysoké početní stavy</a:t>
            </a:r>
            <a:r>
              <a:rPr lang="cs-CZ" sz="2400" dirty="0">
                <a:latin typeface="Cambria" pitchFamily="18" charset="0"/>
              </a:rPr>
              <a:t>) přechod ruské armády do </a:t>
            </a:r>
            <a:r>
              <a:rPr lang="cs-CZ" sz="2400" dirty="0" smtClean="0">
                <a:latin typeface="Cambria" pitchFamily="18" charset="0"/>
              </a:rPr>
              <a:t>defenzivy</a:t>
            </a:r>
            <a:endParaRPr lang="cs-CZ" sz="24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932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3744416" cy="862032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Obrat ve válce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9174" y="1340768"/>
            <a:ext cx="4509166" cy="5040560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změna poměru sil v roce 1917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postupná </a:t>
            </a:r>
            <a:r>
              <a:rPr lang="cs-CZ" sz="2400" dirty="0" smtClean="0">
                <a:latin typeface="Cambria" pitchFamily="18" charset="0"/>
              </a:rPr>
              <a:t>vojenská i materiální převaha </a:t>
            </a:r>
            <a:r>
              <a:rPr lang="cs-CZ" sz="2400" dirty="0">
                <a:latin typeface="Cambria" pitchFamily="18" charset="0"/>
              </a:rPr>
              <a:t>států Dohody</a:t>
            </a:r>
          </a:p>
          <a:p>
            <a:pPr lvl="1"/>
            <a:r>
              <a:rPr lang="cs-CZ" sz="2400" b="1" dirty="0">
                <a:latin typeface="Cambria" pitchFamily="18" charset="0"/>
              </a:rPr>
              <a:t>revoluce v Rusku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uzavření </a:t>
            </a:r>
            <a:r>
              <a:rPr lang="cs-CZ" sz="2400" b="1" dirty="0">
                <a:latin typeface="Cambria" pitchFamily="18" charset="0"/>
              </a:rPr>
              <a:t>separátního míru</a:t>
            </a:r>
            <a:r>
              <a:rPr lang="cs-CZ" sz="2400" dirty="0">
                <a:latin typeface="Cambria" pitchFamily="18" charset="0"/>
              </a:rPr>
              <a:t> </a:t>
            </a:r>
            <a:r>
              <a:rPr lang="cs-CZ" sz="2400" dirty="0" smtClean="0">
                <a:latin typeface="Cambria" pitchFamily="18" charset="0"/>
              </a:rPr>
              <a:t>s Německem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b="1" dirty="0">
                <a:latin typeface="Cambria" pitchFamily="18" charset="0"/>
              </a:rPr>
              <a:t>vstup USA do války</a:t>
            </a:r>
            <a:r>
              <a:rPr lang="cs-CZ" sz="2400" dirty="0">
                <a:latin typeface="Cambria" pitchFamily="18" charset="0"/>
              </a:rPr>
              <a:t> na straně </a:t>
            </a:r>
            <a:r>
              <a:rPr lang="cs-CZ" sz="2400" dirty="0" smtClean="0">
                <a:latin typeface="Cambria" pitchFamily="18" charset="0"/>
              </a:rPr>
              <a:t>Dohody</a:t>
            </a:r>
          </a:p>
          <a:p>
            <a:pPr lvl="2"/>
            <a:r>
              <a:rPr lang="cs-CZ" sz="2400" dirty="0" smtClean="0">
                <a:latin typeface="Cambria" pitchFamily="18" charset="0"/>
              </a:rPr>
              <a:t>důsledek německé ponorkové války</a:t>
            </a:r>
            <a:endParaRPr lang="cs-CZ" sz="2400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35721"/>
            <a:ext cx="4402765" cy="612068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20265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126288" cy="1143000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Poslední válečný rok 1918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1412776"/>
            <a:ext cx="8964488" cy="4968552"/>
          </a:xfrm>
        </p:spPr>
        <p:txBody>
          <a:bodyPr>
            <a:noAutofit/>
          </a:bodyPr>
          <a:lstStyle/>
          <a:p>
            <a:pPr lvl="1"/>
            <a:r>
              <a:rPr lang="cs-CZ" sz="2400" dirty="0">
                <a:latin typeface="Cambria" pitchFamily="18" charset="0"/>
              </a:rPr>
              <a:t>přednesení </a:t>
            </a:r>
            <a:r>
              <a:rPr lang="cs-CZ" sz="2400" b="1" dirty="0">
                <a:latin typeface="Cambria" pitchFamily="18" charset="0"/>
              </a:rPr>
              <a:t>programu na poválečné uspořádání světa </a:t>
            </a:r>
            <a:r>
              <a:rPr lang="cs-CZ" sz="2400" dirty="0" smtClean="0">
                <a:latin typeface="Cambria" pitchFamily="18" charset="0"/>
              </a:rPr>
              <a:t>americkým prezidentem W. </a:t>
            </a:r>
            <a:r>
              <a:rPr lang="cs-CZ" sz="2400" dirty="0">
                <a:latin typeface="Cambria" pitchFamily="18" charset="0"/>
              </a:rPr>
              <a:t>Wilsonem (leden 1918)</a:t>
            </a:r>
          </a:p>
          <a:p>
            <a:pPr lvl="2"/>
            <a:r>
              <a:rPr lang="cs-CZ" sz="2400" dirty="0">
                <a:latin typeface="Cambria" pitchFamily="18" charset="0"/>
              </a:rPr>
              <a:t>podpora boje za demokracii, </a:t>
            </a:r>
            <a:r>
              <a:rPr lang="cs-CZ" sz="2400" dirty="0" smtClean="0">
                <a:latin typeface="Cambria" pitchFamily="18" charset="0"/>
              </a:rPr>
              <a:t>za </a:t>
            </a:r>
            <a:r>
              <a:rPr lang="cs-CZ" sz="2400" dirty="0">
                <a:latin typeface="Cambria" pitchFamily="18" charset="0"/>
              </a:rPr>
              <a:t>svobodu malých národů, světový mír a spolupráci všech států světa</a:t>
            </a:r>
          </a:p>
          <a:p>
            <a:pPr lvl="1"/>
            <a:r>
              <a:rPr lang="cs-CZ" sz="2400" dirty="0">
                <a:latin typeface="Cambria" pitchFamily="18" charset="0"/>
              </a:rPr>
              <a:t>poslední </a:t>
            </a:r>
            <a:r>
              <a:rPr lang="cs-CZ" sz="2400" b="1" dirty="0">
                <a:latin typeface="Cambria" pitchFamily="18" charset="0"/>
              </a:rPr>
              <a:t>německý pokus o velkou útočnou akci </a:t>
            </a:r>
            <a:r>
              <a:rPr lang="cs-CZ" sz="2400" dirty="0">
                <a:latin typeface="Cambria" pitchFamily="18" charset="0"/>
              </a:rPr>
              <a:t>(léto 1918)</a:t>
            </a:r>
          </a:p>
          <a:p>
            <a:pPr lvl="2"/>
            <a:r>
              <a:rPr lang="cs-CZ" sz="2400" dirty="0">
                <a:latin typeface="Cambria" pitchFamily="18" charset="0"/>
              </a:rPr>
              <a:t>využití armád z východní </a:t>
            </a:r>
            <a:r>
              <a:rPr lang="cs-CZ" sz="2400" dirty="0" smtClean="0">
                <a:latin typeface="Cambria" pitchFamily="18" charset="0"/>
              </a:rPr>
              <a:t>fronty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b="1" dirty="0">
                <a:latin typeface="Cambria" pitchFamily="18" charset="0"/>
              </a:rPr>
              <a:t>rozpad Rakouska-Uherska </a:t>
            </a:r>
            <a:r>
              <a:rPr lang="cs-CZ" sz="2400" dirty="0">
                <a:latin typeface="Cambria" pitchFamily="18" charset="0"/>
              </a:rPr>
              <a:t>(říjen 1918)</a:t>
            </a:r>
          </a:p>
          <a:p>
            <a:pPr lvl="2"/>
            <a:r>
              <a:rPr lang="cs-CZ" sz="2400" dirty="0">
                <a:latin typeface="Cambria" pitchFamily="18" charset="0"/>
              </a:rPr>
              <a:t>vznik nástupnických </a:t>
            </a:r>
            <a:r>
              <a:rPr lang="cs-CZ" sz="2400" dirty="0" smtClean="0">
                <a:latin typeface="Cambria" pitchFamily="18" charset="0"/>
              </a:rPr>
              <a:t>států</a:t>
            </a:r>
            <a:endParaRPr lang="cs-CZ" sz="2400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podepsání </a:t>
            </a:r>
            <a:r>
              <a:rPr lang="cs-CZ" sz="2400" b="1" dirty="0">
                <a:latin typeface="Cambria" pitchFamily="18" charset="0"/>
              </a:rPr>
              <a:t>příměří 11. 11. 1918</a:t>
            </a:r>
          </a:p>
          <a:p>
            <a:pPr lvl="2"/>
            <a:r>
              <a:rPr lang="cs-CZ" sz="2400" dirty="0">
                <a:latin typeface="Cambria" pitchFamily="18" charset="0"/>
              </a:rPr>
              <a:t>odstoupení německého </a:t>
            </a:r>
            <a:r>
              <a:rPr lang="cs-CZ" sz="2400" dirty="0" smtClean="0">
                <a:latin typeface="Cambria" pitchFamily="18" charset="0"/>
              </a:rPr>
              <a:t>císaře a vyhlášení tzv. Výmarské republiky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6650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55976" y="116632"/>
            <a:ext cx="4381872" cy="857032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Nové druhy zbraní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0283" y="836712"/>
            <a:ext cx="8568952" cy="1905392"/>
          </a:xfrm>
        </p:spPr>
        <p:txBody>
          <a:bodyPr/>
          <a:lstStyle/>
          <a:p>
            <a:pPr lvl="0"/>
            <a:r>
              <a:rPr lang="cs-CZ" sz="2400" dirty="0">
                <a:latin typeface="Cambria" pitchFamily="18" charset="0"/>
              </a:rPr>
              <a:t>ukázka </a:t>
            </a:r>
            <a:r>
              <a:rPr lang="cs-CZ" sz="2400" b="1" dirty="0">
                <a:latin typeface="Cambria" pitchFamily="18" charset="0"/>
              </a:rPr>
              <a:t>vrcholu technicko - vědecké revoluce</a:t>
            </a:r>
          </a:p>
          <a:p>
            <a:pPr lvl="1"/>
            <a:r>
              <a:rPr lang="cs-CZ" sz="2400" dirty="0">
                <a:latin typeface="Cambria" pitchFamily="18" charset="0"/>
              </a:rPr>
              <a:t>výsledky však využity k ničení a zabíjení</a:t>
            </a:r>
          </a:p>
          <a:p>
            <a:pPr lvl="0"/>
            <a:r>
              <a:rPr lang="cs-CZ" sz="2400" dirty="0">
                <a:latin typeface="Cambria" pitchFamily="18" charset="0"/>
              </a:rPr>
              <a:t>otravné plyny (yperit pojmenovaný podle jeho nasazení u města Ypres), ponorky, námořní miny, torpéda, tanky, letadla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2780928"/>
            <a:ext cx="6736906" cy="3960440"/>
          </a:xfrm>
          <a:prstGeom prst="rect">
            <a:avLst/>
          </a:prstGeom>
        </p:spPr>
      </p:pic>
      <p:sp>
        <p:nvSpPr>
          <p:cNvPr id="5" name="Zaoblený obdélník 4"/>
          <p:cNvSpPr/>
          <p:nvPr/>
        </p:nvSpPr>
        <p:spPr>
          <a:xfrm>
            <a:off x="6444208" y="5733256"/>
            <a:ext cx="2304256" cy="7703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Britové zasažení plynovým útokem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174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0792"/>
            <a:ext cx="7128792" cy="39244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2304" b="4663"/>
          <a:stretch/>
        </p:blipFill>
        <p:spPr>
          <a:xfrm>
            <a:off x="3491880" y="3068960"/>
            <a:ext cx="5652120" cy="364590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6660232" y="692696"/>
            <a:ext cx="2016224" cy="7703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německé dalekonosné dělo</a:t>
            </a:r>
            <a:endParaRPr lang="cs-CZ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123728" y="5445224"/>
            <a:ext cx="1620180" cy="7703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mbria" pitchFamily="18" charset="0"/>
              </a:rPr>
              <a:t>britský tank</a:t>
            </a:r>
          </a:p>
          <a:p>
            <a:pPr algn="ctr"/>
            <a:r>
              <a:rPr lang="cs-CZ" dirty="0" smtClean="0">
                <a:latin typeface="Cambria" pitchFamily="18" charset="0"/>
              </a:rPr>
              <a:t>Mark I</a:t>
            </a:r>
            <a:endParaRPr lang="cs-CZ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721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568952" cy="792088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Život v zázemí a válečné hospodářství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124744"/>
            <a:ext cx="4824536" cy="504056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sz="2600" dirty="0">
                <a:latin typeface="Cambria" pitchFamily="18" charset="0"/>
              </a:rPr>
              <a:t>veškerá výroba </a:t>
            </a:r>
            <a:r>
              <a:rPr lang="cs-CZ" sz="2600" b="1" dirty="0">
                <a:latin typeface="Cambria" pitchFamily="18" charset="0"/>
              </a:rPr>
              <a:t>přizpůsobena potřebám fronty</a:t>
            </a:r>
          </a:p>
          <a:p>
            <a:pPr lvl="1"/>
            <a:r>
              <a:rPr lang="cs-CZ" sz="2600" dirty="0">
                <a:latin typeface="Cambria" pitchFamily="18" charset="0"/>
              </a:rPr>
              <a:t>pro </a:t>
            </a:r>
            <a:r>
              <a:rPr lang="cs-CZ" sz="2600" dirty="0" smtClean="0">
                <a:latin typeface="Cambria" pitchFamily="18" charset="0"/>
              </a:rPr>
              <a:t>obyvatelstvo zaveden</a:t>
            </a:r>
            <a:r>
              <a:rPr lang="cs-CZ" sz="2600" i="1" dirty="0" smtClean="0">
                <a:latin typeface="Cambria" pitchFamily="18" charset="0"/>
              </a:rPr>
              <a:t> </a:t>
            </a:r>
            <a:r>
              <a:rPr lang="cs-CZ" sz="2600" dirty="0" smtClean="0">
                <a:latin typeface="Cambria" pitchFamily="18" charset="0"/>
              </a:rPr>
              <a:t>přídělový systém</a:t>
            </a:r>
            <a:endParaRPr lang="cs-CZ" sz="2600" dirty="0">
              <a:latin typeface="Cambria" pitchFamily="18" charset="0"/>
            </a:endParaRPr>
          </a:p>
          <a:p>
            <a:pPr lvl="0"/>
            <a:r>
              <a:rPr lang="cs-CZ" sz="2600" b="1" dirty="0">
                <a:latin typeface="Cambria" pitchFamily="18" charset="0"/>
              </a:rPr>
              <a:t>vyčerpání hospodářství </a:t>
            </a:r>
            <a:r>
              <a:rPr lang="cs-CZ" sz="2600" dirty="0" smtClean="0">
                <a:latin typeface="Cambria" pitchFamily="18" charset="0"/>
              </a:rPr>
              <a:t>válčících států</a:t>
            </a:r>
          </a:p>
          <a:p>
            <a:pPr lvl="1"/>
            <a:r>
              <a:rPr lang="cs-CZ" sz="2600" dirty="0" smtClean="0">
                <a:latin typeface="Cambria" pitchFamily="18" charset="0"/>
              </a:rPr>
              <a:t>cesta </a:t>
            </a:r>
            <a:r>
              <a:rPr lang="cs-CZ" sz="2600" dirty="0">
                <a:latin typeface="Cambria" pitchFamily="18" charset="0"/>
              </a:rPr>
              <a:t>k hospodářským, sociálním a politickým krizím</a:t>
            </a:r>
          </a:p>
          <a:p>
            <a:pPr lvl="1"/>
            <a:r>
              <a:rPr lang="cs-CZ" sz="2600" dirty="0">
                <a:latin typeface="Cambria" pitchFamily="18" charset="0"/>
              </a:rPr>
              <a:t>v zázemí bída, hlad, nedostatek základního zboží</a:t>
            </a:r>
          </a:p>
          <a:p>
            <a:pPr lvl="0"/>
            <a:r>
              <a:rPr lang="cs-CZ" sz="2600" b="1" dirty="0">
                <a:latin typeface="Cambria" pitchFamily="18" charset="0"/>
              </a:rPr>
              <a:t>růst odporu lidí k válce</a:t>
            </a:r>
          </a:p>
          <a:p>
            <a:pPr lvl="1"/>
            <a:r>
              <a:rPr lang="cs-CZ" sz="2600" dirty="0">
                <a:latin typeface="Cambria" pitchFamily="18" charset="0"/>
              </a:rPr>
              <a:t>protiválečné demonstrace i vojenské vzpoury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849953"/>
            <a:ext cx="3960440" cy="593176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851920" y="5733256"/>
            <a:ext cx="1512168" cy="55600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Mata Hari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9196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76056" y="260648"/>
            <a:ext cx="3661792" cy="785024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Výsledky války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908720"/>
            <a:ext cx="8352928" cy="1473344"/>
          </a:xfrm>
        </p:spPr>
        <p:txBody>
          <a:bodyPr/>
          <a:lstStyle/>
          <a:p>
            <a:pPr lvl="0"/>
            <a:r>
              <a:rPr lang="cs-CZ" sz="2400" dirty="0">
                <a:latin typeface="Cambria" pitchFamily="18" charset="0"/>
              </a:rPr>
              <a:t>9 - 10 mil. padlých</a:t>
            </a:r>
            <a:r>
              <a:rPr lang="cs-CZ" sz="2400" i="1" dirty="0">
                <a:latin typeface="Cambria" pitchFamily="18" charset="0"/>
              </a:rPr>
              <a:t>, </a:t>
            </a:r>
            <a:r>
              <a:rPr lang="cs-CZ" sz="2400" dirty="0">
                <a:latin typeface="Cambria" pitchFamily="18" charset="0"/>
              </a:rPr>
              <a:t>20 mil. raněných</a:t>
            </a:r>
          </a:p>
          <a:p>
            <a:pPr lvl="0"/>
            <a:r>
              <a:rPr lang="cs-CZ" sz="2400" dirty="0">
                <a:latin typeface="Cambria" pitchFamily="18" charset="0"/>
              </a:rPr>
              <a:t>účast 28 států a asi 70 mil. vojáků (včetně vojáků z kolonií)</a:t>
            </a:r>
          </a:p>
          <a:p>
            <a:pPr lvl="0"/>
            <a:r>
              <a:rPr lang="cs-CZ" sz="2400" dirty="0">
                <a:latin typeface="Cambria" pitchFamily="18" charset="0"/>
              </a:rPr>
              <a:t>oslabení evropských mocností</a:t>
            </a:r>
            <a:r>
              <a:rPr lang="cs-CZ" sz="2400" i="1" dirty="0">
                <a:latin typeface="Cambria" pitchFamily="18" charset="0"/>
              </a:rPr>
              <a:t>, </a:t>
            </a:r>
            <a:r>
              <a:rPr lang="cs-CZ" sz="2400" dirty="0">
                <a:latin typeface="Cambria" pitchFamily="18" charset="0"/>
              </a:rPr>
              <a:t>růst vlivu Japonska a USA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71" y="2420887"/>
            <a:ext cx="4968552" cy="33123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573016"/>
            <a:ext cx="4648905" cy="327565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17853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36419" y="83671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36419" y="1844824"/>
            <a:ext cx="8632576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Jaké státy a s jakými cíli se účastnily první světové války?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Charakterizujte průběh válečných operací na východní a 	na západní frontě.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Jaké události způsobily v roce 1917 obrat ve válce?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Popište události posledního válečného roku 1918.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	Jaké nové typy zbraní byly v průběhu války použity?</a:t>
            </a:r>
          </a:p>
          <a:p>
            <a:r>
              <a:rPr lang="cs-CZ" sz="2400" b="1" dirty="0" smtClean="0">
                <a:latin typeface="Cambria" pitchFamily="18" charset="0"/>
              </a:rPr>
              <a:t>6.</a:t>
            </a:r>
            <a:r>
              <a:rPr lang="cs-CZ" sz="2400" dirty="0" smtClean="0">
                <a:latin typeface="Cambria" pitchFamily="18" charset="0"/>
              </a:rPr>
              <a:t>	Charakterizuje válečné hospodářství a život v zázemí.</a:t>
            </a:r>
          </a:p>
          <a:p>
            <a:endParaRPr lang="cs-CZ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9169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332656"/>
            <a:ext cx="8712968" cy="60939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ambria" pitchFamily="18" charset="0"/>
              </a:rPr>
              <a:t>Text: Mgr. František Šturma</a:t>
            </a:r>
          </a:p>
          <a:p>
            <a:endParaRPr lang="cs-CZ" b="1" dirty="0">
              <a:latin typeface="Cambria" pitchFamily="18" charset="0"/>
            </a:endParaRPr>
          </a:p>
          <a:p>
            <a:r>
              <a:rPr lang="cs-CZ" b="1" dirty="0" smtClean="0">
                <a:latin typeface="Cambria" pitchFamily="18" charset="0"/>
              </a:rPr>
              <a:t>Použité obrázky: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Soubor:Europe_1914.jpg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http://cs.wikipedia.org/wiki/Soubor:Europe_1914.jpg&gt;.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Soubor:Kriegserklärung_Erster_Weltkrieg.jpg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Soubor:Kriegserklärung_Erster_Weltkrieg.jpg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Soubor:Bundesarchiv_Bild_146-2004-0096,_Kaiser_Wilhelm_II..jpg 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&lt;http://cs.wikipedia.org/wiki/Soubor:Bundesarchiv_Bild_146-2004-0096,_Kaiser_Wilhelm_II..jpg&gt;.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Soubor:Hindenburg,_Kaiser,_Ludendorff_HD-SN-99-02150.JPG.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http://cs.wikipedia.org/wiki/Soubor:Hindenburg,_Kaiser,_Ludendorff_HD-SN-99-02150.JPG&gt;.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Soubor:Austrian_army_killings_in_Serbia_1917.JPEG.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http://cs.wikipedia.org/wiki/Soubor:Austrian_army_killings_in_Serbia_1917.JPEG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Soubor:Russian_Troops_NGM-v31-p372.jpg.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http://cs.wikipedia.org/wiki/Soubor:Russian_Troops_NGM-v31-p372.jpg&gt;.</a:t>
            </a:r>
          </a:p>
        </p:txBody>
      </p:sp>
    </p:spTree>
    <p:extLst>
      <p:ext uri="{BB962C8B-B14F-4D97-AF65-F5344CB8AC3E}">
        <p14:creationId xmlns:p14="http://schemas.microsoft.com/office/powerpoint/2010/main" val="1522530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18" y="404664"/>
            <a:ext cx="8720293" cy="61837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>
                <a:latin typeface="Cambria" pitchFamily="18" charset="0"/>
              </a:rPr>
              <a:t>Soubor:British_55th_Division_gas_casualties_10_April_1918.jpg 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&lt;http://cs.wikipedia.org/wiki/Soubor:British_55th_Division_gas_casualties_10_April_1918.jpg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Soubor:Cheshire_Regiment_trench_Somme_1916.jpg.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&lt;http://cs.wikipedia.org/wiki/Soubor:Cheshire_Regiment_trench_Somme_1916.jpg&gt;.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smtClean="0">
                <a:latin typeface="Cambria" pitchFamily="18" charset="0"/>
              </a:rPr>
              <a:t>Soubor:New_Zealand_trench_Flers_September_1916.jpg 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&lt;http://cs.wikipedia.org/wiki/Soubor:New_Zealand_trench_Flers_September_1916.jpg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Soubor:TitlePicture_For_Wikipedia_Article.jpg</a:t>
            </a:r>
            <a:r>
              <a:rPr lang="cs-CZ" sz="1400" dirty="0">
                <a:latin typeface="Cambria" pitchFamily="18" charset="0"/>
              </a:rPr>
              <a:t> 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 &lt;http://cs.wikipedia.org/wiki/</a:t>
            </a:r>
            <a:r>
              <a:rPr lang="cs-CZ" sz="1400" dirty="0" err="1">
                <a:latin typeface="Cambria" pitchFamily="18" charset="0"/>
              </a:rPr>
              <a:t>Soubor:TitlePicture_For_Wikipedia_Article.jpg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Soubor:British_Mark_I_male_tank_Somme_25_September_1916.jpg . In </a:t>
            </a:r>
            <a:r>
              <a:rPr lang="cs-CZ" sz="1400" i="1" dirty="0" err="1">
                <a:latin typeface="Cambria" pitchFamily="18" charset="0"/>
              </a:rPr>
              <a:t>Wikipedia</a:t>
            </a:r>
            <a:r>
              <a:rPr lang="cs-CZ" sz="1400" i="1" dirty="0">
                <a:latin typeface="Cambria" pitchFamily="18" charset="0"/>
              </a:rPr>
              <a:t> : </a:t>
            </a:r>
            <a:r>
              <a:rPr lang="cs-CZ" sz="1400" i="1" dirty="0" err="1">
                <a:latin typeface="Cambria" pitchFamily="18" charset="0"/>
              </a:rPr>
              <a:t>the</a:t>
            </a:r>
            <a:r>
              <a:rPr lang="cs-CZ" sz="1400" i="1" dirty="0">
                <a:latin typeface="Cambria" pitchFamily="18" charset="0"/>
              </a:rPr>
              <a:t> free </a:t>
            </a:r>
            <a:r>
              <a:rPr lang="cs-CZ" sz="1400" i="1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 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2011-09-10]. Dostupné z WWW:&lt;http://cs.wikipedia.org/wiki/Soubor:British_Mark_I_male_tank_Somme_25_September_1916.jpg</a:t>
            </a:r>
            <a:r>
              <a:rPr lang="cs-CZ" sz="1400" dirty="0" smtClean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1400" dirty="0">
                <a:latin typeface="Cambria" pitchFamily="18" charset="0"/>
                <a:ea typeface="Calibri"/>
                <a:cs typeface="Times New Roman"/>
              </a:rPr>
              <a:t>Soubor:Mata_Hari_6.jpg . In </a:t>
            </a:r>
            <a:r>
              <a:rPr lang="cs-CZ" sz="1400" i="1" dirty="0" err="1">
                <a:latin typeface="Cambria" pitchFamily="18" charset="0"/>
                <a:ea typeface="Calibri"/>
                <a:cs typeface="Times New Roman"/>
              </a:rPr>
              <a:t>Wikipedia</a:t>
            </a:r>
            <a:r>
              <a:rPr lang="cs-CZ" sz="1400" i="1" dirty="0">
                <a:latin typeface="Cambria" pitchFamily="18" charset="0"/>
                <a:ea typeface="Calibri"/>
                <a:cs typeface="Times New Roman"/>
              </a:rPr>
              <a:t> : </a:t>
            </a:r>
            <a:r>
              <a:rPr lang="cs-CZ" sz="1400" i="1" dirty="0" err="1">
                <a:latin typeface="Cambria" pitchFamily="18" charset="0"/>
                <a:ea typeface="Calibri"/>
                <a:cs typeface="Times New Roman"/>
              </a:rPr>
              <a:t>the</a:t>
            </a:r>
            <a:r>
              <a:rPr lang="cs-CZ" sz="1400" i="1" dirty="0">
                <a:latin typeface="Cambria" pitchFamily="18" charset="0"/>
                <a:ea typeface="Calibri"/>
                <a:cs typeface="Times New Roman"/>
              </a:rPr>
              <a:t> free </a:t>
            </a:r>
            <a:r>
              <a:rPr lang="cs-CZ" sz="1400" i="1" dirty="0" err="1">
                <a:latin typeface="Cambria" pitchFamily="18" charset="0"/>
                <a:ea typeface="Calibri"/>
                <a:cs typeface="Times New Roman"/>
              </a:rPr>
              <a:t>encyclopedia</a:t>
            </a:r>
            <a:r>
              <a:rPr lang="cs-CZ" sz="1400" dirty="0">
                <a:latin typeface="Cambria" pitchFamily="18" charset="0"/>
                <a:ea typeface="Calibri"/>
                <a:cs typeface="Times New Roman"/>
              </a:rPr>
              <a:t> [online]. St. </a:t>
            </a:r>
            <a:r>
              <a:rPr lang="cs-CZ" sz="1400" dirty="0" err="1">
                <a:latin typeface="Cambria" pitchFamily="18" charset="0"/>
                <a:ea typeface="Calibri"/>
                <a:cs typeface="Times New Roman"/>
              </a:rPr>
              <a:t>Petersburg</a:t>
            </a:r>
            <a:r>
              <a:rPr lang="cs-CZ" sz="1400" dirty="0">
                <a:latin typeface="Cambria" pitchFamily="18" charset="0"/>
                <a:ea typeface="Calibri"/>
                <a:cs typeface="Times New Roman"/>
              </a:rPr>
              <a:t> (Florida) : </a:t>
            </a:r>
            <a:r>
              <a:rPr lang="cs-CZ" sz="1400" dirty="0" err="1">
                <a:latin typeface="Cambria" pitchFamily="18" charset="0"/>
                <a:ea typeface="Calibri"/>
                <a:cs typeface="Times New Roman"/>
              </a:rPr>
              <a:t>Wikipedia</a:t>
            </a:r>
            <a:r>
              <a:rPr lang="cs-CZ" sz="1400" dirty="0">
                <a:latin typeface="Cambria" pitchFamily="18" charset="0"/>
                <a:ea typeface="Calibri"/>
                <a:cs typeface="Times New Roman"/>
              </a:rPr>
              <a:t> </a:t>
            </a:r>
            <a:r>
              <a:rPr lang="cs-CZ" sz="1400" dirty="0" err="1">
                <a:latin typeface="Cambria" pitchFamily="18" charset="0"/>
                <a:ea typeface="Calibri"/>
                <a:cs typeface="Times New Roman"/>
              </a:rPr>
              <a:t>Foundation</a:t>
            </a:r>
            <a:r>
              <a:rPr lang="cs-CZ" sz="1400" dirty="0">
                <a:latin typeface="Cambria" pitchFamily="18" charset="0"/>
                <a:ea typeface="Calibri"/>
                <a:cs typeface="Times New Roman"/>
              </a:rPr>
              <a:t>, [cit. 2011-09-10]. Dostupné z WWW: &lt;http://cs.wikipedia.org/wiki/Soubor:Mata_Hari_6.jpg</a:t>
            </a:r>
            <a:r>
              <a:rPr lang="cs-CZ" sz="1400" dirty="0">
                <a:latin typeface="Cambria" pitchFamily="18" charset="0"/>
                <a:ea typeface="Calibri"/>
                <a:cs typeface="Calibri"/>
              </a:rPr>
              <a:t>&gt;</a:t>
            </a:r>
            <a:r>
              <a:rPr lang="cs-CZ" sz="1400" dirty="0">
                <a:latin typeface="Cambria" pitchFamily="18" charset="0"/>
                <a:ea typeface="Calibri"/>
                <a:cs typeface="Times New Roman"/>
              </a:rPr>
              <a:t>.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File:Massengrab_Fromelles.jpg. In </a:t>
            </a:r>
            <a:r>
              <a:rPr lang="cs-CZ" sz="1400" i="1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Wikipedia</a:t>
            </a:r>
            <a:r>
              <a:rPr lang="cs-CZ" sz="1400" i="1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: </a:t>
            </a:r>
            <a:r>
              <a:rPr lang="cs-CZ" sz="1400" i="1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[online]. St. 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Petersburg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(Florida) : 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, [cit. 2011-09-10]. Dostupné z WWW: &lt;</a:t>
            </a:r>
            <a:endParaRPr lang="cs-CZ" sz="1400" dirty="0">
              <a:latin typeface="Cambria" pitchFamily="18" charset="0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http://commons.wikimedia.org/wiki/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File:Massengrab_Fromelles.jpg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&gt;.</a:t>
            </a:r>
            <a:endParaRPr lang="cs-CZ" sz="1400" dirty="0">
              <a:latin typeface="Cambria" pitchFamily="18" charset="0"/>
              <a:ea typeface="Calibri"/>
              <a:cs typeface="Times New Roman"/>
            </a:endParaRPr>
          </a:p>
          <a:p>
            <a:endParaRPr lang="cs-CZ" sz="1400" dirty="0" smtClean="0">
              <a:latin typeface="Cambria" pitchFamily="18" charset="0"/>
            </a:endParaRPr>
          </a:p>
          <a:p>
            <a:endParaRPr lang="cs-CZ" sz="13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74193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92501"/>
            <a:ext cx="8640960" cy="20774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400" dirty="0" smtClean="0">
              <a:latin typeface="Cambria" pitchFamily="18" charset="0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latin typeface="Cambria" pitchFamily="18" charset="0"/>
                <a:ea typeface="Times New Roman"/>
                <a:cs typeface="Times New Roman"/>
              </a:rPr>
              <a:t> </a:t>
            </a:r>
            <a:endParaRPr lang="cs-CZ" sz="1400" dirty="0">
              <a:latin typeface="Cambria" pitchFamily="18" charset="0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File:Knockchis_wolsey_ambulance.jpg . In </a:t>
            </a:r>
            <a:r>
              <a:rPr lang="cs-CZ" sz="1400" i="1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Wikipedia</a:t>
            </a:r>
            <a:r>
              <a:rPr lang="cs-CZ" sz="1400" i="1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: </a:t>
            </a:r>
            <a:r>
              <a:rPr lang="cs-CZ" sz="1400" i="1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the</a:t>
            </a:r>
            <a:r>
              <a:rPr lang="cs-CZ" sz="1400" i="1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free </a:t>
            </a:r>
            <a:r>
              <a:rPr lang="cs-CZ" sz="1400" i="1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encyclopedia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[online]. St. 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Petersburg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(Florida) : 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Wikipedia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 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Foundation</a:t>
            </a: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, [cit. 2011-09-10]. Dostupné z WWW: &lt;</a:t>
            </a:r>
            <a:endParaRPr lang="cs-CZ" sz="1400" dirty="0">
              <a:latin typeface="Cambria" pitchFamily="18" charset="0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400" dirty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http://commons.wikimedia.org/wiki/</a:t>
            </a:r>
            <a:r>
              <a:rPr lang="cs-CZ" sz="1400" dirty="0" err="1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File:Knockchis_wolsey_ambulance.jpg</a:t>
            </a:r>
            <a:r>
              <a:rPr lang="cs-CZ" sz="1400" dirty="0" smtClean="0">
                <a:solidFill>
                  <a:srgbClr val="000000"/>
                </a:solidFill>
                <a:latin typeface="Cambria" pitchFamily="18" charset="0"/>
                <a:ea typeface="Times New Roman"/>
                <a:cs typeface="Times New Roman"/>
              </a:rPr>
              <a:t>&gt;.</a:t>
            </a:r>
          </a:p>
          <a:p>
            <a:pPr>
              <a:lnSpc>
                <a:spcPct val="115000"/>
              </a:lnSpc>
              <a:spcAft>
                <a:spcPts val="0"/>
              </a:spcAft>
            </a:pPr>
            <a:endParaRPr lang="cs-CZ" sz="1400" dirty="0">
              <a:solidFill>
                <a:srgbClr val="000000"/>
              </a:solidFill>
              <a:effectLst/>
              <a:latin typeface="Cambria" pitchFamily="18" charset="0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sz="1600" dirty="0" smtClean="0">
                <a:solidFill>
                  <a:srgbClr val="000000"/>
                </a:solidFill>
                <a:latin typeface="Cambria" pitchFamily="18" charset="0"/>
                <a:ea typeface="Calibri"/>
                <a:cs typeface="Times New Roman"/>
              </a:rPr>
              <a:t>Pokorný, J. </a:t>
            </a:r>
            <a:r>
              <a:rPr lang="cs-CZ" sz="1600" i="1" dirty="0" smtClean="0">
                <a:solidFill>
                  <a:srgbClr val="000000"/>
                </a:solidFill>
                <a:latin typeface="Cambria" pitchFamily="18" charset="0"/>
                <a:ea typeface="Calibri"/>
                <a:cs typeface="Times New Roman"/>
              </a:rPr>
              <a:t>Dějepis pro 9. ročník ZŠ </a:t>
            </a:r>
            <a:r>
              <a:rPr lang="cs-CZ" sz="1600" dirty="0" err="1" smtClean="0">
                <a:solidFill>
                  <a:srgbClr val="000000"/>
                </a:solidFill>
                <a:latin typeface="Cambria" pitchFamily="18" charset="0"/>
                <a:ea typeface="Calibri"/>
                <a:cs typeface="Times New Roman"/>
              </a:rPr>
              <a:t>Praha:Práce</a:t>
            </a:r>
            <a:r>
              <a:rPr lang="cs-CZ" sz="1600" dirty="0" smtClean="0">
                <a:solidFill>
                  <a:srgbClr val="000000"/>
                </a:solidFill>
                <a:latin typeface="Cambria" pitchFamily="18" charset="0"/>
                <a:ea typeface="Calibri"/>
                <a:cs typeface="Times New Roman"/>
              </a:rPr>
              <a:t>, 1995</a:t>
            </a:r>
          </a:p>
          <a:p>
            <a:pPr marL="742950" lvl="1" indent="-285750">
              <a:lnSpc>
                <a:spcPct val="115000"/>
              </a:lnSpc>
              <a:buFont typeface="Arial" pitchFamily="34" charset="0"/>
              <a:buChar char="•"/>
            </a:pPr>
            <a:r>
              <a:rPr lang="cs-CZ" sz="1400" dirty="0" smtClean="0">
                <a:solidFill>
                  <a:srgbClr val="000000"/>
                </a:solidFill>
                <a:effectLst/>
                <a:latin typeface="Cambria" pitchFamily="18" charset="0"/>
                <a:ea typeface="Calibri"/>
                <a:cs typeface="Times New Roman"/>
              </a:rPr>
              <a:t>mapa západní a východní fronty (str. 78)</a:t>
            </a:r>
            <a:endParaRPr lang="cs-CZ" sz="1400" dirty="0">
              <a:effectLst/>
              <a:latin typeface="Cambria" pitchFamily="18" charset="0"/>
              <a:ea typeface="Calibri"/>
              <a:cs typeface="Times New Roman"/>
            </a:endParaRPr>
          </a:p>
        </p:txBody>
      </p:sp>
      <p:sp>
        <p:nvSpPr>
          <p:cNvPr id="3" name="Zástupný symbol pro zápatí 3"/>
          <p:cNvSpPr txBox="1">
            <a:spLocks noGrp="1"/>
          </p:cNvSpPr>
          <p:nvPr/>
        </p:nvSpPr>
        <p:spPr>
          <a:xfrm>
            <a:off x="611188" y="5733256"/>
            <a:ext cx="7572375" cy="797719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434" y="4325055"/>
            <a:ext cx="5976664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06067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478</TotalTime>
  <Words>544</Words>
  <Application>Microsoft Office PowerPoint</Application>
  <PresentationFormat>Předvádění na obrazovce (4:3)</PresentationFormat>
  <Paragraphs>156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Aerodynamika</vt:lpstr>
      <vt:lpstr>První světová válka</vt:lpstr>
      <vt:lpstr>Prezentace aplikace PowerPoint</vt:lpstr>
      <vt:lpstr>Válčící strany</vt:lpstr>
      <vt:lpstr>Cíle bojujících mocností</vt:lpstr>
      <vt:lpstr>Prezentace aplikace PowerPoint</vt:lpstr>
      <vt:lpstr>Prezentace aplikace PowerPoint</vt:lpstr>
      <vt:lpstr>Počátek války</vt:lpstr>
      <vt:lpstr>Prezentace aplikace PowerPoint</vt:lpstr>
      <vt:lpstr>Prezentace aplikace PowerPoint</vt:lpstr>
      <vt:lpstr>Východní fronta</vt:lpstr>
      <vt:lpstr>Obrat ve válce </vt:lpstr>
      <vt:lpstr>Poslední válečný rok 1918</vt:lpstr>
      <vt:lpstr>Nové druhy zbraní</vt:lpstr>
      <vt:lpstr>Prezentace aplikace PowerPoint</vt:lpstr>
      <vt:lpstr>Život v zázemí a válečné hospodářství</vt:lpstr>
      <vt:lpstr>Výsledky války</vt:lpstr>
      <vt:lpstr>Otázky a úkoly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světová válka</dc:title>
  <dc:creator>Kyli</dc:creator>
  <cp:lastModifiedBy>Kyli</cp:lastModifiedBy>
  <cp:revision>50</cp:revision>
  <dcterms:modified xsi:type="dcterms:W3CDTF">2012-01-21T19:53:28Z</dcterms:modified>
</cp:coreProperties>
</file>