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3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3691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Účinnost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705872"/>
            <a:ext cx="9144000" cy="1152128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53705" y="4557806"/>
            <a:ext cx="323659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VY_32_INOVACE_15_Účinnost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Otázky:</a:t>
            </a:r>
          </a:p>
          <a:p>
            <a:r>
              <a:rPr lang="cs-CZ" sz="2400" b="1" dirty="0" smtClean="0"/>
              <a:t>Kdy se z hlediska fyzikálního koná práce?</a:t>
            </a:r>
          </a:p>
          <a:p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... když na těleso působí jiné těleso silou a to se ve směru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působící síly přemisťuje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Jaká je značka a hlavní jednotka práce?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	... W, joule (J)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Kdy vykonáš práci o velikosti 1 Joule?</a:t>
            </a:r>
          </a:p>
          <a:p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... když tabulku čokolády o hmotnosti 100 g zvednu do výšky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1 metru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Má tato práce opravdu velikost 1J?</a:t>
            </a:r>
          </a:p>
          <a:p>
            <a:r>
              <a:rPr lang="cs-CZ" sz="2400" b="1" dirty="0" smtClean="0"/>
              <a:t>Zvedáš pouze čokoládu? </a:t>
            </a:r>
          </a:p>
          <a:p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... zvedám i ruku</a:t>
            </a:r>
            <a:endParaRPr lang="cs-CZ" sz="2400" dirty="0"/>
          </a:p>
        </p:txBody>
      </p:sp>
      <p:sp>
        <p:nvSpPr>
          <p:cNvPr id="3" name="Šipka doprava 2"/>
          <p:cNvSpPr/>
          <p:nvPr/>
        </p:nvSpPr>
        <p:spPr>
          <a:xfrm>
            <a:off x="251520" y="6093296"/>
            <a:ext cx="1331640" cy="2880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5805264"/>
            <a:ext cx="712879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Vykonáš větší práci, než je potřeba pouze ke zvednutí čokolády. Vykoná se hodně neužitečné práce.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ser\AppData\Local\Microsoft\Windows\Temporary Internet Files\Content.IE5\Q1C3I66A\MP9003867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04870">
            <a:off x="2525904" y="3404048"/>
            <a:ext cx="2146655" cy="153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Při žádné činnosti se nevyhneme tomu, abychom kromě práce užitečné nekonali i práci, která k požadovanému účelu neslouží.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přenášení těles musíme přemisťovat i své tělo, při zvedání těles pomocí kladky musíme překonávat třecí síly a zvedat další tělesa(lano, hák), ...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234888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I různá zařízení kromě užitečné práce konají navíc i práci nadbytečnou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996952"/>
            <a:ext cx="1907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Př.: </a:t>
            </a:r>
            <a:r>
              <a:rPr lang="cs-CZ" sz="2400" b="1" dirty="0" smtClean="0"/>
              <a:t>Žárovka</a:t>
            </a:r>
            <a:endParaRPr lang="cs-CZ" sz="2400" b="1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0" y="3501008"/>
            <a:ext cx="2952328" cy="1584176"/>
            <a:chOff x="0" y="3501008"/>
            <a:chExt cx="2952328" cy="1584176"/>
          </a:xfrm>
        </p:grpSpPr>
        <p:sp>
          <p:nvSpPr>
            <p:cNvPr id="7" name="Šipka doprava 6"/>
            <p:cNvSpPr/>
            <p:nvPr/>
          </p:nvSpPr>
          <p:spPr>
            <a:xfrm>
              <a:off x="0" y="3501008"/>
              <a:ext cx="2915816" cy="1584176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0" y="4077072"/>
              <a:ext cx="29523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ELEKTRICKÁ ENERGIE</a:t>
              </a:r>
              <a:endParaRPr lang="cs-CZ" sz="24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354932" y="3050187"/>
            <a:ext cx="2105093" cy="815031"/>
            <a:chOff x="4354932" y="3050187"/>
            <a:chExt cx="2105093" cy="815031"/>
          </a:xfrm>
        </p:grpSpPr>
        <p:sp>
          <p:nvSpPr>
            <p:cNvPr id="9" name="Šipka doprava 8"/>
            <p:cNvSpPr/>
            <p:nvPr/>
          </p:nvSpPr>
          <p:spPr>
            <a:xfrm rot="20659357">
              <a:off x="4354932" y="3050187"/>
              <a:ext cx="2105093" cy="815031"/>
            </a:xfrm>
            <a:prstGeom prst="rightArrow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 rot="20704124">
              <a:off x="4537586" y="3300156"/>
              <a:ext cx="12961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SVĚTLO</a:t>
              </a:r>
              <a:endParaRPr lang="cs-CZ" sz="2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297648" y="4047797"/>
            <a:ext cx="2304256" cy="1368152"/>
            <a:chOff x="4297648" y="4047797"/>
            <a:chExt cx="2304256" cy="1368152"/>
          </a:xfrm>
        </p:grpSpPr>
        <p:sp>
          <p:nvSpPr>
            <p:cNvPr id="11" name="Šipka doprava 10"/>
            <p:cNvSpPr/>
            <p:nvPr/>
          </p:nvSpPr>
          <p:spPr>
            <a:xfrm rot="1112122">
              <a:off x="4297648" y="4047797"/>
              <a:ext cx="2304256" cy="1368152"/>
            </a:xfrm>
            <a:prstGeom prst="rightArrow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 rot="1097271">
              <a:off x="4539693" y="4412788"/>
              <a:ext cx="12961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TEPLO</a:t>
              </a:r>
              <a:endParaRPr lang="cs-CZ" sz="2400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6660232" y="2996952"/>
            <a:ext cx="2483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 užitečná práce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653136"/>
            <a:ext cx="2483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... nadbytečná</a:t>
            </a:r>
          </a:p>
          <a:p>
            <a:r>
              <a:rPr lang="cs-CZ" sz="2400" b="1" dirty="0" smtClean="0"/>
              <a:t>    práce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56376" y="3429000"/>
            <a:ext cx="936104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5 %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5157192"/>
            <a:ext cx="1152128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95 %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Klasická žárovka je velmi nehospodárné zařízení. Spíše s ní topíme než svítíme. Proto je dnes pomalu nahrazována úspornými žárovkami.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78376" y="537738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  <p:bldP spid="13" grpId="0"/>
      <p:bldP spid="14" grpId="0"/>
      <p:bldP spid="15" grpId="0" animBg="1"/>
      <p:bldP spid="16" grpId="0" animBg="1"/>
      <p:bldP spid="17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Účinnost</a:t>
            </a:r>
            <a:endParaRPr lang="cs-CZ" sz="3200" dirty="0" smtClean="0"/>
          </a:p>
          <a:p>
            <a:pPr>
              <a:buFontTx/>
              <a:buChar char="-"/>
            </a:pPr>
            <a:r>
              <a:rPr lang="cs-CZ" sz="2400" dirty="0" smtClean="0"/>
              <a:t>fyzikální veličina, která slouží k posouzení výhodnosti zařízení</a:t>
            </a:r>
          </a:p>
          <a:p>
            <a:r>
              <a:rPr lang="cs-CZ" sz="2400" b="1" dirty="0" smtClean="0"/>
              <a:t>značka:  </a:t>
            </a:r>
            <a:r>
              <a:rPr lang="el-GR" sz="3600" dirty="0" smtClean="0">
                <a:solidFill>
                  <a:srgbClr val="FF0000"/>
                </a:solidFill>
              </a:rPr>
              <a:t>η</a:t>
            </a:r>
            <a:r>
              <a:rPr lang="cs-CZ" sz="2400" dirty="0" smtClean="0">
                <a:solidFill>
                  <a:srgbClr val="FF0000"/>
                </a:solidFill>
              </a:rPr>
              <a:t> ... éta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jednotka: </a:t>
            </a:r>
            <a:r>
              <a:rPr lang="cs-CZ" sz="2400" dirty="0" smtClean="0"/>
              <a:t>nemá jednotku, je to bezrozměrná veličina</a:t>
            </a:r>
          </a:p>
          <a:p>
            <a:r>
              <a:rPr lang="cs-CZ" sz="2400" b="1" dirty="0" smtClean="0"/>
              <a:t>	      </a:t>
            </a:r>
            <a:r>
              <a:rPr lang="cs-CZ" sz="2400" dirty="0" smtClean="0"/>
              <a:t>vyjde jako číslo menší než 1, většinou se převádí na procenta</a:t>
            </a:r>
          </a:p>
          <a:p>
            <a:r>
              <a:rPr lang="cs-CZ" sz="2400" dirty="0" smtClean="0"/>
              <a:t>	      vynásobením číslem 100</a:t>
            </a:r>
          </a:p>
          <a:p>
            <a:endParaRPr lang="cs-CZ" sz="2400" dirty="0" smtClean="0"/>
          </a:p>
          <a:p>
            <a:r>
              <a:rPr lang="cs-CZ" sz="2400" b="1" dirty="0" smtClean="0"/>
              <a:t>vzorec pro výpočet: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971600" y="4653136"/>
            <a:ext cx="93968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3600" dirty="0" smtClean="0">
                <a:solidFill>
                  <a:srgbClr val="FF0000"/>
                </a:solidFill>
              </a:rPr>
              <a:t>η</a:t>
            </a:r>
            <a:r>
              <a:rPr lang="cs-CZ" sz="3600" dirty="0" smtClean="0">
                <a:solidFill>
                  <a:srgbClr val="FF0000"/>
                </a:solidFill>
              </a:rPr>
              <a:t> =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4221088"/>
            <a:ext cx="51878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práce vykonaná (užitečná)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339752" y="5157192"/>
            <a:ext cx="31752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dodaná energie</a:t>
            </a:r>
            <a:endParaRPr lang="cs-CZ" b="1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1763688" y="5013176"/>
            <a:ext cx="4968552" cy="3513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876256" y="4653136"/>
            <a:ext cx="4320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80312" y="4221088"/>
            <a:ext cx="6030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W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7524328" y="5013176"/>
            <a:ext cx="4090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</a:t>
            </a:r>
            <a:endParaRPr lang="cs-CZ" b="1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7380312" y="5013176"/>
            <a:ext cx="504056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96" y="610336"/>
            <a:ext cx="6720408" cy="6237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Účinnost některých zařízení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8384" y="634526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212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Odvození dalšího vzorce pro výpočet účinnosti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6480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2800" b="1" dirty="0" smtClean="0"/>
              <a:t>η</a:t>
            </a:r>
            <a:r>
              <a:rPr lang="cs-CZ" sz="2800" b="1" dirty="0" smtClean="0"/>
              <a:t> =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27584" y="620688"/>
            <a:ext cx="5100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W</a:t>
            </a:r>
            <a:endParaRPr lang="cs-CZ" sz="2800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899592" y="1196752"/>
            <a:ext cx="3600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899592" y="1268760"/>
            <a:ext cx="359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764704"/>
            <a:ext cx="5292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Výpočet užitečné práce (z výkonu):</a:t>
            </a:r>
          </a:p>
          <a:p>
            <a:r>
              <a:rPr lang="cs-CZ" sz="2400" dirty="0" smtClean="0"/>
              <a:t>	</a:t>
            </a:r>
            <a:r>
              <a:rPr lang="cs-CZ" sz="2400" b="1" dirty="0" smtClean="0"/>
              <a:t>W = </a:t>
            </a:r>
            <a:r>
              <a:rPr lang="cs-CZ" sz="2400" b="1" dirty="0" err="1" smtClean="0"/>
              <a:t>P</a:t>
            </a:r>
            <a:r>
              <a:rPr lang="cs-CZ" sz="2400" b="1" baseline="-25000" dirty="0" err="1" smtClean="0"/>
              <a:t>vykonaný</a:t>
            </a:r>
            <a:r>
              <a:rPr lang="cs-CZ" sz="2400" b="1" dirty="0" smtClean="0"/>
              <a:t> . t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1844824"/>
            <a:ext cx="5292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Výpočet dodané energie (z výkonu):</a:t>
            </a:r>
          </a:p>
          <a:p>
            <a:r>
              <a:rPr lang="cs-CZ" sz="2400" dirty="0" smtClean="0"/>
              <a:t>	</a:t>
            </a:r>
            <a:r>
              <a:rPr lang="cs-CZ" sz="2400" b="1" dirty="0" smtClean="0"/>
              <a:t>E = P</a:t>
            </a:r>
            <a:r>
              <a:rPr lang="cs-CZ" sz="2400" b="1" baseline="-25000" dirty="0" smtClean="0"/>
              <a:t>dodaný</a:t>
            </a:r>
            <a:r>
              <a:rPr lang="cs-CZ" sz="2400" b="1" dirty="0" smtClean="0"/>
              <a:t> . t 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1259632" y="908720"/>
            <a:ext cx="4320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=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1619672" y="692696"/>
            <a:ext cx="15599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prstClr val="black"/>
                </a:solidFill>
              </a:rPr>
              <a:t>P</a:t>
            </a:r>
            <a:r>
              <a:rPr lang="cs-CZ" sz="2400" b="1" baseline="-25000" dirty="0" err="1" smtClean="0">
                <a:solidFill>
                  <a:prstClr val="black"/>
                </a:solidFill>
              </a:rPr>
              <a:t>vykonaný</a:t>
            </a:r>
            <a:r>
              <a:rPr lang="cs-CZ" sz="2400" b="1" dirty="0" smtClean="0">
                <a:solidFill>
                  <a:prstClr val="black"/>
                </a:solidFill>
              </a:rPr>
              <a:t>  . 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19672" y="1196752"/>
            <a:ext cx="16535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dodaný</a:t>
            </a:r>
            <a:r>
              <a:rPr lang="cs-CZ" sz="2400" b="1" dirty="0" smtClean="0">
                <a:solidFill>
                  <a:prstClr val="black"/>
                </a:solidFill>
              </a:rPr>
              <a:t>     . t 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619672" y="1196752"/>
            <a:ext cx="15841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2879812" y="728700"/>
            <a:ext cx="432048" cy="36004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2807804" y="1304764"/>
            <a:ext cx="432048" cy="36004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275856" y="908720"/>
            <a:ext cx="4320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=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25" name="Obdélník 24"/>
          <p:cNvSpPr/>
          <p:nvPr/>
        </p:nvSpPr>
        <p:spPr>
          <a:xfrm>
            <a:off x="3707904" y="692696"/>
            <a:ext cx="11640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prstClr val="black"/>
                </a:solidFill>
              </a:rPr>
              <a:t>P</a:t>
            </a:r>
            <a:r>
              <a:rPr lang="cs-CZ" sz="2400" b="1" baseline="-25000" dirty="0" err="1" smtClean="0">
                <a:solidFill>
                  <a:prstClr val="black"/>
                </a:solidFill>
              </a:rPr>
              <a:t>vykonaný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3707904" y="1196752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3779912" y="1196752"/>
            <a:ext cx="9818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</a:t>
            </a:r>
            <a:r>
              <a:rPr lang="cs-CZ" sz="2400" b="1" baseline="-25000" dirty="0" smtClean="0">
                <a:solidFill>
                  <a:prstClr val="black"/>
                </a:solidFill>
              </a:rPr>
              <a:t>dodaný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076056" y="908720"/>
            <a:ext cx="4320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=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>
            <a:off x="5436096" y="692696"/>
            <a:ext cx="9778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Výkon</a:t>
            </a:r>
            <a:endParaRPr lang="cs-CZ" dirty="0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5364088" y="1196752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5436096" y="1196752"/>
            <a:ext cx="1001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Příkon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2" grpId="0"/>
      <p:bldP spid="13" grpId="0"/>
      <p:bldP spid="13" grpId="1"/>
      <p:bldP spid="14" grpId="0"/>
      <p:bldP spid="14" grpId="1"/>
      <p:bldP spid="16" grpId="0"/>
      <p:bldP spid="17" grpId="0"/>
      <p:bldP spid="18" grpId="0"/>
      <p:bldP spid="24" grpId="0"/>
      <p:bldP spid="25" grpId="0"/>
      <p:bldP spid="29" grpId="0"/>
      <p:bldP spid="30" grpId="0"/>
      <p:bldP spid="31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527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</a:t>
            </a:r>
            <a:r>
              <a:rPr lang="cs-CZ" dirty="0" smtClean="0"/>
              <a:t>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</a:t>
            </a:r>
            <a:r>
              <a:rPr lang="cs-CZ" dirty="0" smtClean="0"/>
              <a:t>.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Obrázky: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-klipart z www.microsoft.office.cz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/>
              <a:t>[2</a:t>
            </a:r>
            <a:r>
              <a:rPr lang="cs-CZ" dirty="0" smtClean="0"/>
              <a:t>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</a:t>
            </a:r>
            <a:r>
              <a:rPr lang="cs-CZ" dirty="0" err="1" smtClean="0"/>
              <a:t>sken</a:t>
            </a:r>
            <a:r>
              <a:rPr lang="cs-CZ" dirty="0" smtClean="0"/>
              <a:t> z učebnice str. 26 - </a:t>
            </a:r>
            <a:r>
              <a:rPr lang="cs-CZ" dirty="0"/>
              <a:t>Doc. Dr. Ing. RAUNER,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6034069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356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51</cp:revision>
  <dcterms:modified xsi:type="dcterms:W3CDTF">2012-06-02T12:43:37Z</dcterms:modified>
</cp:coreProperties>
</file>