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82" r:id="rId2"/>
    <p:sldId id="283" r:id="rId3"/>
    <p:sldId id="281" r:id="rId4"/>
    <p:sldId id="257" r:id="rId5"/>
    <p:sldId id="272" r:id="rId6"/>
    <p:sldId id="273" r:id="rId7"/>
    <p:sldId id="258" r:id="rId8"/>
    <p:sldId id="274" r:id="rId9"/>
    <p:sldId id="275" r:id="rId10"/>
    <p:sldId id="284" r:id="rId11"/>
    <p:sldId id="268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3" autoAdjust="0"/>
    <p:restoredTop sz="94660"/>
  </p:normalViewPr>
  <p:slideViewPr>
    <p:cSldViewPr>
      <p:cViewPr varScale="1">
        <p:scale>
          <a:sx n="70" d="100"/>
          <a:sy n="70" d="100"/>
        </p:scale>
        <p:origin x="-14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2AC1CA-8F3E-4AE2-93FC-413DF297FB0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B209E7-CB36-4573-AF98-16E9C780FB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89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B209E7-CB36-4573-AF98-16E9C780FB3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9256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4.wdp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7.wdp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microsoft.com/office/2007/relationships/hdphoto" Target="../media/hdphoto9.wdp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microsoft.com/office/2007/relationships/hdphoto" Target="../media/hdphoto1.wdp"/><Relationship Id="rId7" Type="http://schemas.microsoft.com/office/2007/relationships/hdphoto" Target="../media/hdphoto10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microsoft.com/office/2007/relationships/hdphoto" Target="../media/hdphoto5.wdp"/><Relationship Id="rId4" Type="http://schemas.openxmlformats.org/officeDocument/2006/relationships/image" Target="../media/image8.jpeg"/><Relationship Id="rId9" Type="http://schemas.microsoft.com/office/2007/relationships/hdphoto" Target="../media/hdphoto7.wdp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742638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VY_32_INOVACE_015_Impresionismus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251520" y="1556792"/>
            <a:ext cx="8320903" cy="1152128"/>
          </a:xfrm>
        </p:spPr>
        <p:txBody>
          <a:bodyPr/>
          <a:lstStyle/>
          <a:p>
            <a:r>
              <a:rPr lang="cs-CZ" sz="3800" b="1" dirty="0" smtClean="0">
                <a:latin typeface="Cambria" pitchFamily="18" charset="0"/>
              </a:rPr>
              <a:t>Impresionismus</a:t>
            </a:r>
            <a:r>
              <a:rPr lang="cs-CZ" sz="3800" dirty="0" smtClean="0">
                <a:latin typeface="Cambria" pitchFamily="18" charset="0"/>
              </a:rPr>
              <a:t/>
            </a:r>
            <a:br>
              <a:rPr lang="cs-CZ" sz="3800" dirty="0" smtClean="0">
                <a:latin typeface="Cambria" pitchFamily="18" charset="0"/>
              </a:rPr>
            </a:br>
            <a:r>
              <a:rPr lang="cs-CZ" sz="3200" i="1" dirty="0" smtClean="0">
                <a:latin typeface="Cambria" pitchFamily="18" charset="0"/>
              </a:rPr>
              <a:t>(francouzské malířství na konci 19. století)</a:t>
            </a:r>
            <a:endParaRPr lang="cs-CZ" sz="3200" i="1" dirty="0"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716016" y="3068960"/>
            <a:ext cx="3806520" cy="504056"/>
          </a:xfrm>
        </p:spPr>
        <p:txBody>
          <a:bodyPr/>
          <a:lstStyle/>
          <a:p>
            <a:r>
              <a:rPr lang="cs-CZ" b="1" dirty="0" smtClean="0">
                <a:latin typeface="Cambria" pitchFamily="18" charset="0"/>
              </a:rPr>
              <a:t>Základní škola Čelákovice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434" y="4325055"/>
            <a:ext cx="5976664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261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4"/>
            <a:ext cx="849694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14. 9. 2011</a:t>
            </a:r>
          </a:p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Cambria" pitchFamily="18" charset="0"/>
              </a:rPr>
              <a:t>stupeň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ZŠ – 9. ročník</a:t>
            </a:r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endParaRPr lang="cs-CZ" sz="1600" b="1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obor: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Téma</a:t>
            </a:r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Kultura a umění na přelomu 19. a 20. století</a:t>
            </a:r>
          </a:p>
          <a:p>
            <a:endParaRPr lang="cs-CZ" sz="1600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  Prezentace představuje  hlavní osobnosti francouzského malířství, kteří tvořili ve stylu impresionismu, a názorné ukázky z jejich nejvýznamnějších děl.</a:t>
            </a:r>
          </a:p>
          <a:p>
            <a:endParaRPr lang="cs-CZ" sz="1600" b="1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prezentace</a:t>
            </a:r>
          </a:p>
          <a:p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 Žáci charakterizují  umělecký styl impresionismu,  jmenují významné představitel francouzského impresionismu a  přiřadí k nim některá  umělecká díla.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476672"/>
            <a:ext cx="914400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Impresionismus</a:t>
            </a:r>
          </a:p>
          <a:p>
            <a:r>
              <a:rPr lang="cs-CZ" sz="2800" i="1" dirty="0" smtClean="0">
                <a:latin typeface="Cambria" pitchFamily="18" charset="0"/>
              </a:rPr>
              <a:t>(francouzské malířství na konci 19. století)</a:t>
            </a:r>
            <a:endParaRPr lang="cs-CZ" sz="28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849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616624"/>
          </a:xfrm>
        </p:spPr>
        <p:txBody>
          <a:bodyPr/>
          <a:lstStyle/>
          <a:p>
            <a:r>
              <a:rPr lang="cs-CZ" dirty="0" smtClean="0">
                <a:latin typeface="Cambria" pitchFamily="18" charset="0"/>
              </a:rPr>
              <a:t>malířský styl vzniklý ve Francii v poslední třetině 19. stol.</a:t>
            </a:r>
          </a:p>
          <a:p>
            <a:r>
              <a:rPr lang="cs-CZ" dirty="0" smtClean="0">
                <a:latin typeface="Cambria" pitchFamily="18" charset="0"/>
              </a:rPr>
              <a:t>označení podle obrazu C. Moneta </a:t>
            </a:r>
            <a:r>
              <a:rPr lang="cs-CZ" i="1" dirty="0" err="1" smtClean="0">
                <a:latin typeface="Cambria" pitchFamily="18" charset="0"/>
              </a:rPr>
              <a:t>Impresion</a:t>
            </a:r>
            <a:r>
              <a:rPr lang="cs-CZ" i="1" dirty="0" smtClean="0">
                <a:latin typeface="Cambria" pitchFamily="18" charset="0"/>
              </a:rPr>
              <a:t>, </a:t>
            </a:r>
            <a:r>
              <a:rPr lang="cs-CZ" i="1" dirty="0" err="1" smtClean="0">
                <a:latin typeface="Cambria" pitchFamily="18" charset="0"/>
              </a:rPr>
              <a:t>soleil</a:t>
            </a:r>
            <a:r>
              <a:rPr lang="cs-CZ" i="1" dirty="0" smtClean="0">
                <a:latin typeface="Cambria" pitchFamily="18" charset="0"/>
              </a:rPr>
              <a:t> </a:t>
            </a:r>
            <a:r>
              <a:rPr lang="cs-CZ" i="1" dirty="0" err="1" smtClean="0">
                <a:latin typeface="Cambria" pitchFamily="18" charset="0"/>
              </a:rPr>
              <a:t>levant</a:t>
            </a:r>
            <a:r>
              <a:rPr lang="cs-CZ" i="1" dirty="0" smtClean="0">
                <a:latin typeface="Cambria" pitchFamily="18" charset="0"/>
              </a:rPr>
              <a:t> </a:t>
            </a:r>
            <a:r>
              <a:rPr lang="cs-CZ" dirty="0" smtClean="0">
                <a:latin typeface="Cambria" pitchFamily="18" charset="0"/>
              </a:rPr>
              <a:t>(Dojem, východ slunce) z roku 1879</a:t>
            </a:r>
          </a:p>
          <a:p>
            <a:r>
              <a:rPr lang="cs-CZ" dirty="0" smtClean="0">
                <a:latin typeface="Cambria" pitchFamily="18" charset="0"/>
              </a:rPr>
              <a:t>znaky: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snaha umělců osvobodit se od potemnělých barev ateliérové malby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plochy a linie se ztrácejí, jsou rozloženy do bodů, které před očima pozorovatele mění v novou jednotu</a:t>
            </a:r>
          </a:p>
          <a:p>
            <a:r>
              <a:rPr lang="cs-CZ" dirty="0" smtClean="0">
                <a:latin typeface="Cambria" pitchFamily="18" charset="0"/>
              </a:rPr>
              <a:t>představitelé: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C. Monet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É. Manet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E. Degas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A. Renoir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  <a:p>
            <a:pPr lvl="1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3466728" cy="750912"/>
          </a:xfrm>
        </p:spPr>
        <p:txBody>
          <a:bodyPr>
            <a:normAutofit/>
          </a:bodyPr>
          <a:lstStyle/>
          <a:p>
            <a:r>
              <a:rPr lang="cs-CZ" sz="3800" dirty="0" smtClean="0">
                <a:latin typeface="Cambria" pitchFamily="18" charset="0"/>
              </a:rPr>
              <a:t>Impresionismus</a:t>
            </a:r>
            <a:endParaRPr lang="cs-CZ" sz="38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26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1920" y="188640"/>
            <a:ext cx="5040560" cy="5472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0758" y="548680"/>
            <a:ext cx="3322712" cy="1512168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latin typeface="Cambria" pitchFamily="18" charset="0"/>
              </a:rPr>
              <a:t>Claude Monet</a:t>
            </a:r>
            <a:br>
              <a:rPr lang="cs-CZ" sz="3500" b="1" dirty="0" smtClean="0">
                <a:latin typeface="Cambria" pitchFamily="18" charset="0"/>
              </a:rPr>
            </a:br>
            <a:r>
              <a:rPr lang="cs-CZ" sz="3200" i="1" dirty="0" smtClean="0">
                <a:latin typeface="Cambria" pitchFamily="18" charset="0"/>
              </a:rPr>
              <a:t>(1840 – 1926)</a:t>
            </a:r>
            <a:endParaRPr lang="cs-CZ" sz="3200" b="1" i="1" dirty="0">
              <a:latin typeface="Cambri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572"/>
          <a:stretch/>
        </p:blipFill>
        <p:spPr>
          <a:xfrm>
            <a:off x="251520" y="2815770"/>
            <a:ext cx="3456384" cy="3747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5718089" y="5843051"/>
            <a:ext cx="316835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latin typeface="Cambria" pitchFamily="18" charset="0"/>
              </a:rPr>
              <a:t>Imprese – východ slunce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(1874)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2054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26746"/>
            <a:ext cx="3384376" cy="1260376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latin typeface="Cambria" pitchFamily="18" charset="0"/>
              </a:rPr>
              <a:t>Édouard</a:t>
            </a:r>
            <a:r>
              <a:rPr lang="cs-CZ" sz="3200" b="1" dirty="0" smtClean="0">
                <a:latin typeface="Cambria" pitchFamily="18" charset="0"/>
              </a:rPr>
              <a:t> Manet</a:t>
            </a:r>
            <a:br>
              <a:rPr lang="cs-CZ" sz="3200" b="1" dirty="0" smtClean="0">
                <a:latin typeface="Cambria" pitchFamily="18" charset="0"/>
              </a:rPr>
            </a:br>
            <a:r>
              <a:rPr lang="cs-CZ" sz="3000" i="1" dirty="0" smtClean="0">
                <a:latin typeface="Cambria" pitchFamily="18" charset="0"/>
              </a:rPr>
              <a:t>(1832 – 1883)</a:t>
            </a:r>
            <a:endParaRPr lang="cs-CZ" sz="3000" i="1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276872"/>
            <a:ext cx="3528392" cy="43651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7864" y="260648"/>
            <a:ext cx="5836136" cy="50191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6084168" y="5589240"/>
            <a:ext cx="2808312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latin typeface="Cambria" pitchFamily="18" charset="0"/>
              </a:rPr>
              <a:t>Nádraží  Saint-Lazare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(1873)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777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577" y="332656"/>
            <a:ext cx="8352930" cy="576064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084168" y="5589240"/>
            <a:ext cx="2808312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latin typeface="Cambria" pitchFamily="18" charset="0"/>
              </a:rPr>
              <a:t>Snídaně v trávě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(1863)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906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2962672" cy="183644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latin typeface="Cambria" pitchFamily="18" charset="0"/>
              </a:rPr>
              <a:t>Edgar Degas</a:t>
            </a:r>
            <a:r>
              <a:rPr lang="cs-CZ" sz="3500" dirty="0" smtClean="0">
                <a:latin typeface="Cambria" pitchFamily="18" charset="0"/>
              </a:rPr>
              <a:t/>
            </a:r>
            <a:br>
              <a:rPr lang="cs-CZ" sz="3500" dirty="0" smtClean="0">
                <a:latin typeface="Cambria" pitchFamily="18" charset="0"/>
              </a:rPr>
            </a:br>
            <a:r>
              <a:rPr lang="cs-CZ" sz="3200" dirty="0" smtClean="0">
                <a:latin typeface="Cambria" pitchFamily="18" charset="0"/>
              </a:rPr>
              <a:t>(1834 – 1917)</a:t>
            </a:r>
            <a:r>
              <a:rPr lang="cs-CZ" sz="3200" dirty="0">
                <a:latin typeface="Cambria" pitchFamily="18" charset="0"/>
              </a:rPr>
              <a:t/>
            </a:r>
            <a:br>
              <a:rPr lang="cs-CZ" sz="3200" dirty="0">
                <a:latin typeface="Cambria" pitchFamily="18" charset="0"/>
              </a:rPr>
            </a:br>
            <a:endParaRPr lang="cs-CZ" sz="3200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36912"/>
            <a:ext cx="3384376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1" y="260649"/>
            <a:ext cx="5141029" cy="6453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995936" y="6019076"/>
            <a:ext cx="2664296" cy="5782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latin typeface="Cambria" pitchFamily="18" charset="0"/>
              </a:rPr>
              <a:t>Tanečnice v růžovém</a:t>
            </a:r>
          </a:p>
        </p:txBody>
      </p:sp>
    </p:spTree>
    <p:extLst>
      <p:ext uri="{BB962C8B-B14F-4D97-AF65-F5344CB8AC3E}">
        <p14:creationId xmlns:p14="http://schemas.microsoft.com/office/powerpoint/2010/main" val="3828242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52120" y="764704"/>
            <a:ext cx="3312368" cy="1368152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latin typeface="Cambria" pitchFamily="18" charset="0"/>
              </a:rPr>
              <a:t>Auguste Renoir</a:t>
            </a:r>
            <a:br>
              <a:rPr lang="cs-CZ" sz="3500" b="1" dirty="0" smtClean="0">
                <a:latin typeface="Cambria" pitchFamily="18" charset="0"/>
              </a:rPr>
            </a:br>
            <a:r>
              <a:rPr lang="cs-CZ" sz="3200" i="1" dirty="0" smtClean="0">
                <a:latin typeface="Cambria" pitchFamily="18" charset="0"/>
              </a:rPr>
              <a:t>(1841 – 1919)</a:t>
            </a:r>
            <a:endParaRPr lang="cs-CZ" sz="3500" b="1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771169"/>
            <a:ext cx="3384376" cy="38164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520" y="260648"/>
            <a:ext cx="5040560" cy="63269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5141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520" y="391477"/>
            <a:ext cx="8640960" cy="57018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aoblený obdélník 2"/>
          <p:cNvSpPr/>
          <p:nvPr/>
        </p:nvSpPr>
        <p:spPr>
          <a:xfrm>
            <a:off x="495152" y="5903597"/>
            <a:ext cx="2808312" cy="72008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latin typeface="Cambria" pitchFamily="18" charset="0"/>
              </a:rPr>
              <a:t>Snídaně veslařů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(1881)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6526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6419" y="980728"/>
            <a:ext cx="8632576" cy="23042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	</a:t>
            </a:r>
            <a:r>
              <a:rPr lang="cs-CZ" sz="2400" dirty="0" smtClean="0">
                <a:latin typeface="Cambria" pitchFamily="18" charset="0"/>
              </a:rPr>
              <a:t>Kde vznikl  impresionismus a jak získal svůj název?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Charakterizujte umělecký styl impresionismu.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Jmenujte některé představitele francouzského 	impresionismu  a jejich díla.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Poznáte autory těchto obrazů?</a:t>
            </a:r>
            <a:endParaRPr lang="cs-CZ" dirty="0">
              <a:latin typeface="Cambria" pitchFamily="18" charset="0"/>
            </a:endParaRPr>
          </a:p>
          <a:p>
            <a:pPr marL="45720" indent="0">
              <a:buNone/>
            </a:pPr>
            <a:endParaRPr lang="cs-CZ" dirty="0" smtClean="0">
              <a:latin typeface="Cambria" pitchFamily="18" charset="0"/>
            </a:endParaRPr>
          </a:p>
        </p:txBody>
      </p:sp>
      <p:pic>
        <p:nvPicPr>
          <p:cNvPr id="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2" y="3475015"/>
            <a:ext cx="2304256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575936"/>
            <a:ext cx="3265230" cy="18722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55524" y="4581128"/>
            <a:ext cx="3456384" cy="21993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327" y="3512040"/>
            <a:ext cx="2274282" cy="31769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734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205" y="404664"/>
            <a:ext cx="8784976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500" dirty="0"/>
          </a:p>
        </p:txBody>
      </p:sp>
      <p:sp>
        <p:nvSpPr>
          <p:cNvPr id="3" name="Obdélník 2"/>
          <p:cNvSpPr/>
          <p:nvPr/>
        </p:nvSpPr>
        <p:spPr>
          <a:xfrm>
            <a:off x="227205" y="42934"/>
            <a:ext cx="8784976" cy="69711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b="1" dirty="0" smtClean="0">
                <a:latin typeface="Cambria" pitchFamily="18" charset="0"/>
              </a:rPr>
              <a:t>Použité obrázky:</a:t>
            </a:r>
          </a:p>
          <a:p>
            <a:endParaRPr lang="cs-CZ" dirty="0" smtClean="0">
              <a:latin typeface="Cambria" pitchFamily="18" charset="0"/>
            </a:endParaRPr>
          </a:p>
          <a:p>
            <a:r>
              <a:rPr lang="cs-CZ" sz="1300" dirty="0" smtClean="0">
                <a:latin typeface="Cambria" pitchFamily="18" charset="0"/>
              </a:rPr>
              <a:t>Soubor:Claude_Monet</a:t>
            </a:r>
            <a:r>
              <a:rPr lang="cs-CZ" sz="1300" dirty="0">
                <a:latin typeface="Cambria" pitchFamily="18" charset="0"/>
              </a:rPr>
              <a:t>,_Impression,_soleil_levant,_1872.jpg.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http://cs.wikipedia.org/wiki/Soubor:Claude_Monet,_Impression,_soleil_levant,_1872.jpg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Soubor:Claude_Monet_1899_Nadar.jpg.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http://cs.wikipedia.org/wiki/Soubor:Claude_Monet_1899_Nadar.jpg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Soubor:Édouard_Manet.jpg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</a:t>
            </a:r>
            <a:r>
              <a:rPr lang="cs-CZ" sz="1300" dirty="0" err="1">
                <a:latin typeface="Cambria" pitchFamily="18" charset="0"/>
              </a:rPr>
              <a:t>Soubor:Édouard_Manet.jpg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 err="1">
                <a:latin typeface="Cambria" pitchFamily="18" charset="0"/>
              </a:rPr>
              <a:t>Soubor:Édouard_Manet.jpg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</a:t>
            </a:r>
            <a:r>
              <a:rPr lang="cs-CZ" sz="1300" dirty="0" err="1">
                <a:latin typeface="Cambria" pitchFamily="18" charset="0"/>
              </a:rPr>
              <a:t>Édouard_Manet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>
                <a:latin typeface="Cambria" pitchFamily="18" charset="0"/>
              </a:rPr>
              <a:t>File:Edouard_Manet_049.jpg.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http://commons.wikimedia.org/wiki/File:Edouard_Manet_049.jpg</a:t>
            </a:r>
            <a:r>
              <a:rPr lang="cs-CZ" sz="1300" dirty="0" smtClean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Soubor:Edgar_Germain_Hilaire_Degas_061.jpg.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 http://cs.wikipedia.org/wiki/Soubor:Edgar_Germain_Hilaire_Degas_061.jpg&gt;.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>
                <a:latin typeface="Cambria" pitchFamily="18" charset="0"/>
              </a:rPr>
              <a:t>Soubor:Edgar_Germain_Hilaire_Degas_069.jpg. In </a:t>
            </a:r>
            <a:r>
              <a:rPr lang="cs-CZ" sz="1300" i="1" dirty="0" err="1">
                <a:latin typeface="Cambria" pitchFamily="18" charset="0"/>
              </a:rPr>
              <a:t>Wikipedia</a:t>
            </a:r>
            <a:r>
              <a:rPr lang="cs-CZ" sz="1300" i="1" dirty="0">
                <a:latin typeface="Cambria" pitchFamily="18" charset="0"/>
              </a:rPr>
              <a:t> : </a:t>
            </a:r>
            <a:r>
              <a:rPr lang="cs-CZ" sz="1300" i="1" dirty="0" err="1">
                <a:latin typeface="Cambria" pitchFamily="18" charset="0"/>
              </a:rPr>
              <a:t>the</a:t>
            </a:r>
            <a:r>
              <a:rPr lang="cs-CZ" sz="1300" i="1" dirty="0">
                <a:latin typeface="Cambria" pitchFamily="18" charset="0"/>
              </a:rPr>
              <a:t> free </a:t>
            </a:r>
            <a:r>
              <a:rPr lang="cs-CZ" sz="1300" i="1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 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2011-04-13].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http://cs.wikipedia.org/wiki/Soubor:Edgar_Germain_Hilaire_Degas_069.jpg&gt;.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5887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64096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dirty="0" err="1"/>
              <a:t>Soubor:Pierre-Auguste_Renoir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2011-04-13]. Dostupné z WWW: </a:t>
            </a:r>
            <a:r>
              <a:rPr lang="cs-CZ" sz="1300" dirty="0" smtClean="0"/>
              <a:t>&lt;http</a:t>
            </a:r>
            <a:r>
              <a:rPr lang="cs-CZ" sz="1300" dirty="0"/>
              <a:t>://cs.wikipedia.org/wiki/</a:t>
            </a:r>
            <a:r>
              <a:rPr lang="cs-CZ" sz="1300" dirty="0" err="1"/>
              <a:t>Pierre-Auguste_Renoir</a:t>
            </a:r>
            <a:r>
              <a:rPr lang="cs-CZ" sz="1300" dirty="0"/>
              <a:t>&gt;.</a:t>
            </a:r>
          </a:p>
          <a:p>
            <a:r>
              <a:rPr lang="cs-CZ" sz="1300" dirty="0"/>
              <a:t> </a:t>
            </a:r>
          </a:p>
          <a:p>
            <a:r>
              <a:rPr lang="cs-CZ" sz="1300" dirty="0"/>
              <a:t>Soubor:Pierre-Auguste_Renoir_094.jpg.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2011-04-13]. Dostupné z WWW: </a:t>
            </a:r>
            <a:r>
              <a:rPr lang="cs-CZ" sz="1300" dirty="0" smtClean="0"/>
              <a:t>&lt;http</a:t>
            </a:r>
            <a:r>
              <a:rPr lang="cs-CZ" sz="1300" dirty="0"/>
              <a:t>://</a:t>
            </a:r>
            <a:r>
              <a:rPr lang="cs-CZ" sz="1300" dirty="0" smtClean="0"/>
              <a:t>cs.wikipedia.org/wiki/Soubor:Pierre-Auguste_Renoir_094.jpg</a:t>
            </a:r>
          </a:p>
          <a:p>
            <a:endParaRPr lang="cs-CZ" sz="1300" dirty="0"/>
          </a:p>
          <a:p>
            <a:r>
              <a:rPr lang="cs-CZ" sz="1300" dirty="0" err="1"/>
              <a:t>Soubor:RenoirCanoist.jpg</a:t>
            </a:r>
            <a:r>
              <a:rPr lang="cs-CZ" sz="1300" dirty="0"/>
              <a:t>. In </a:t>
            </a:r>
            <a:r>
              <a:rPr lang="cs-CZ" sz="1300" i="1" dirty="0" err="1"/>
              <a:t>Wikipedia</a:t>
            </a:r>
            <a:r>
              <a:rPr lang="cs-CZ" sz="1300" i="1" dirty="0"/>
              <a:t> 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 [online]. St. </a:t>
            </a:r>
            <a:r>
              <a:rPr lang="cs-CZ" sz="1300" dirty="0" err="1"/>
              <a:t>Petersburg</a:t>
            </a:r>
            <a:r>
              <a:rPr lang="cs-CZ" sz="1300" dirty="0"/>
              <a:t> (Florida) : </a:t>
            </a:r>
            <a:r>
              <a:rPr lang="cs-CZ" sz="1300" dirty="0" err="1"/>
              <a:t>Wikipedia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[cit. 2011-04-13]. Dostupné z WWW: &lt; http://cs.wikipedia.org/wiki/</a:t>
            </a:r>
            <a:r>
              <a:rPr lang="cs-CZ" sz="1300" dirty="0" err="1"/>
              <a:t>Soubor:RenoirCanoist.jpg</a:t>
            </a:r>
            <a:r>
              <a:rPr lang="cs-CZ" sz="1300" dirty="0" smtClean="0"/>
              <a:t>&gt;.</a:t>
            </a:r>
          </a:p>
          <a:p>
            <a:endParaRPr lang="cs-CZ" sz="1300" dirty="0"/>
          </a:p>
          <a:p>
            <a:endParaRPr lang="cs-CZ" sz="1300" dirty="0"/>
          </a:p>
          <a:p>
            <a:endParaRPr lang="cs-CZ" sz="1300" dirty="0"/>
          </a:p>
          <a:p>
            <a:r>
              <a:rPr lang="cs-CZ" sz="1300" dirty="0"/>
              <a:t> </a:t>
            </a:r>
            <a:r>
              <a:rPr lang="cs-CZ" dirty="0" smtClean="0"/>
              <a:t>Text: Mgr. František Šturma</a:t>
            </a:r>
            <a:endParaRPr lang="cs-CZ" dirty="0"/>
          </a:p>
          <a:p>
            <a:endParaRPr lang="cs-CZ" sz="1300" dirty="0"/>
          </a:p>
          <a:p>
            <a:endParaRPr lang="cs-CZ" sz="1300" dirty="0"/>
          </a:p>
        </p:txBody>
      </p:sp>
      <p:sp>
        <p:nvSpPr>
          <p:cNvPr id="3" name="Zástupný symbol pro zápatí 3"/>
          <p:cNvSpPr txBox="1">
            <a:spLocks noGrp="1"/>
          </p:cNvSpPr>
          <p:nvPr/>
        </p:nvSpPr>
        <p:spPr>
          <a:xfrm>
            <a:off x="611188" y="5805264"/>
            <a:ext cx="7572375" cy="725711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722" y="4221088"/>
            <a:ext cx="5411305" cy="1340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710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353</TotalTime>
  <Words>323</Words>
  <Application>Microsoft Office PowerPoint</Application>
  <PresentationFormat>Předvádění na obrazovce (4:3)</PresentationFormat>
  <Paragraphs>83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Impresionismus (francouzské malířství na konci 19. století)</vt:lpstr>
      <vt:lpstr>Prezentace aplikace PowerPoint</vt:lpstr>
      <vt:lpstr>Impresionismus</vt:lpstr>
      <vt:lpstr>Claude Monet (1840 – 1926)</vt:lpstr>
      <vt:lpstr>Édouard Manet (1832 – 1883)</vt:lpstr>
      <vt:lpstr>Prezentace aplikace PowerPoint</vt:lpstr>
      <vt:lpstr>Edgar Degas (1834 – 1917) </vt:lpstr>
      <vt:lpstr>Auguste Renoir (1841 – 1919)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Impresionismus</dc:title>
  <dc:creator>Kyli</dc:creator>
  <cp:lastModifiedBy>Kyli</cp:lastModifiedBy>
  <cp:revision>40</cp:revision>
  <dcterms:modified xsi:type="dcterms:W3CDTF">2012-01-21T20:13:45Z</dcterms:modified>
</cp:coreProperties>
</file>