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2276872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Výpočet tepla</a:t>
            </a:r>
            <a:endParaRPr lang="cs-CZ" sz="6600" b="1" dirty="0">
              <a:solidFill>
                <a:srgbClr val="FF0000"/>
              </a:solidFill>
            </a:endParaRPr>
          </a:p>
        </p:txBody>
      </p:sp>
      <p:pic>
        <p:nvPicPr>
          <p:cNvPr id="5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dnadpis 2"/>
          <p:cNvSpPr txBox="1">
            <a:spLocks/>
          </p:cNvSpPr>
          <p:nvPr/>
        </p:nvSpPr>
        <p:spPr>
          <a:xfrm>
            <a:off x="539552" y="5105400"/>
            <a:ext cx="7854696" cy="1752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Pavlína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Čermáková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 v rámci v projektu „EU peníze školám“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 VK oblast podpory 1.4 s názvem Zlepšení podmínek pro vzdělávání na základních školách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783842" y="4077072"/>
            <a:ext cx="3576317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VY_32_INOVACE_20_Výpočet tepla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6909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Opakování:</a:t>
            </a:r>
          </a:p>
          <a:p>
            <a:pPr>
              <a:lnSpc>
                <a:spcPct val="114000"/>
              </a:lnSpc>
            </a:pPr>
            <a:r>
              <a:rPr lang="cs-CZ" sz="2800" dirty="0" smtClean="0"/>
              <a:t>Jaký je rozdíl mezi teplem a teplotou?</a:t>
            </a:r>
          </a:p>
          <a:p>
            <a:pPr>
              <a:lnSpc>
                <a:spcPct val="114000"/>
              </a:lnSpc>
            </a:pPr>
            <a:endParaRPr lang="cs-CZ" sz="2800" dirty="0" smtClean="0"/>
          </a:p>
          <a:p>
            <a:pPr>
              <a:lnSpc>
                <a:spcPct val="114000"/>
              </a:lnSpc>
            </a:pPr>
            <a:r>
              <a:rPr lang="cs-CZ" sz="2800" dirty="0" smtClean="0"/>
              <a:t>Jakými způsoby lze zvýšit vnitřní energii těles?</a:t>
            </a:r>
          </a:p>
          <a:p>
            <a:pPr>
              <a:lnSpc>
                <a:spcPct val="114000"/>
              </a:lnSpc>
            </a:pPr>
            <a:endParaRPr lang="cs-CZ" sz="2800" dirty="0" smtClean="0"/>
          </a:p>
          <a:p>
            <a:pPr>
              <a:lnSpc>
                <a:spcPct val="114000"/>
              </a:lnSpc>
            </a:pPr>
            <a:endParaRPr lang="cs-CZ" sz="2800" dirty="0" smtClean="0"/>
          </a:p>
          <a:p>
            <a:pPr>
              <a:lnSpc>
                <a:spcPct val="114000"/>
              </a:lnSpc>
            </a:pPr>
            <a:r>
              <a:rPr lang="cs-CZ" sz="2800" dirty="0" smtClean="0"/>
              <a:t>Jak značíme teplo? Jaká je jeho jednotka?</a:t>
            </a:r>
          </a:p>
          <a:p>
            <a:pPr>
              <a:lnSpc>
                <a:spcPct val="114000"/>
              </a:lnSpc>
            </a:pPr>
            <a:endParaRPr lang="cs-CZ" sz="2800" dirty="0" smtClean="0"/>
          </a:p>
          <a:p>
            <a:pPr>
              <a:lnSpc>
                <a:spcPct val="114000"/>
              </a:lnSpc>
            </a:pPr>
            <a:r>
              <a:rPr lang="cs-CZ" sz="2800" dirty="0" smtClean="0"/>
              <a:t>Na čem závisí velikost tepla přijatého tělesem při tepelné výměně?</a:t>
            </a:r>
          </a:p>
          <a:p>
            <a:pPr>
              <a:lnSpc>
                <a:spcPct val="114000"/>
              </a:lnSpc>
            </a:pPr>
            <a:endParaRPr lang="cs-CZ" sz="2800" dirty="0" smtClean="0"/>
          </a:p>
          <a:p>
            <a:pPr>
              <a:lnSpc>
                <a:spcPct val="114000"/>
              </a:lnSpc>
            </a:pPr>
            <a:endParaRPr lang="cs-CZ" sz="2800" dirty="0" smtClean="0"/>
          </a:p>
          <a:p>
            <a:pPr>
              <a:lnSpc>
                <a:spcPct val="114000"/>
              </a:lnSpc>
            </a:pPr>
            <a:r>
              <a:rPr lang="cs-CZ" sz="2800" dirty="0" smtClean="0"/>
              <a:t>Podle jakého vzorce teplo vypočítáme?</a:t>
            </a:r>
          </a:p>
          <a:p>
            <a:pPr>
              <a:lnSpc>
                <a:spcPct val="114000"/>
              </a:lnSpc>
            </a:pPr>
            <a:endParaRPr lang="cs-CZ" sz="28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728223" y="1988840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… tepelnou výměnou dotykem, konáním práce, tepelným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zářením, tepelným prouděním, vedením tepla, …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86261" y="980728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… teplo je energie, teplota vyjadřuje stav daného tělesa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41365" y="3384974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… značka Q, jednotka J (Joule)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11455" y="4869160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… na hmotnosti tělesa, teplotním rozdílu a látce, ze které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je těleso vyrobeno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72449" y="6287200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Q = c . m . </a:t>
            </a:r>
            <a:r>
              <a:rPr lang="el-GR" sz="2400" b="1" dirty="0" smtClean="0">
                <a:solidFill>
                  <a:srgbClr val="FF0000"/>
                </a:solidFill>
              </a:rPr>
              <a:t>Δ</a:t>
            </a:r>
            <a:r>
              <a:rPr lang="cs-CZ" sz="2400" b="1" dirty="0" smtClean="0">
                <a:solidFill>
                  <a:srgbClr val="FF0000"/>
                </a:solidFill>
              </a:rPr>
              <a:t>t      nebo    Q = c . m . (t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2</a:t>
            </a:r>
            <a:r>
              <a:rPr lang="cs-CZ" sz="2400" b="1" dirty="0" smtClean="0">
                <a:solidFill>
                  <a:srgbClr val="FF0000"/>
                </a:solidFill>
              </a:rPr>
              <a:t> – t</a:t>
            </a:r>
            <a:r>
              <a:rPr lang="cs-CZ" sz="2400" b="1" baseline="-25000" dirty="0" smtClean="0">
                <a:solidFill>
                  <a:srgbClr val="FF0000"/>
                </a:solidFill>
              </a:rPr>
              <a:t>1</a:t>
            </a:r>
            <a:r>
              <a:rPr lang="cs-CZ" sz="2400" b="1" dirty="0" smtClean="0">
                <a:solidFill>
                  <a:srgbClr val="FF0000"/>
                </a:solidFill>
              </a:rPr>
              <a:t>) 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292" y="27788"/>
            <a:ext cx="9138708" cy="6969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cs-CZ" sz="2800" dirty="0"/>
              <a:t>Najdi v tabulkách měrné tepelné kapacity těchto látek</a:t>
            </a:r>
            <a:r>
              <a:rPr lang="cs-CZ" sz="2800" dirty="0" smtClean="0"/>
              <a:t>:</a:t>
            </a:r>
          </a:p>
          <a:p>
            <a:pPr>
              <a:lnSpc>
                <a:spcPct val="114000"/>
              </a:lnSpc>
            </a:pPr>
            <a:endParaRPr lang="cs-CZ" sz="2800" dirty="0"/>
          </a:p>
          <a:p>
            <a:pPr>
              <a:lnSpc>
                <a:spcPct val="114000"/>
              </a:lnSpc>
            </a:pPr>
            <a:r>
              <a:rPr lang="cs-CZ" sz="2800" dirty="0" smtClean="0"/>
              <a:t>Měď </a:t>
            </a:r>
          </a:p>
          <a:p>
            <a:pPr>
              <a:lnSpc>
                <a:spcPct val="114000"/>
              </a:lnSpc>
            </a:pPr>
            <a:endParaRPr lang="cs-CZ" sz="2800" dirty="0"/>
          </a:p>
          <a:p>
            <a:pPr>
              <a:lnSpc>
                <a:spcPct val="114000"/>
              </a:lnSpc>
            </a:pPr>
            <a:r>
              <a:rPr lang="cs-CZ" sz="2800" dirty="0" smtClean="0"/>
              <a:t>Hliník</a:t>
            </a:r>
          </a:p>
          <a:p>
            <a:pPr>
              <a:lnSpc>
                <a:spcPct val="114000"/>
              </a:lnSpc>
            </a:pPr>
            <a:endParaRPr lang="cs-CZ" sz="2800" dirty="0"/>
          </a:p>
          <a:p>
            <a:pPr>
              <a:lnSpc>
                <a:spcPct val="114000"/>
              </a:lnSpc>
            </a:pPr>
            <a:r>
              <a:rPr lang="cs-CZ" sz="2800" dirty="0" smtClean="0"/>
              <a:t>Olovo</a:t>
            </a:r>
          </a:p>
          <a:p>
            <a:pPr>
              <a:lnSpc>
                <a:spcPct val="114000"/>
              </a:lnSpc>
            </a:pPr>
            <a:endParaRPr lang="cs-CZ" sz="2800" dirty="0"/>
          </a:p>
          <a:p>
            <a:pPr>
              <a:lnSpc>
                <a:spcPct val="114000"/>
              </a:lnSpc>
            </a:pPr>
            <a:r>
              <a:rPr lang="cs-CZ" sz="2800" dirty="0" smtClean="0"/>
              <a:t>Dusík</a:t>
            </a:r>
          </a:p>
          <a:p>
            <a:pPr>
              <a:lnSpc>
                <a:spcPct val="114000"/>
              </a:lnSpc>
            </a:pPr>
            <a:endParaRPr lang="cs-CZ" sz="2800" dirty="0"/>
          </a:p>
          <a:p>
            <a:pPr>
              <a:lnSpc>
                <a:spcPct val="114000"/>
              </a:lnSpc>
            </a:pPr>
            <a:r>
              <a:rPr lang="cs-CZ" sz="2800" dirty="0" smtClean="0"/>
              <a:t>Voda</a:t>
            </a:r>
          </a:p>
          <a:p>
            <a:pPr>
              <a:lnSpc>
                <a:spcPct val="114000"/>
              </a:lnSpc>
            </a:pPr>
            <a:endParaRPr lang="cs-CZ" sz="2800" dirty="0"/>
          </a:p>
          <a:p>
            <a:pPr>
              <a:lnSpc>
                <a:spcPct val="114000"/>
              </a:lnSpc>
            </a:pPr>
            <a:r>
              <a:rPr lang="cs-CZ" sz="2800" dirty="0" smtClean="0"/>
              <a:t>Vzduch</a:t>
            </a:r>
          </a:p>
          <a:p>
            <a:pPr>
              <a:lnSpc>
                <a:spcPct val="114000"/>
              </a:lnSpc>
            </a:pP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5616" y="1000721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0,383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pSp>
        <p:nvGrpSpPr>
          <p:cNvPr id="7" name="Skupina 6"/>
          <p:cNvGrpSpPr/>
          <p:nvPr/>
        </p:nvGrpSpPr>
        <p:grpSpPr>
          <a:xfrm>
            <a:off x="2038682" y="816054"/>
            <a:ext cx="1080120" cy="830997"/>
            <a:chOff x="2555776" y="1000721"/>
            <a:chExt cx="1080120" cy="830997"/>
          </a:xfrm>
        </p:grpSpPr>
        <p:sp>
          <p:nvSpPr>
            <p:cNvPr id="4" name="TextovéPole 3"/>
            <p:cNvSpPr txBox="1"/>
            <p:nvPr/>
          </p:nvSpPr>
          <p:spPr>
            <a:xfrm>
              <a:off x="2555776" y="1000721"/>
              <a:ext cx="108012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solidFill>
                    <a:srgbClr val="FF0000"/>
                  </a:solidFill>
                </a:rPr>
                <a:t> </a:t>
              </a:r>
              <a:r>
                <a:rPr lang="cs-CZ" sz="2400" b="1" dirty="0" err="1" smtClean="0">
                  <a:solidFill>
                    <a:srgbClr val="FF0000"/>
                  </a:solidFill>
                </a:rPr>
                <a:t>kJ</a:t>
              </a:r>
              <a:r>
                <a:rPr lang="cs-CZ" sz="2400" b="1" dirty="0" smtClean="0">
                  <a:solidFill>
                    <a:srgbClr val="FF0000"/>
                  </a:solidFill>
                </a:rPr>
                <a:t>       </a:t>
              </a:r>
            </a:p>
            <a:p>
              <a:pPr algn="ctr"/>
              <a:r>
                <a:rPr lang="cs-CZ" sz="2400" b="1" dirty="0" smtClean="0">
                  <a:solidFill>
                    <a:srgbClr val="FF0000"/>
                  </a:solidFill>
                </a:rPr>
                <a:t>kg . °C</a:t>
              </a:r>
              <a:endParaRPr lang="cs-CZ" sz="24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6" name="Přímá spojnice 5"/>
            <p:cNvCxnSpPr/>
            <p:nvPr/>
          </p:nvCxnSpPr>
          <p:spPr>
            <a:xfrm>
              <a:off x="2555776" y="1416219"/>
              <a:ext cx="1080120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ovéPole 7"/>
          <p:cNvSpPr txBox="1"/>
          <p:nvPr/>
        </p:nvSpPr>
        <p:spPr>
          <a:xfrm>
            <a:off x="1150977" y="2060848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0,896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2038682" y="1876181"/>
            <a:ext cx="1080120" cy="830997"/>
            <a:chOff x="2555776" y="1000721"/>
            <a:chExt cx="1080120" cy="830997"/>
          </a:xfrm>
        </p:grpSpPr>
        <p:sp>
          <p:nvSpPr>
            <p:cNvPr id="10" name="TextovéPole 9"/>
            <p:cNvSpPr txBox="1"/>
            <p:nvPr/>
          </p:nvSpPr>
          <p:spPr>
            <a:xfrm>
              <a:off x="2555776" y="1000721"/>
              <a:ext cx="108012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solidFill>
                    <a:srgbClr val="FF0000"/>
                  </a:solidFill>
                </a:rPr>
                <a:t> </a:t>
              </a:r>
              <a:r>
                <a:rPr lang="cs-CZ" sz="2400" b="1" dirty="0" err="1" smtClean="0">
                  <a:solidFill>
                    <a:srgbClr val="FF0000"/>
                  </a:solidFill>
                </a:rPr>
                <a:t>kJ</a:t>
              </a:r>
              <a:r>
                <a:rPr lang="cs-CZ" sz="2400" b="1" dirty="0" smtClean="0">
                  <a:solidFill>
                    <a:srgbClr val="FF0000"/>
                  </a:solidFill>
                </a:rPr>
                <a:t>       </a:t>
              </a:r>
            </a:p>
            <a:p>
              <a:pPr algn="ctr"/>
              <a:r>
                <a:rPr lang="cs-CZ" sz="2400" b="1" dirty="0" smtClean="0">
                  <a:solidFill>
                    <a:srgbClr val="FF0000"/>
                  </a:solidFill>
                </a:rPr>
                <a:t>kg . °C</a:t>
              </a:r>
              <a:endParaRPr lang="cs-CZ" sz="24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11" name="Přímá spojnice 10"/>
            <p:cNvCxnSpPr/>
            <p:nvPr/>
          </p:nvCxnSpPr>
          <p:spPr>
            <a:xfrm>
              <a:off x="2555776" y="1416219"/>
              <a:ext cx="1080120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extovéPole 11"/>
          <p:cNvSpPr txBox="1"/>
          <p:nvPr/>
        </p:nvSpPr>
        <p:spPr>
          <a:xfrm>
            <a:off x="1150977" y="3036412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0,129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2038682" y="2851745"/>
            <a:ext cx="1080120" cy="830997"/>
            <a:chOff x="2555776" y="1000721"/>
            <a:chExt cx="1080120" cy="830997"/>
          </a:xfrm>
        </p:grpSpPr>
        <p:sp>
          <p:nvSpPr>
            <p:cNvPr id="14" name="TextovéPole 13"/>
            <p:cNvSpPr txBox="1"/>
            <p:nvPr/>
          </p:nvSpPr>
          <p:spPr>
            <a:xfrm>
              <a:off x="2555776" y="1000721"/>
              <a:ext cx="108012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solidFill>
                    <a:srgbClr val="FF0000"/>
                  </a:solidFill>
                </a:rPr>
                <a:t> </a:t>
              </a:r>
              <a:r>
                <a:rPr lang="cs-CZ" sz="2400" b="1" dirty="0" err="1" smtClean="0">
                  <a:solidFill>
                    <a:srgbClr val="FF0000"/>
                  </a:solidFill>
                </a:rPr>
                <a:t>kJ</a:t>
              </a:r>
              <a:r>
                <a:rPr lang="cs-CZ" sz="2400" b="1" dirty="0" smtClean="0">
                  <a:solidFill>
                    <a:srgbClr val="FF0000"/>
                  </a:solidFill>
                </a:rPr>
                <a:t>       </a:t>
              </a:r>
            </a:p>
            <a:p>
              <a:pPr algn="ctr"/>
              <a:r>
                <a:rPr lang="cs-CZ" sz="2400" b="1" dirty="0" smtClean="0">
                  <a:solidFill>
                    <a:srgbClr val="FF0000"/>
                  </a:solidFill>
                </a:rPr>
                <a:t>kg . °C</a:t>
              </a:r>
              <a:endParaRPr lang="cs-CZ" sz="24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15" name="Přímá spojnice 14"/>
            <p:cNvCxnSpPr/>
            <p:nvPr/>
          </p:nvCxnSpPr>
          <p:spPr>
            <a:xfrm>
              <a:off x="2555776" y="1416219"/>
              <a:ext cx="1080120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ovéPole 15"/>
          <p:cNvSpPr txBox="1"/>
          <p:nvPr/>
        </p:nvSpPr>
        <p:spPr>
          <a:xfrm>
            <a:off x="1230230" y="4005064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1,04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2038682" y="3820397"/>
            <a:ext cx="1080120" cy="830997"/>
            <a:chOff x="2555776" y="1000721"/>
            <a:chExt cx="1080120" cy="830997"/>
          </a:xfrm>
        </p:grpSpPr>
        <p:sp>
          <p:nvSpPr>
            <p:cNvPr id="18" name="TextovéPole 17"/>
            <p:cNvSpPr txBox="1"/>
            <p:nvPr/>
          </p:nvSpPr>
          <p:spPr>
            <a:xfrm>
              <a:off x="2555776" y="1000721"/>
              <a:ext cx="108012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solidFill>
                    <a:srgbClr val="FF0000"/>
                  </a:solidFill>
                </a:rPr>
                <a:t> </a:t>
              </a:r>
              <a:r>
                <a:rPr lang="cs-CZ" sz="2400" b="1" dirty="0" err="1" smtClean="0">
                  <a:solidFill>
                    <a:srgbClr val="FF0000"/>
                  </a:solidFill>
                </a:rPr>
                <a:t>kJ</a:t>
              </a:r>
              <a:r>
                <a:rPr lang="cs-CZ" sz="2400" b="1" dirty="0" smtClean="0">
                  <a:solidFill>
                    <a:srgbClr val="FF0000"/>
                  </a:solidFill>
                </a:rPr>
                <a:t>       </a:t>
              </a:r>
            </a:p>
            <a:p>
              <a:pPr algn="ctr"/>
              <a:r>
                <a:rPr lang="cs-CZ" sz="2400" b="1" dirty="0" smtClean="0">
                  <a:solidFill>
                    <a:srgbClr val="FF0000"/>
                  </a:solidFill>
                </a:rPr>
                <a:t>kg . °C</a:t>
              </a:r>
              <a:endParaRPr lang="cs-CZ" sz="24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19" name="Přímá spojnice 18"/>
            <p:cNvCxnSpPr/>
            <p:nvPr/>
          </p:nvCxnSpPr>
          <p:spPr>
            <a:xfrm>
              <a:off x="2555776" y="1416219"/>
              <a:ext cx="1080120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ovéPole 19"/>
          <p:cNvSpPr txBox="1"/>
          <p:nvPr/>
        </p:nvSpPr>
        <p:spPr>
          <a:xfrm>
            <a:off x="1171824" y="4941168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4,18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pSp>
        <p:nvGrpSpPr>
          <p:cNvPr id="21" name="Skupina 20"/>
          <p:cNvGrpSpPr/>
          <p:nvPr/>
        </p:nvGrpSpPr>
        <p:grpSpPr>
          <a:xfrm>
            <a:off x="2037690" y="4756501"/>
            <a:ext cx="1080120" cy="830997"/>
            <a:chOff x="2555776" y="1000721"/>
            <a:chExt cx="1080120" cy="830997"/>
          </a:xfrm>
        </p:grpSpPr>
        <p:sp>
          <p:nvSpPr>
            <p:cNvPr id="22" name="TextovéPole 21"/>
            <p:cNvSpPr txBox="1"/>
            <p:nvPr/>
          </p:nvSpPr>
          <p:spPr>
            <a:xfrm>
              <a:off x="2555776" y="1000721"/>
              <a:ext cx="108012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solidFill>
                    <a:srgbClr val="FF0000"/>
                  </a:solidFill>
                </a:rPr>
                <a:t> </a:t>
              </a:r>
              <a:r>
                <a:rPr lang="cs-CZ" sz="2400" b="1" dirty="0" err="1" smtClean="0">
                  <a:solidFill>
                    <a:srgbClr val="FF0000"/>
                  </a:solidFill>
                </a:rPr>
                <a:t>kJ</a:t>
              </a:r>
              <a:r>
                <a:rPr lang="cs-CZ" sz="2400" b="1" dirty="0" smtClean="0">
                  <a:solidFill>
                    <a:srgbClr val="FF0000"/>
                  </a:solidFill>
                </a:rPr>
                <a:t>       </a:t>
              </a:r>
            </a:p>
            <a:p>
              <a:pPr algn="ctr"/>
              <a:r>
                <a:rPr lang="cs-CZ" sz="2400" b="1" dirty="0" smtClean="0">
                  <a:solidFill>
                    <a:srgbClr val="FF0000"/>
                  </a:solidFill>
                </a:rPr>
                <a:t>kg . °C</a:t>
              </a:r>
              <a:endParaRPr lang="cs-CZ" sz="24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23" name="Přímá spojnice 22"/>
            <p:cNvCxnSpPr/>
            <p:nvPr/>
          </p:nvCxnSpPr>
          <p:spPr>
            <a:xfrm>
              <a:off x="2555776" y="1416219"/>
              <a:ext cx="1080120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ovéPole 23"/>
          <p:cNvSpPr txBox="1"/>
          <p:nvPr/>
        </p:nvSpPr>
        <p:spPr>
          <a:xfrm>
            <a:off x="1230230" y="5887980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1,01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pSp>
        <p:nvGrpSpPr>
          <p:cNvPr id="25" name="Skupina 24"/>
          <p:cNvGrpSpPr/>
          <p:nvPr/>
        </p:nvGrpSpPr>
        <p:grpSpPr>
          <a:xfrm>
            <a:off x="2037690" y="5703313"/>
            <a:ext cx="1080120" cy="830997"/>
            <a:chOff x="2555776" y="1000721"/>
            <a:chExt cx="1080120" cy="830997"/>
          </a:xfrm>
        </p:grpSpPr>
        <p:sp>
          <p:nvSpPr>
            <p:cNvPr id="26" name="TextovéPole 25"/>
            <p:cNvSpPr txBox="1"/>
            <p:nvPr/>
          </p:nvSpPr>
          <p:spPr>
            <a:xfrm>
              <a:off x="2555776" y="1000721"/>
              <a:ext cx="108012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solidFill>
                    <a:srgbClr val="FF0000"/>
                  </a:solidFill>
                </a:rPr>
                <a:t> </a:t>
              </a:r>
              <a:r>
                <a:rPr lang="cs-CZ" sz="2400" b="1" dirty="0" err="1" smtClean="0">
                  <a:solidFill>
                    <a:srgbClr val="FF0000"/>
                  </a:solidFill>
                </a:rPr>
                <a:t>kJ</a:t>
              </a:r>
              <a:r>
                <a:rPr lang="cs-CZ" sz="2400" b="1" dirty="0" smtClean="0">
                  <a:solidFill>
                    <a:srgbClr val="FF0000"/>
                  </a:solidFill>
                </a:rPr>
                <a:t>       </a:t>
              </a:r>
            </a:p>
            <a:p>
              <a:pPr algn="ctr"/>
              <a:r>
                <a:rPr lang="cs-CZ" sz="2400" b="1" dirty="0" smtClean="0">
                  <a:solidFill>
                    <a:srgbClr val="FF0000"/>
                  </a:solidFill>
                </a:rPr>
                <a:t>kg . °C</a:t>
              </a:r>
              <a:endParaRPr lang="cs-CZ" sz="24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27" name="Přímá spojnice 26"/>
            <p:cNvCxnSpPr/>
            <p:nvPr/>
          </p:nvCxnSpPr>
          <p:spPr>
            <a:xfrm>
              <a:off x="2555776" y="1416219"/>
              <a:ext cx="1080120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92180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2" grpId="0"/>
      <p:bldP spid="16" grpId="0"/>
      <p:bldP spid="20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Vzorec pro výpočet tepla a vzorce odvozené vyjádřením neznámé ze vzorce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835696" y="2060848"/>
            <a:ext cx="4536504" cy="646331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Q    =  c  .  m  .  (t</a:t>
            </a:r>
            <a:r>
              <a:rPr lang="cs-CZ" sz="3600" b="1" baseline="-25000" dirty="0" smtClean="0">
                <a:solidFill>
                  <a:srgbClr val="FF0000"/>
                </a:solidFill>
              </a:rPr>
              <a:t>2</a:t>
            </a:r>
            <a:r>
              <a:rPr lang="cs-CZ" sz="3600" b="1" dirty="0" smtClean="0">
                <a:solidFill>
                  <a:srgbClr val="FF0000"/>
                </a:solidFill>
              </a:rPr>
              <a:t> – t</a:t>
            </a:r>
            <a:r>
              <a:rPr lang="cs-CZ" sz="3600" b="1" baseline="-25000" dirty="0" smtClean="0">
                <a:solidFill>
                  <a:srgbClr val="FF0000"/>
                </a:solidFill>
              </a:rPr>
              <a:t>1</a:t>
            </a:r>
            <a:r>
              <a:rPr lang="cs-CZ" sz="3600" b="1" dirty="0" smtClean="0">
                <a:solidFill>
                  <a:srgbClr val="FF0000"/>
                </a:solidFill>
              </a:rPr>
              <a:t>) 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683568" y="3717032"/>
            <a:ext cx="864096" cy="288032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619672" y="3573016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c =</a:t>
            </a:r>
            <a:endParaRPr lang="cs-CZ" sz="3600" b="1" dirty="0"/>
          </a:p>
        </p:txBody>
      </p:sp>
      <p:sp>
        <p:nvSpPr>
          <p:cNvPr id="6" name="Zaoblený obdélník 5"/>
          <p:cNvSpPr/>
          <p:nvPr/>
        </p:nvSpPr>
        <p:spPr>
          <a:xfrm>
            <a:off x="3347864" y="2060848"/>
            <a:ext cx="2880320" cy="648072"/>
          </a:xfrm>
          <a:prstGeom prst="round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3" name="Skupina 12"/>
          <p:cNvGrpSpPr/>
          <p:nvPr/>
        </p:nvGrpSpPr>
        <p:grpSpPr>
          <a:xfrm>
            <a:off x="2195736" y="1268760"/>
            <a:ext cx="2304256" cy="1872208"/>
            <a:chOff x="2167839" y="511597"/>
            <a:chExt cx="2304256" cy="1872208"/>
          </a:xfrm>
        </p:grpSpPr>
        <p:sp>
          <p:nvSpPr>
            <p:cNvPr id="7" name="Oblouk 6"/>
            <p:cNvSpPr/>
            <p:nvPr/>
          </p:nvSpPr>
          <p:spPr>
            <a:xfrm rot="7687509">
              <a:off x="2383863" y="295573"/>
              <a:ext cx="1872208" cy="2304256"/>
            </a:xfrm>
            <a:prstGeom prst="arc">
              <a:avLst>
                <a:gd name="adj1" fmla="val 15538487"/>
                <a:gd name="adj2" fmla="val 958772"/>
              </a:avLst>
            </a:prstGeom>
            <a:ln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" name="Přímá spojovací čára 8"/>
            <p:cNvCxnSpPr/>
            <p:nvPr/>
          </p:nvCxnSpPr>
          <p:spPr>
            <a:xfrm rot="16200000" flipH="1">
              <a:off x="2411760" y="2132856"/>
              <a:ext cx="360040" cy="7200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Přímá spojovací čára 9"/>
            <p:cNvCxnSpPr/>
            <p:nvPr/>
          </p:nvCxnSpPr>
          <p:spPr>
            <a:xfrm>
              <a:off x="2555776" y="1988840"/>
              <a:ext cx="360040" cy="14401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4" name="Zaoblený obdélník 13"/>
          <p:cNvSpPr/>
          <p:nvPr/>
        </p:nvSpPr>
        <p:spPr>
          <a:xfrm>
            <a:off x="3275856" y="1916832"/>
            <a:ext cx="504056" cy="936104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2" name="Skupina 21"/>
          <p:cNvGrpSpPr/>
          <p:nvPr/>
        </p:nvGrpSpPr>
        <p:grpSpPr>
          <a:xfrm>
            <a:off x="2339752" y="1702914"/>
            <a:ext cx="1152864" cy="1296144"/>
            <a:chOff x="2339752" y="1702914"/>
            <a:chExt cx="1152864" cy="1296144"/>
          </a:xfrm>
        </p:grpSpPr>
        <p:sp>
          <p:nvSpPr>
            <p:cNvPr id="15" name="Oblouk 14"/>
            <p:cNvSpPr/>
            <p:nvPr/>
          </p:nvSpPr>
          <p:spPr>
            <a:xfrm rot="18853802">
              <a:off x="2268480" y="1774922"/>
              <a:ext cx="1296144" cy="1152128"/>
            </a:xfrm>
            <a:prstGeom prst="arc">
              <a:avLst>
                <a:gd name="adj1" fmla="val 14501016"/>
                <a:gd name="adj2" fmla="val 0"/>
              </a:avLst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7" name="Přímá spojovací čára 16"/>
            <p:cNvCxnSpPr/>
            <p:nvPr/>
          </p:nvCxnSpPr>
          <p:spPr>
            <a:xfrm rot="5400000">
              <a:off x="2159732" y="2024844"/>
              <a:ext cx="360040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Přímá spojovací čára 18"/>
            <p:cNvCxnSpPr/>
            <p:nvPr/>
          </p:nvCxnSpPr>
          <p:spPr>
            <a:xfrm flipV="1">
              <a:off x="2339752" y="2060848"/>
              <a:ext cx="288032" cy="14401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TextovéPole 22"/>
          <p:cNvSpPr txBox="1"/>
          <p:nvPr/>
        </p:nvSpPr>
        <p:spPr>
          <a:xfrm>
            <a:off x="2195736" y="2060848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:</a:t>
            </a:r>
            <a:endParaRPr lang="cs-CZ" sz="32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339752" y="3645024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Q : [ m . ( t</a:t>
            </a:r>
            <a:r>
              <a:rPr lang="cs-CZ" sz="3200" b="1" baseline="-25000" dirty="0" smtClean="0"/>
              <a:t>2</a:t>
            </a:r>
            <a:r>
              <a:rPr lang="cs-CZ" sz="3200" b="1" dirty="0" smtClean="0"/>
              <a:t> – t </a:t>
            </a:r>
            <a:r>
              <a:rPr lang="cs-CZ" sz="3200" b="1" baseline="-25000" dirty="0" smtClean="0"/>
              <a:t>1</a:t>
            </a:r>
            <a:r>
              <a:rPr lang="cs-CZ" sz="3200" b="1" dirty="0" smtClean="0"/>
              <a:t>) ]</a:t>
            </a:r>
            <a:endParaRPr lang="cs-CZ" sz="3200" b="1" dirty="0"/>
          </a:p>
        </p:txBody>
      </p:sp>
      <p:sp>
        <p:nvSpPr>
          <p:cNvPr id="25" name="Šipka doprava 24"/>
          <p:cNvSpPr/>
          <p:nvPr/>
        </p:nvSpPr>
        <p:spPr>
          <a:xfrm>
            <a:off x="611560" y="4725144"/>
            <a:ext cx="864096" cy="288032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1619672" y="4509120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m =</a:t>
            </a:r>
            <a:endParaRPr lang="cs-CZ" sz="36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2411760" y="4509120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Q : [ c . ( t</a:t>
            </a:r>
            <a:r>
              <a:rPr lang="cs-CZ" sz="3200" b="1" baseline="-25000" dirty="0" smtClean="0"/>
              <a:t>2</a:t>
            </a:r>
            <a:r>
              <a:rPr lang="cs-CZ" sz="3200" b="1" dirty="0" smtClean="0"/>
              <a:t> – t </a:t>
            </a:r>
            <a:r>
              <a:rPr lang="cs-CZ" sz="3200" b="1" baseline="-25000" dirty="0" smtClean="0"/>
              <a:t>1</a:t>
            </a:r>
            <a:r>
              <a:rPr lang="cs-CZ" sz="3200" b="1" dirty="0" smtClean="0"/>
              <a:t>) ]</a:t>
            </a:r>
            <a:endParaRPr lang="cs-CZ" sz="3200" b="1" dirty="0"/>
          </a:p>
        </p:txBody>
      </p:sp>
      <p:sp>
        <p:nvSpPr>
          <p:cNvPr id="28" name="Šipka doprava 27"/>
          <p:cNvSpPr/>
          <p:nvPr/>
        </p:nvSpPr>
        <p:spPr>
          <a:xfrm>
            <a:off x="611560" y="5805264"/>
            <a:ext cx="864096" cy="288032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1619672" y="5661248"/>
            <a:ext cx="19736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/>
              <a:t>( t</a:t>
            </a:r>
            <a:r>
              <a:rPr lang="cs-CZ" sz="3200" b="1" baseline="-25000" dirty="0" smtClean="0"/>
              <a:t>2</a:t>
            </a:r>
            <a:r>
              <a:rPr lang="cs-CZ" sz="3200" b="1" dirty="0" smtClean="0"/>
              <a:t> – t </a:t>
            </a:r>
            <a:r>
              <a:rPr lang="cs-CZ" sz="3200" b="1" baseline="-25000" dirty="0" smtClean="0"/>
              <a:t>1</a:t>
            </a:r>
            <a:r>
              <a:rPr lang="cs-CZ" sz="3200" b="1" dirty="0" smtClean="0"/>
              <a:t>) = </a:t>
            </a:r>
            <a:endParaRPr lang="cs-CZ" sz="32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419872" y="5661248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Q : [ c . m ]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 animBg="1"/>
      <p:bldP spid="6" grpId="1" animBg="1"/>
      <p:bldP spid="14" grpId="0" animBg="1"/>
      <p:bldP spid="14" grpId="1" animBg="1"/>
      <p:bldP spid="23" grpId="0"/>
      <p:bldP spid="23" grpId="1"/>
      <p:bldP spid="24" grpId="0"/>
      <p:bldP spid="25" grpId="0" animBg="1"/>
      <p:bldP spid="26" grpId="0"/>
      <p:bldP spid="27" grpId="0"/>
      <p:bldP spid="28" grpId="0" animBg="1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Př.1: Jaké teplo přijme voda o hmotnosti 3 kg, když se zahřeje o 5 °C?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340768"/>
            <a:ext cx="54360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 = 4 180</a:t>
            </a:r>
          </a:p>
          <a:p>
            <a:r>
              <a:rPr lang="cs-CZ" sz="2800" dirty="0" smtClean="0"/>
              <a:t>m = 3kg</a:t>
            </a:r>
          </a:p>
          <a:p>
            <a:r>
              <a:rPr lang="cs-CZ" sz="2800" u="sng" dirty="0" smtClean="0"/>
              <a:t>t</a:t>
            </a:r>
            <a:r>
              <a:rPr lang="cs-CZ" sz="2800" u="sng" baseline="-25000" dirty="0" smtClean="0"/>
              <a:t>2</a:t>
            </a:r>
            <a:r>
              <a:rPr lang="cs-CZ" sz="2800" u="sng" dirty="0" smtClean="0"/>
              <a:t> – t </a:t>
            </a:r>
            <a:r>
              <a:rPr lang="cs-CZ" sz="2800" u="sng" baseline="-25000" dirty="0" smtClean="0"/>
              <a:t>1 </a:t>
            </a:r>
            <a:r>
              <a:rPr lang="cs-CZ" sz="2800" u="sng" dirty="0" smtClean="0"/>
              <a:t>= 5 °C</a:t>
            </a:r>
          </a:p>
          <a:p>
            <a:r>
              <a:rPr lang="cs-CZ" sz="2800" dirty="0" smtClean="0"/>
              <a:t>Q = ? J</a:t>
            </a:r>
          </a:p>
          <a:p>
            <a:r>
              <a:rPr lang="cs-CZ" sz="2800" dirty="0" smtClean="0"/>
              <a:t>Q = c . m .</a:t>
            </a:r>
            <a:r>
              <a:rPr lang="cs-CZ" sz="2800" b="1" dirty="0" smtClean="0"/>
              <a:t> </a:t>
            </a:r>
            <a:r>
              <a:rPr lang="cs-CZ" sz="2800" dirty="0" smtClean="0"/>
              <a:t>( t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 – t </a:t>
            </a:r>
            <a:r>
              <a:rPr lang="cs-CZ" sz="2800" baseline="-25000" dirty="0" smtClean="0"/>
              <a:t>1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Q = 4 180 . 3 . 5 J</a:t>
            </a:r>
          </a:p>
          <a:p>
            <a:r>
              <a:rPr lang="cs-CZ" sz="2800" b="1" dirty="0" smtClean="0"/>
              <a:t>Q = 62 700 J = 62,7 </a:t>
            </a:r>
            <a:r>
              <a:rPr lang="cs-CZ" sz="2800" b="1" dirty="0" err="1" smtClean="0"/>
              <a:t>kJ</a:t>
            </a:r>
            <a:endParaRPr lang="cs-CZ" sz="2800" b="1" dirty="0" smtClean="0"/>
          </a:p>
          <a:p>
            <a:endParaRPr lang="cs-CZ" sz="2800" b="1" dirty="0" smtClean="0"/>
          </a:p>
          <a:p>
            <a:r>
              <a:rPr lang="cs-CZ" sz="2800" b="1" dirty="0" smtClean="0"/>
              <a:t>Voda přijme teplo 62,7 </a:t>
            </a:r>
            <a:r>
              <a:rPr lang="cs-CZ" sz="2800" b="1" dirty="0" err="1" smtClean="0"/>
              <a:t>kJ</a:t>
            </a:r>
            <a:r>
              <a:rPr lang="cs-CZ" sz="2800" b="1" dirty="0" smtClean="0"/>
              <a:t>. </a:t>
            </a:r>
            <a:endParaRPr lang="cs-CZ" sz="2800" b="1" dirty="0"/>
          </a:p>
        </p:txBody>
      </p:sp>
      <p:grpSp>
        <p:nvGrpSpPr>
          <p:cNvPr id="4" name="Skupina 3"/>
          <p:cNvGrpSpPr/>
          <p:nvPr/>
        </p:nvGrpSpPr>
        <p:grpSpPr>
          <a:xfrm>
            <a:off x="1403648" y="1052737"/>
            <a:ext cx="1168088" cy="947504"/>
            <a:chOff x="2627784" y="5085184"/>
            <a:chExt cx="1008112" cy="965721"/>
          </a:xfrm>
        </p:grpSpPr>
        <p:sp>
          <p:nvSpPr>
            <p:cNvPr id="5" name="TextovéPole 4"/>
            <p:cNvSpPr txBox="1"/>
            <p:nvPr/>
          </p:nvSpPr>
          <p:spPr>
            <a:xfrm>
              <a:off x="2987824" y="5085184"/>
              <a:ext cx="3600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J</a:t>
              </a:r>
              <a:endParaRPr lang="cs-CZ" sz="24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2627784" y="5589240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kg . °C</a:t>
              </a:r>
              <a:endParaRPr lang="cs-CZ" sz="2400" dirty="0"/>
            </a:p>
          </p:txBody>
        </p:sp>
        <p:cxnSp>
          <p:nvCxnSpPr>
            <p:cNvPr id="7" name="Přímá spojovací čára 6"/>
            <p:cNvCxnSpPr/>
            <p:nvPr/>
          </p:nvCxnSpPr>
          <p:spPr>
            <a:xfrm>
              <a:off x="2699792" y="5589240"/>
              <a:ext cx="864096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224676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Př.2: Voda přitékající do radiátoru má teplotu 90°C. Kolik tepla odevzdá na vyhřátí pokoje 10 kg vody, když se při tom ochladí na 60°C? </a:t>
            </a:r>
          </a:p>
          <a:p>
            <a:r>
              <a:rPr lang="cs-CZ" sz="2800" dirty="0" smtClean="0"/>
              <a:t>Porovnej, kolik tepla by odevzdalo stejné množství oleje při stejné změně teploty.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2456795"/>
            <a:ext cx="4572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 = 4 180</a:t>
            </a:r>
          </a:p>
          <a:p>
            <a:endParaRPr lang="cs-CZ" sz="2800" dirty="0" smtClean="0"/>
          </a:p>
          <a:p>
            <a:r>
              <a:rPr lang="cs-CZ" sz="2800" dirty="0" smtClean="0"/>
              <a:t>m = 10 kg</a:t>
            </a:r>
          </a:p>
          <a:p>
            <a:r>
              <a:rPr lang="cs-CZ" sz="2800" u="sng" dirty="0" smtClean="0"/>
              <a:t>t</a:t>
            </a:r>
            <a:r>
              <a:rPr lang="cs-CZ" sz="2800" u="sng" baseline="-25000" dirty="0" smtClean="0"/>
              <a:t>2</a:t>
            </a:r>
            <a:r>
              <a:rPr lang="cs-CZ" sz="2800" u="sng" dirty="0" smtClean="0"/>
              <a:t> – t </a:t>
            </a:r>
            <a:r>
              <a:rPr lang="cs-CZ" sz="2800" u="sng" baseline="-25000" dirty="0" smtClean="0"/>
              <a:t>1 </a:t>
            </a:r>
            <a:r>
              <a:rPr lang="cs-CZ" sz="2800" u="sng" dirty="0" smtClean="0"/>
              <a:t>= 90°C- 60°C = 30°C</a:t>
            </a:r>
          </a:p>
          <a:p>
            <a:r>
              <a:rPr lang="cs-CZ" sz="2800" dirty="0" smtClean="0"/>
              <a:t>Q = ? J</a:t>
            </a:r>
          </a:p>
          <a:p>
            <a:r>
              <a:rPr lang="cs-CZ" sz="2800" dirty="0" smtClean="0"/>
              <a:t>Q = c . m .</a:t>
            </a:r>
            <a:r>
              <a:rPr lang="cs-CZ" sz="2800" b="1" dirty="0" smtClean="0"/>
              <a:t> </a:t>
            </a:r>
            <a:r>
              <a:rPr lang="cs-CZ" sz="2800" dirty="0" smtClean="0"/>
              <a:t>( t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 – t </a:t>
            </a:r>
            <a:r>
              <a:rPr lang="cs-CZ" sz="2800" baseline="-25000" dirty="0" smtClean="0"/>
              <a:t>1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Q = 4 180 . 10 . 30 J</a:t>
            </a:r>
          </a:p>
          <a:p>
            <a:r>
              <a:rPr lang="cs-CZ" sz="2800" b="1" dirty="0" smtClean="0"/>
              <a:t>Q = 1 254 000 J = 1,254 MJ</a:t>
            </a:r>
          </a:p>
          <a:p>
            <a:endParaRPr lang="cs-CZ" sz="2800" b="1" dirty="0" smtClean="0"/>
          </a:p>
          <a:p>
            <a:r>
              <a:rPr lang="cs-CZ" sz="2800" dirty="0" smtClean="0"/>
              <a:t>Voda odevzdá teplo 1,254 MJ. </a:t>
            </a:r>
            <a:endParaRPr lang="cs-CZ" sz="2800" dirty="0"/>
          </a:p>
        </p:txBody>
      </p:sp>
      <p:grpSp>
        <p:nvGrpSpPr>
          <p:cNvPr id="4" name="Skupina 3"/>
          <p:cNvGrpSpPr/>
          <p:nvPr/>
        </p:nvGrpSpPr>
        <p:grpSpPr>
          <a:xfrm>
            <a:off x="1403648" y="2204864"/>
            <a:ext cx="1008112" cy="965721"/>
            <a:chOff x="2627784" y="5085184"/>
            <a:chExt cx="1008112" cy="965721"/>
          </a:xfrm>
        </p:grpSpPr>
        <p:sp>
          <p:nvSpPr>
            <p:cNvPr id="5" name="TextovéPole 4"/>
            <p:cNvSpPr txBox="1"/>
            <p:nvPr/>
          </p:nvSpPr>
          <p:spPr>
            <a:xfrm>
              <a:off x="2987824" y="5085184"/>
              <a:ext cx="3600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J</a:t>
              </a:r>
              <a:endParaRPr lang="cs-CZ" sz="24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2627784" y="5589240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kg . °C</a:t>
              </a:r>
              <a:endParaRPr lang="cs-CZ" sz="2400" dirty="0"/>
            </a:p>
          </p:txBody>
        </p:sp>
        <p:cxnSp>
          <p:nvCxnSpPr>
            <p:cNvPr id="7" name="Přímá spojovací čára 6"/>
            <p:cNvCxnSpPr/>
            <p:nvPr/>
          </p:nvCxnSpPr>
          <p:spPr>
            <a:xfrm>
              <a:off x="2699792" y="5589240"/>
              <a:ext cx="864096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" name="TextovéPole 7"/>
          <p:cNvSpPr txBox="1"/>
          <p:nvPr/>
        </p:nvSpPr>
        <p:spPr>
          <a:xfrm>
            <a:off x="4572000" y="2456795"/>
            <a:ext cx="4572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 = 1 890</a:t>
            </a:r>
          </a:p>
          <a:p>
            <a:endParaRPr lang="cs-CZ" sz="2800" dirty="0" smtClean="0"/>
          </a:p>
          <a:p>
            <a:r>
              <a:rPr lang="cs-CZ" sz="2800" dirty="0" smtClean="0"/>
              <a:t>m = 10 kg</a:t>
            </a:r>
          </a:p>
          <a:p>
            <a:r>
              <a:rPr lang="cs-CZ" sz="2800" u="sng" dirty="0" smtClean="0"/>
              <a:t>t</a:t>
            </a:r>
            <a:r>
              <a:rPr lang="cs-CZ" sz="2800" u="sng" baseline="-25000" dirty="0" smtClean="0"/>
              <a:t>2</a:t>
            </a:r>
            <a:r>
              <a:rPr lang="cs-CZ" sz="2800" u="sng" dirty="0" smtClean="0"/>
              <a:t> – t </a:t>
            </a:r>
            <a:r>
              <a:rPr lang="cs-CZ" sz="2800" u="sng" baseline="-25000" dirty="0" smtClean="0"/>
              <a:t>1 </a:t>
            </a:r>
            <a:r>
              <a:rPr lang="cs-CZ" sz="2800" u="sng" dirty="0" smtClean="0"/>
              <a:t>= 90°C- 60°C = 30°C</a:t>
            </a:r>
          </a:p>
          <a:p>
            <a:r>
              <a:rPr lang="cs-CZ" sz="2800" dirty="0" smtClean="0"/>
              <a:t>Q = ? J</a:t>
            </a:r>
          </a:p>
          <a:p>
            <a:r>
              <a:rPr lang="cs-CZ" sz="2800" dirty="0" smtClean="0"/>
              <a:t>Q = c . m .</a:t>
            </a:r>
            <a:r>
              <a:rPr lang="cs-CZ" sz="2800" b="1" dirty="0" smtClean="0"/>
              <a:t> </a:t>
            </a:r>
            <a:r>
              <a:rPr lang="cs-CZ" sz="2800" dirty="0" smtClean="0"/>
              <a:t>( t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 – t </a:t>
            </a:r>
            <a:r>
              <a:rPr lang="cs-CZ" sz="2800" baseline="-25000" dirty="0" smtClean="0"/>
              <a:t>1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Q = 1 890 . 10 . 30 J</a:t>
            </a:r>
          </a:p>
          <a:p>
            <a:r>
              <a:rPr lang="cs-CZ" sz="2800" b="1" dirty="0" smtClean="0"/>
              <a:t>Q = 567 000 J = 0,567 MJ</a:t>
            </a:r>
          </a:p>
          <a:p>
            <a:endParaRPr lang="cs-CZ" sz="2800" b="1" dirty="0" smtClean="0"/>
          </a:p>
          <a:p>
            <a:r>
              <a:rPr lang="cs-CZ" sz="2800" dirty="0" smtClean="0"/>
              <a:t>Olej odevzdá teplo 0,567 MJ.</a:t>
            </a:r>
            <a:r>
              <a:rPr lang="cs-CZ" sz="2800" b="1" dirty="0" smtClean="0"/>
              <a:t> </a:t>
            </a:r>
            <a:endParaRPr lang="cs-CZ" sz="2800" b="1" dirty="0"/>
          </a:p>
        </p:txBody>
      </p:sp>
      <p:grpSp>
        <p:nvGrpSpPr>
          <p:cNvPr id="9" name="Skupina 8"/>
          <p:cNvGrpSpPr/>
          <p:nvPr/>
        </p:nvGrpSpPr>
        <p:grpSpPr>
          <a:xfrm>
            <a:off x="6012160" y="2204864"/>
            <a:ext cx="1008112" cy="965721"/>
            <a:chOff x="2627784" y="5085184"/>
            <a:chExt cx="1008112" cy="965721"/>
          </a:xfrm>
        </p:grpSpPr>
        <p:sp>
          <p:nvSpPr>
            <p:cNvPr id="10" name="TextovéPole 9"/>
            <p:cNvSpPr txBox="1"/>
            <p:nvPr/>
          </p:nvSpPr>
          <p:spPr>
            <a:xfrm>
              <a:off x="2987824" y="5085184"/>
              <a:ext cx="3600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J</a:t>
              </a:r>
              <a:endParaRPr lang="cs-CZ" sz="2400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2627784" y="5589240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kg . °C</a:t>
              </a:r>
              <a:endParaRPr lang="cs-CZ" sz="2400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2699792" y="5589240"/>
              <a:ext cx="864096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181588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Př.3: Během noci klesla teplota vzduchu v pokoji horské chaty na 17°C. Vzduch má hustotu 1,28 kg/m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a objem místnosti je 35 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. Kolik tepla musí vzduchu předat topné těleso, aby teplota v uzavřené místnosti vzrostla na 20°C?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2204864"/>
            <a:ext cx="543609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 = 1 000</a:t>
            </a:r>
          </a:p>
          <a:p>
            <a:r>
              <a:rPr lang="cs-CZ" sz="2800" dirty="0" smtClean="0"/>
              <a:t>m = </a:t>
            </a:r>
            <a:r>
              <a:rPr lang="el-GR" sz="2800" dirty="0" smtClean="0"/>
              <a:t>ρ</a:t>
            </a:r>
            <a:r>
              <a:rPr lang="cs-CZ" sz="2800" dirty="0" smtClean="0"/>
              <a:t> . V = 1,28 . 35 = 44,8 kg</a:t>
            </a:r>
          </a:p>
          <a:p>
            <a:r>
              <a:rPr lang="cs-CZ" sz="2800" u="sng" dirty="0" smtClean="0"/>
              <a:t>t</a:t>
            </a:r>
            <a:r>
              <a:rPr lang="cs-CZ" sz="2800" u="sng" baseline="-25000" dirty="0" smtClean="0"/>
              <a:t>2</a:t>
            </a:r>
            <a:r>
              <a:rPr lang="cs-CZ" sz="2800" u="sng" dirty="0" smtClean="0"/>
              <a:t> – t </a:t>
            </a:r>
            <a:r>
              <a:rPr lang="cs-CZ" sz="2800" u="sng" baseline="-25000" dirty="0" smtClean="0"/>
              <a:t>1 </a:t>
            </a:r>
            <a:r>
              <a:rPr lang="cs-CZ" sz="2800" u="sng" dirty="0" smtClean="0"/>
              <a:t>= 3 °C</a:t>
            </a:r>
          </a:p>
          <a:p>
            <a:endParaRPr lang="cs-CZ" sz="2800" u="sng" dirty="0" smtClean="0"/>
          </a:p>
          <a:p>
            <a:r>
              <a:rPr lang="cs-CZ" sz="2800" dirty="0" smtClean="0"/>
              <a:t>Q = ? J</a:t>
            </a:r>
          </a:p>
          <a:p>
            <a:r>
              <a:rPr lang="cs-CZ" sz="2800" dirty="0" smtClean="0"/>
              <a:t>Q = c . m .</a:t>
            </a:r>
            <a:r>
              <a:rPr lang="cs-CZ" sz="2800" b="1" dirty="0" smtClean="0"/>
              <a:t> </a:t>
            </a:r>
            <a:r>
              <a:rPr lang="cs-CZ" sz="2800" dirty="0" smtClean="0"/>
              <a:t>( t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 – t </a:t>
            </a:r>
            <a:r>
              <a:rPr lang="cs-CZ" sz="2800" baseline="-25000" dirty="0" smtClean="0"/>
              <a:t>1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Q = 1 000. 44,8 . 3 J</a:t>
            </a:r>
          </a:p>
          <a:p>
            <a:r>
              <a:rPr lang="cs-CZ" sz="2800" b="1" dirty="0" smtClean="0"/>
              <a:t>Q = 134 400 J = 134,4 </a:t>
            </a:r>
            <a:r>
              <a:rPr lang="cs-CZ" sz="2800" b="1" dirty="0" err="1" smtClean="0"/>
              <a:t>kJ</a:t>
            </a:r>
            <a:endParaRPr lang="cs-CZ" sz="2800" b="1" dirty="0" smtClean="0"/>
          </a:p>
          <a:p>
            <a:endParaRPr lang="cs-CZ" sz="2800" b="1" dirty="0" smtClean="0"/>
          </a:p>
          <a:p>
            <a:r>
              <a:rPr lang="cs-CZ" sz="2800" b="1" dirty="0" smtClean="0"/>
              <a:t>Vzduch přijme teplo 134,4 </a:t>
            </a:r>
            <a:r>
              <a:rPr lang="cs-CZ" sz="2800" b="1" dirty="0" err="1" smtClean="0"/>
              <a:t>kJ</a:t>
            </a:r>
            <a:r>
              <a:rPr lang="cs-CZ" sz="2800" b="1" dirty="0" smtClean="0"/>
              <a:t>. </a:t>
            </a:r>
            <a:endParaRPr lang="cs-CZ" sz="2800" b="1" dirty="0"/>
          </a:p>
        </p:txBody>
      </p:sp>
      <p:grpSp>
        <p:nvGrpSpPr>
          <p:cNvPr id="4" name="Skupina 3"/>
          <p:cNvGrpSpPr/>
          <p:nvPr/>
        </p:nvGrpSpPr>
        <p:grpSpPr>
          <a:xfrm>
            <a:off x="1428728" y="1928802"/>
            <a:ext cx="1096650" cy="797788"/>
            <a:chOff x="2627784" y="5085184"/>
            <a:chExt cx="1008112" cy="965721"/>
          </a:xfrm>
        </p:grpSpPr>
        <p:sp>
          <p:nvSpPr>
            <p:cNvPr id="5" name="TextovéPole 4"/>
            <p:cNvSpPr txBox="1"/>
            <p:nvPr/>
          </p:nvSpPr>
          <p:spPr>
            <a:xfrm>
              <a:off x="2987824" y="5085184"/>
              <a:ext cx="3600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J</a:t>
              </a:r>
              <a:endParaRPr lang="cs-CZ" sz="24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2627784" y="5589240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kg . °C</a:t>
              </a:r>
              <a:endParaRPr lang="cs-CZ" sz="2400" dirty="0"/>
            </a:p>
          </p:txBody>
        </p:sp>
        <p:cxnSp>
          <p:nvCxnSpPr>
            <p:cNvPr id="7" name="Přímá spojovací čára 6"/>
            <p:cNvCxnSpPr/>
            <p:nvPr/>
          </p:nvCxnSpPr>
          <p:spPr>
            <a:xfrm>
              <a:off x="2699792" y="5589240"/>
              <a:ext cx="864096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224676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Př.4: Martinova maminka pekla v troubě maso. Když vyjmula pekáč z trouby, zbylo v něm asi 0,2kg oleje. Předpokládejme, že olej byl zahřátý na teplotu 220°C. Kolik tepla předal olej </a:t>
            </a:r>
            <a:r>
              <a:rPr lang="cs-CZ" sz="2800" dirty="0" smtClean="0"/>
              <a:t>   do </a:t>
            </a:r>
            <a:r>
              <a:rPr lang="cs-CZ" sz="2800" dirty="0" smtClean="0"/>
              <a:t>svého okolí, než v kuchyni vychladl? Teplota vzduchu </a:t>
            </a:r>
            <a:r>
              <a:rPr lang="cs-CZ" sz="2800" dirty="0" smtClean="0"/>
              <a:t>                      v </a:t>
            </a:r>
            <a:r>
              <a:rPr lang="cs-CZ" sz="2800" dirty="0" smtClean="0"/>
              <a:t>kuchyni je přibližně 20°C.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2456795"/>
            <a:ext cx="543609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 = 1 890</a:t>
            </a:r>
          </a:p>
          <a:p>
            <a:r>
              <a:rPr lang="cs-CZ" sz="2800" dirty="0" smtClean="0"/>
              <a:t>m = 0,2 kg</a:t>
            </a:r>
          </a:p>
          <a:p>
            <a:r>
              <a:rPr lang="cs-CZ" sz="2800" u="sng" dirty="0" smtClean="0"/>
              <a:t>t</a:t>
            </a:r>
            <a:r>
              <a:rPr lang="cs-CZ" sz="2800" u="sng" baseline="-25000" dirty="0" smtClean="0"/>
              <a:t>2</a:t>
            </a:r>
            <a:r>
              <a:rPr lang="cs-CZ" sz="2800" u="sng" dirty="0" smtClean="0"/>
              <a:t> – t </a:t>
            </a:r>
            <a:r>
              <a:rPr lang="cs-CZ" sz="2800" u="sng" baseline="-25000" dirty="0" smtClean="0"/>
              <a:t>1 </a:t>
            </a:r>
            <a:r>
              <a:rPr lang="cs-CZ" sz="2800" u="sng" dirty="0" smtClean="0"/>
              <a:t>= 220°C - 20°C = 200°C</a:t>
            </a:r>
          </a:p>
          <a:p>
            <a:endParaRPr lang="cs-CZ" sz="2800" u="sng" dirty="0" smtClean="0"/>
          </a:p>
          <a:p>
            <a:r>
              <a:rPr lang="cs-CZ" sz="2800" dirty="0" smtClean="0"/>
              <a:t>Q = ? J</a:t>
            </a:r>
          </a:p>
          <a:p>
            <a:r>
              <a:rPr lang="cs-CZ" sz="2800" dirty="0" smtClean="0"/>
              <a:t>Q = c . m .</a:t>
            </a:r>
            <a:r>
              <a:rPr lang="cs-CZ" sz="2800" b="1" dirty="0" smtClean="0"/>
              <a:t> </a:t>
            </a:r>
            <a:r>
              <a:rPr lang="cs-CZ" sz="2800" dirty="0" smtClean="0"/>
              <a:t>( t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 – t </a:t>
            </a:r>
            <a:r>
              <a:rPr lang="cs-CZ" sz="2800" baseline="-25000" dirty="0" smtClean="0"/>
              <a:t>1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Q = 1 890 . 0,2 . 200 J</a:t>
            </a:r>
          </a:p>
          <a:p>
            <a:r>
              <a:rPr lang="cs-CZ" sz="2800" b="1" dirty="0" smtClean="0"/>
              <a:t>Q = 75 600 J = 75,6 </a:t>
            </a:r>
            <a:r>
              <a:rPr lang="cs-CZ" sz="2800" b="1" dirty="0" err="1" smtClean="0"/>
              <a:t>kJ</a:t>
            </a:r>
            <a:endParaRPr lang="cs-CZ" sz="2800" b="1" dirty="0" smtClean="0"/>
          </a:p>
          <a:p>
            <a:endParaRPr lang="cs-CZ" sz="2800" b="1" dirty="0" smtClean="0"/>
          </a:p>
          <a:p>
            <a:r>
              <a:rPr lang="cs-CZ" sz="2800" b="1" dirty="0" smtClean="0"/>
              <a:t>Olej odevzdá teplo 75,6 </a:t>
            </a:r>
            <a:r>
              <a:rPr lang="cs-CZ" sz="2800" b="1" dirty="0" err="1" smtClean="0"/>
              <a:t>kJ</a:t>
            </a:r>
            <a:r>
              <a:rPr lang="cs-CZ" sz="2800" b="1" dirty="0" smtClean="0"/>
              <a:t>. </a:t>
            </a:r>
            <a:endParaRPr lang="cs-CZ" sz="2800" b="1" dirty="0"/>
          </a:p>
        </p:txBody>
      </p:sp>
      <p:grpSp>
        <p:nvGrpSpPr>
          <p:cNvPr id="4" name="Skupina 3"/>
          <p:cNvGrpSpPr/>
          <p:nvPr/>
        </p:nvGrpSpPr>
        <p:grpSpPr>
          <a:xfrm>
            <a:off x="1403648" y="2204865"/>
            <a:ext cx="1096650" cy="866945"/>
            <a:chOff x="2627784" y="5085184"/>
            <a:chExt cx="1008112" cy="965721"/>
          </a:xfrm>
        </p:grpSpPr>
        <p:sp>
          <p:nvSpPr>
            <p:cNvPr id="5" name="TextovéPole 4"/>
            <p:cNvSpPr txBox="1"/>
            <p:nvPr/>
          </p:nvSpPr>
          <p:spPr>
            <a:xfrm>
              <a:off x="2987824" y="5085184"/>
              <a:ext cx="3600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J</a:t>
              </a:r>
              <a:endParaRPr lang="cs-CZ" sz="24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2627784" y="5589240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kg . °C</a:t>
              </a:r>
              <a:endParaRPr lang="cs-CZ" sz="2400" dirty="0"/>
            </a:p>
          </p:txBody>
        </p:sp>
        <p:cxnSp>
          <p:nvCxnSpPr>
            <p:cNvPr id="7" name="Přímá spojovací čára 6"/>
            <p:cNvCxnSpPr/>
            <p:nvPr/>
          </p:nvCxnSpPr>
          <p:spPr>
            <a:xfrm>
              <a:off x="2699792" y="5589240"/>
              <a:ext cx="864096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181588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Př.5: Určete teplo, které spotřebuje 300 gramů vody na ohřátí o 5 °C. Odhadněte, zda teplo, které je potřeba k zahřátí </a:t>
            </a:r>
            <a:r>
              <a:rPr lang="cs-CZ" sz="2800" dirty="0" smtClean="0"/>
              <a:t>                  300 </a:t>
            </a:r>
            <a:r>
              <a:rPr lang="cs-CZ" sz="2800" dirty="0" smtClean="0"/>
              <a:t>gramů železa také o 5°C, bude větší, nebo menší. Ověřte výpočtem .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2456795"/>
            <a:ext cx="414337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 = 4 180</a:t>
            </a:r>
          </a:p>
          <a:p>
            <a:r>
              <a:rPr lang="cs-CZ" sz="2800" dirty="0" smtClean="0"/>
              <a:t>m = 300 g = 0,3 kg</a:t>
            </a:r>
          </a:p>
          <a:p>
            <a:r>
              <a:rPr lang="cs-CZ" sz="2800" u="sng" dirty="0" smtClean="0"/>
              <a:t>t</a:t>
            </a:r>
            <a:r>
              <a:rPr lang="cs-CZ" sz="2800" u="sng" baseline="-25000" dirty="0" smtClean="0"/>
              <a:t>2</a:t>
            </a:r>
            <a:r>
              <a:rPr lang="cs-CZ" sz="2800" u="sng" dirty="0" smtClean="0"/>
              <a:t> – t </a:t>
            </a:r>
            <a:r>
              <a:rPr lang="cs-CZ" sz="2800" u="sng" baseline="-25000" dirty="0" smtClean="0"/>
              <a:t>1 </a:t>
            </a:r>
            <a:r>
              <a:rPr lang="cs-CZ" sz="2800" u="sng" dirty="0" smtClean="0"/>
              <a:t>= 5°C</a:t>
            </a:r>
          </a:p>
          <a:p>
            <a:endParaRPr lang="cs-CZ" sz="2800" u="sng" dirty="0" smtClean="0"/>
          </a:p>
          <a:p>
            <a:r>
              <a:rPr lang="cs-CZ" sz="2800" dirty="0" smtClean="0"/>
              <a:t>Q = ? J</a:t>
            </a:r>
          </a:p>
          <a:p>
            <a:r>
              <a:rPr lang="cs-CZ" sz="2800" dirty="0" smtClean="0"/>
              <a:t>Q = c . m .</a:t>
            </a:r>
            <a:r>
              <a:rPr lang="cs-CZ" sz="2800" b="1" dirty="0" smtClean="0"/>
              <a:t> </a:t>
            </a:r>
            <a:r>
              <a:rPr lang="cs-CZ" sz="2800" dirty="0" smtClean="0"/>
              <a:t>( t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 – t </a:t>
            </a:r>
            <a:r>
              <a:rPr lang="cs-CZ" sz="2800" baseline="-25000" dirty="0" smtClean="0"/>
              <a:t>1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Q = 4 180. 0,3 . 5 J</a:t>
            </a:r>
          </a:p>
          <a:p>
            <a:r>
              <a:rPr lang="cs-CZ" sz="2800" b="1" dirty="0" smtClean="0"/>
              <a:t>Q = 6 270 J = 6,27 </a:t>
            </a:r>
            <a:r>
              <a:rPr lang="cs-CZ" sz="2800" b="1" dirty="0" err="1" smtClean="0"/>
              <a:t>kJ</a:t>
            </a:r>
            <a:endParaRPr lang="cs-CZ" sz="2800" b="1" dirty="0" smtClean="0"/>
          </a:p>
          <a:p>
            <a:endParaRPr lang="cs-CZ" sz="2800" b="1" dirty="0" smtClean="0"/>
          </a:p>
          <a:p>
            <a:r>
              <a:rPr lang="cs-CZ" sz="2800" b="1" dirty="0" smtClean="0"/>
              <a:t>Voda přijme teplo 6,27 </a:t>
            </a:r>
            <a:r>
              <a:rPr lang="cs-CZ" sz="2800" b="1" dirty="0" err="1" smtClean="0"/>
              <a:t>kJ</a:t>
            </a:r>
            <a:r>
              <a:rPr lang="cs-CZ" sz="2800" b="1" dirty="0" smtClean="0"/>
              <a:t>. </a:t>
            </a:r>
            <a:endParaRPr lang="cs-CZ" sz="2800" b="1" dirty="0"/>
          </a:p>
        </p:txBody>
      </p:sp>
      <p:grpSp>
        <p:nvGrpSpPr>
          <p:cNvPr id="7" name="Skupina 6"/>
          <p:cNvGrpSpPr/>
          <p:nvPr/>
        </p:nvGrpSpPr>
        <p:grpSpPr>
          <a:xfrm>
            <a:off x="1428728" y="2214554"/>
            <a:ext cx="1143008" cy="714380"/>
            <a:chOff x="2627784" y="5085184"/>
            <a:chExt cx="1008112" cy="965721"/>
          </a:xfrm>
        </p:grpSpPr>
        <p:sp>
          <p:nvSpPr>
            <p:cNvPr id="8" name="TextovéPole 7"/>
            <p:cNvSpPr txBox="1"/>
            <p:nvPr/>
          </p:nvSpPr>
          <p:spPr>
            <a:xfrm>
              <a:off x="2987824" y="5085184"/>
              <a:ext cx="3600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J</a:t>
              </a:r>
              <a:endParaRPr lang="cs-CZ" sz="2400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2627784" y="5589240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kg . °C</a:t>
              </a:r>
              <a:endParaRPr lang="cs-CZ" sz="2400" dirty="0"/>
            </a:p>
          </p:txBody>
        </p:sp>
        <p:cxnSp>
          <p:nvCxnSpPr>
            <p:cNvPr id="10" name="Přímá spojovací čára 9"/>
            <p:cNvCxnSpPr/>
            <p:nvPr/>
          </p:nvCxnSpPr>
          <p:spPr>
            <a:xfrm>
              <a:off x="2699792" y="5589240"/>
              <a:ext cx="864096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1" name="TextovéPole 10"/>
          <p:cNvSpPr txBox="1"/>
          <p:nvPr/>
        </p:nvSpPr>
        <p:spPr>
          <a:xfrm>
            <a:off x="0" y="1857364"/>
            <a:ext cx="100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Voda: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500562" y="1928802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Železo: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714876" y="2456795"/>
            <a:ext cx="414337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 = 450</a:t>
            </a:r>
          </a:p>
          <a:p>
            <a:r>
              <a:rPr lang="cs-CZ" sz="2800" dirty="0" smtClean="0"/>
              <a:t>m = 300 g = 0,3 kg</a:t>
            </a:r>
          </a:p>
          <a:p>
            <a:r>
              <a:rPr lang="cs-CZ" sz="2800" u="sng" dirty="0" smtClean="0"/>
              <a:t>t</a:t>
            </a:r>
            <a:r>
              <a:rPr lang="cs-CZ" sz="2800" u="sng" baseline="-25000" dirty="0" smtClean="0"/>
              <a:t>2</a:t>
            </a:r>
            <a:r>
              <a:rPr lang="cs-CZ" sz="2800" u="sng" dirty="0" smtClean="0"/>
              <a:t> – t </a:t>
            </a:r>
            <a:r>
              <a:rPr lang="cs-CZ" sz="2800" u="sng" baseline="-25000" dirty="0" smtClean="0"/>
              <a:t>1 </a:t>
            </a:r>
            <a:r>
              <a:rPr lang="cs-CZ" sz="2800" u="sng" dirty="0" smtClean="0"/>
              <a:t>= 5°C</a:t>
            </a:r>
          </a:p>
          <a:p>
            <a:endParaRPr lang="cs-CZ" sz="2800" u="sng" dirty="0" smtClean="0"/>
          </a:p>
          <a:p>
            <a:r>
              <a:rPr lang="cs-CZ" sz="2800" dirty="0" smtClean="0"/>
              <a:t>Q = ? J</a:t>
            </a:r>
          </a:p>
          <a:p>
            <a:r>
              <a:rPr lang="cs-CZ" sz="2800" dirty="0" smtClean="0"/>
              <a:t>Q = c . m .</a:t>
            </a:r>
            <a:r>
              <a:rPr lang="cs-CZ" sz="2800" b="1" dirty="0" smtClean="0"/>
              <a:t> </a:t>
            </a:r>
            <a:r>
              <a:rPr lang="cs-CZ" sz="2800" dirty="0" smtClean="0"/>
              <a:t>( t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 – t </a:t>
            </a:r>
            <a:r>
              <a:rPr lang="cs-CZ" sz="2800" baseline="-25000" dirty="0" smtClean="0"/>
              <a:t>1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Q = 450 . 0,3 . </a:t>
            </a:r>
            <a:r>
              <a:rPr lang="cs-CZ" sz="2800" smtClean="0"/>
              <a:t>5 J</a:t>
            </a:r>
            <a:endParaRPr lang="cs-CZ" sz="2800" dirty="0" smtClean="0"/>
          </a:p>
          <a:p>
            <a:r>
              <a:rPr lang="cs-CZ" sz="2800" b="1" dirty="0" smtClean="0"/>
              <a:t>Q = 675 J</a:t>
            </a:r>
          </a:p>
          <a:p>
            <a:endParaRPr lang="cs-CZ" sz="2800" b="1" dirty="0" smtClean="0"/>
          </a:p>
          <a:p>
            <a:r>
              <a:rPr lang="cs-CZ" sz="2800" b="1" dirty="0" smtClean="0"/>
              <a:t>Železo přijme teplo 675 J. </a:t>
            </a:r>
            <a:endParaRPr lang="cs-CZ" sz="2800" b="1" dirty="0"/>
          </a:p>
        </p:txBody>
      </p:sp>
      <p:grpSp>
        <p:nvGrpSpPr>
          <p:cNvPr id="14" name="Skupina 13"/>
          <p:cNvGrpSpPr/>
          <p:nvPr/>
        </p:nvGrpSpPr>
        <p:grpSpPr>
          <a:xfrm>
            <a:off x="5929322" y="2285992"/>
            <a:ext cx="1143008" cy="714380"/>
            <a:chOff x="2627784" y="5085184"/>
            <a:chExt cx="1008112" cy="965721"/>
          </a:xfrm>
        </p:grpSpPr>
        <p:sp>
          <p:nvSpPr>
            <p:cNvPr id="15" name="TextovéPole 14"/>
            <p:cNvSpPr txBox="1"/>
            <p:nvPr/>
          </p:nvSpPr>
          <p:spPr>
            <a:xfrm>
              <a:off x="2987824" y="5085184"/>
              <a:ext cx="3600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J</a:t>
              </a:r>
              <a:endParaRPr lang="cs-CZ" sz="2400" dirty="0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2627784" y="5589240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kg . °C</a:t>
              </a:r>
              <a:endParaRPr lang="cs-CZ" sz="2400" dirty="0"/>
            </a:p>
          </p:txBody>
        </p:sp>
        <p:cxnSp>
          <p:nvCxnSpPr>
            <p:cNvPr id="17" name="Přímá spojovací čára 16"/>
            <p:cNvCxnSpPr/>
            <p:nvPr/>
          </p:nvCxnSpPr>
          <p:spPr>
            <a:xfrm>
              <a:off x="2699792" y="5589240"/>
              <a:ext cx="864096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Př.6: Kolik tepla budeš potřebovat k zahřátí 5 l vody o teplotě 12 °C na teplotu 80 °C?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2214554"/>
            <a:ext cx="9144000" cy="138499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Př.7: Kolik tepla takto zahřátá voda (viz. předchozí úloha) odevzdá do okolí, když ji ponecháš dostatečně dlouho </a:t>
            </a:r>
            <a:r>
              <a:rPr lang="cs-CZ" sz="2800" dirty="0" smtClean="0"/>
              <a:t>                         v </a:t>
            </a:r>
            <a:r>
              <a:rPr lang="cs-CZ" sz="2800" dirty="0" smtClean="0"/>
              <a:t>místnosti, kde je teplota 20 °C?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4714884"/>
            <a:ext cx="9144000" cy="138499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Př.8: Bazén kryté plovárny má délku 50 m, šířku 21 m.Hloubka vody v bazénu je 1,8 m. Teplota vody je 10 °C. Jaké teplo přijme voda v bazénu, zvýší-li se její teplota na 25 °C?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1909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Zdroje:</a:t>
            </a:r>
          </a:p>
          <a:p>
            <a:pPr>
              <a:lnSpc>
                <a:spcPct val="114000"/>
              </a:lnSpc>
            </a:pPr>
            <a:r>
              <a:rPr lang="cs-CZ" dirty="0" smtClean="0"/>
              <a:t>Doc. Dr. Ing. RAUNER, Karel , </a:t>
            </a:r>
            <a:r>
              <a:rPr lang="cs-CZ" dirty="0" err="1" smtClean="0"/>
              <a:t>et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Fyzika 8 pracovní sešit pro základní školy a víceletá gymnázia. Plzeň : </a:t>
            </a:r>
            <a:r>
              <a:rPr lang="cs-CZ" dirty="0" err="1" smtClean="0"/>
              <a:t>Fraus</a:t>
            </a:r>
            <a:r>
              <a:rPr lang="cs-CZ" dirty="0" smtClean="0"/>
              <a:t>, 2006. 60 s. ISBN 80-7238-526-7</a:t>
            </a:r>
          </a:p>
          <a:p>
            <a:pPr>
              <a:lnSpc>
                <a:spcPct val="114000"/>
              </a:lnSpc>
            </a:pPr>
            <a:r>
              <a:rPr lang="cs-CZ" dirty="0" smtClean="0"/>
              <a:t>Doc. Dr. Ing. RAUNER, Karel , </a:t>
            </a:r>
            <a:r>
              <a:rPr lang="cs-CZ" dirty="0" err="1" smtClean="0"/>
              <a:t>et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Fyzika 8 učebnice pro základní školy a víceletá gymnázia. Plzeň : </a:t>
            </a:r>
            <a:r>
              <a:rPr lang="cs-CZ" dirty="0" err="1" smtClean="0"/>
              <a:t>Fraus</a:t>
            </a:r>
            <a:r>
              <a:rPr lang="cs-CZ" dirty="0" smtClean="0"/>
              <a:t>, 2006. 128 s. ISBN 80-7238-525-9.</a:t>
            </a:r>
          </a:p>
          <a:p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1051</Words>
  <Application>Microsoft Office PowerPoint</Application>
  <PresentationFormat>Předvádění na obrazovce (4:3)</PresentationFormat>
  <Paragraphs>162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Dum</cp:lastModifiedBy>
  <cp:revision>45</cp:revision>
  <dcterms:modified xsi:type="dcterms:W3CDTF">2012-06-03T10:33:22Z</dcterms:modified>
</cp:coreProperties>
</file>