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69" d="100"/>
          <a:sy n="69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3874366-AD97-46A3-8510-DA5EB09D779A}" type="datetimeFigureOut">
              <a:rPr lang="cs-CZ" smtClean="0"/>
              <a:pPr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B0B102A-1113-49F5-97B5-A4F46BB67C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rquis_de_Lafayette_2.jpg" TargetMode="External"/><Relationship Id="rId2" Type="http://schemas.openxmlformats.org/officeDocument/2006/relationships/hyperlink" Target="http://cs.wikipedia.org/wiki/Soubor:Prise_de_la_Bastil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lag_of_France.svg" TargetMode="External"/><Relationship Id="rId4" Type="http://schemas.openxmlformats.org/officeDocument/2006/relationships/hyperlink" Target="http://cs.wikipedia.org/wiki/Soubor:Louis_xvi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1789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Francie – pád Bastily</a:t>
            </a:r>
            <a:endParaRPr lang="cs-CZ" dirty="0"/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251520" y="188640"/>
          <a:ext cx="904875" cy="2581275"/>
        </p:xfrm>
        <a:graphic>
          <a:graphicData uri="http://schemas.openxmlformats.org/presentationml/2006/ole">
            <p:oleObj spid="_x0000_s1039" name="Dokument" r:id="rId3" imgW="905466" imgH="2580512" progId="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179512" y="5445224"/>
            <a:ext cx="87849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Autor: Lenka </a:t>
            </a:r>
            <a:r>
              <a:rPr lang="cs-CZ" dirty="0" err="1" smtClean="0"/>
              <a:t>Mulačová</a:t>
            </a:r>
            <a:endParaRPr lang="cs-CZ" dirty="0" smtClean="0"/>
          </a:p>
          <a:p>
            <a:r>
              <a:rPr lang="cs-CZ" dirty="0" smtClean="0"/>
              <a:t>Vytvořeno v rámci v projektu „EU peníze školám“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02588" cy="633412"/>
          </a:xfrm>
        </p:spPr>
        <p:txBody>
          <a:bodyPr/>
          <a:lstStyle/>
          <a:p>
            <a:r>
              <a:rPr lang="cs-CZ" sz="2800" dirty="0"/>
              <a:t>Bastila – pařížské vězení – jeho pád 14. 7. 1789</a:t>
            </a:r>
          </a:p>
        </p:txBody>
      </p:sp>
      <p:pic>
        <p:nvPicPr>
          <p:cNvPr id="10244" name="Picture 4" descr="Prise_de_la_Bastil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981075"/>
            <a:ext cx="7848600" cy="5705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777875"/>
          </a:xfrm>
        </p:spPr>
        <p:txBody>
          <a:bodyPr/>
          <a:lstStyle/>
          <a:p>
            <a:r>
              <a:rPr lang="cs-CZ" sz="2800"/>
              <a:t>Ludvík XVI.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6" y="1124744"/>
            <a:ext cx="3600400" cy="4824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18488" cy="633412"/>
          </a:xfrm>
        </p:spPr>
        <p:txBody>
          <a:bodyPr/>
          <a:lstStyle/>
          <a:p>
            <a:r>
              <a:rPr lang="cs-CZ" sz="2800"/>
              <a:t>Trikolora</a:t>
            </a:r>
          </a:p>
        </p:txBody>
      </p:sp>
      <p:pic>
        <p:nvPicPr>
          <p:cNvPr id="30724" name="Picture 4" descr="800px-Flag_of_Fra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125538"/>
            <a:ext cx="7620000" cy="5076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02588" cy="561975"/>
          </a:xfrm>
        </p:spPr>
        <p:txBody>
          <a:bodyPr>
            <a:normAutofit fontScale="90000"/>
          </a:bodyPr>
          <a:lstStyle/>
          <a:p>
            <a:r>
              <a:rPr lang="cs-CZ" sz="2800"/>
              <a:t>Generál La Fayette, v čele národní gardy</a:t>
            </a:r>
          </a:p>
        </p:txBody>
      </p:sp>
      <p:pic>
        <p:nvPicPr>
          <p:cNvPr id="11268" name="Picture 4" descr="478px-Marquis_de_Lafayette_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981075"/>
            <a:ext cx="4552950" cy="571500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18488" cy="633412"/>
          </a:xfrm>
        </p:spPr>
        <p:txBody>
          <a:bodyPr/>
          <a:lstStyle/>
          <a:p>
            <a:r>
              <a:rPr lang="cs-CZ" sz="2800" b="1"/>
              <a:t>PÁD BASTILY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052513"/>
            <a:ext cx="8507413" cy="54721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cs-CZ" sz="2800"/>
              <a:t>pokus o rozehnání NS královou armádou vedl k revoluci =</a:t>
            </a:r>
            <a:r>
              <a:rPr lang="en-US" sz="2800"/>
              <a:t>&gt;</a:t>
            </a:r>
            <a:r>
              <a:rPr lang="cs-CZ" sz="2800"/>
              <a:t> útok Pařížanů na Bastilu (14.7.</a:t>
            </a:r>
            <a:r>
              <a:rPr lang="cs-CZ" sz="2800" b="1"/>
              <a:t>1789</a:t>
            </a:r>
            <a:r>
              <a:rPr lang="cs-CZ" sz="2800"/>
              <a:t>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-  vznik národních gard (revoluční armády, v čele gen. La Fayette)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/>
              <a:t>ústup Ludvíka XVI. a na důkaz spojení s lidem přijal </a:t>
            </a:r>
            <a:r>
              <a:rPr lang="cs-CZ" sz="2800" b="1"/>
              <a:t>trikoloru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/>
              <a:t>vesnice – živelná povstání X feudál. vrchnosti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 b="1"/>
              <a:t>1789</a:t>
            </a:r>
            <a:r>
              <a:rPr lang="cs-CZ" sz="2800"/>
              <a:t> – </a:t>
            </a:r>
            <a:r>
              <a:rPr lang="cs-CZ" sz="2800" b="1"/>
              <a:t>NS</a:t>
            </a:r>
            <a:r>
              <a:rPr lang="cs-CZ" sz="2800"/>
              <a:t> – vydání listiny lidských práv a svobod, zrušena šlechtická privilegia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800"/>
              <a:t>NS – rozdělení: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	1/ </a:t>
            </a:r>
            <a:r>
              <a:rPr lang="cs-CZ" sz="2800" b="1" u="sng"/>
              <a:t>umírnění</a:t>
            </a:r>
            <a:r>
              <a:rPr lang="cs-CZ" sz="2800"/>
              <a:t> – právo veta pro krále, již žádné změny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68313" y="260350"/>
            <a:ext cx="8229600" cy="62642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2400" dirty="0"/>
              <a:t>	</a:t>
            </a:r>
            <a:r>
              <a:rPr lang="cs-CZ" sz="2500" dirty="0"/>
              <a:t>2/ </a:t>
            </a:r>
            <a:r>
              <a:rPr lang="cs-CZ" sz="2500" b="1" u="sng" dirty="0"/>
              <a:t>radikálové</a:t>
            </a:r>
            <a:r>
              <a:rPr lang="cs-CZ" sz="2500" dirty="0"/>
              <a:t> – X králi, snaha o další reformy</a:t>
            </a:r>
          </a:p>
          <a:p>
            <a:pPr>
              <a:buFont typeface="Wingdings" pitchFamily="2" charset="2"/>
              <a:buNone/>
            </a:pPr>
            <a:r>
              <a:rPr lang="cs-CZ" sz="2500" dirty="0"/>
              <a:t>- král povolal vojáky do Versailles =</a:t>
            </a:r>
            <a:r>
              <a:rPr lang="en-US" sz="2500" dirty="0"/>
              <a:t>&gt;</a:t>
            </a:r>
            <a:r>
              <a:rPr lang="cs-CZ" sz="2500" dirty="0"/>
              <a:t> X ozbrojený dav, král donucen přesídlit do Paříže (pod kontrolou radikálů)</a:t>
            </a:r>
          </a:p>
          <a:p>
            <a:pPr>
              <a:buFontTx/>
              <a:buChar char="-"/>
            </a:pPr>
            <a:r>
              <a:rPr lang="cs-CZ" sz="2500" dirty="0"/>
              <a:t>1790 – NS – přijetí ústavy, v čele země – král (jeho moc omezena ústavou) =</a:t>
            </a:r>
            <a:r>
              <a:rPr lang="en-US" sz="2500" dirty="0"/>
              <a:t>&gt;</a:t>
            </a:r>
            <a:r>
              <a:rPr lang="cs-CZ" sz="2500" dirty="0"/>
              <a:t> </a:t>
            </a:r>
            <a:r>
              <a:rPr lang="cs-CZ" sz="2500" b="1" dirty="0"/>
              <a:t>Fr. konstituční monarchií</a:t>
            </a:r>
          </a:p>
          <a:p>
            <a:pPr>
              <a:buFontTx/>
              <a:buChar char="-"/>
            </a:pPr>
            <a:r>
              <a:rPr lang="cs-CZ" sz="2500" dirty="0"/>
              <a:t>volební právo – majetní</a:t>
            </a:r>
          </a:p>
          <a:p>
            <a:pPr>
              <a:buFontTx/>
              <a:buChar char="-"/>
            </a:pPr>
            <a:r>
              <a:rPr lang="cs-CZ" sz="2500" dirty="0"/>
              <a:t>zabavení majetku církve, její podřízení státu</a:t>
            </a:r>
          </a:p>
          <a:p>
            <a:pPr>
              <a:buFontTx/>
              <a:buChar char="-"/>
            </a:pPr>
            <a:r>
              <a:rPr lang="cs-CZ" sz="2500" dirty="0"/>
              <a:t>7/1791 – nezdařený útěk krále a jeho rodiny</a:t>
            </a:r>
          </a:p>
          <a:p>
            <a:pPr>
              <a:buFontTx/>
              <a:buChar char="-"/>
            </a:pPr>
            <a:r>
              <a:rPr lang="cs-CZ" sz="2500" dirty="0"/>
              <a:t>vyhrocení </a:t>
            </a:r>
            <a:r>
              <a:rPr lang="cs-CZ" sz="2500" dirty="0" smtClean="0"/>
              <a:t>situace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500" dirty="0"/>
              <a:t>neúspěšný útěk krále, váleč. přípravy Rak. a Prus. X fr. revoluci =</a:t>
            </a:r>
            <a:r>
              <a:rPr lang="en-US" sz="2500" dirty="0"/>
              <a:t>&gt;</a:t>
            </a:r>
            <a:r>
              <a:rPr lang="cs-CZ" sz="2500" dirty="0"/>
              <a:t> posílení odpůrců monarchie =</a:t>
            </a:r>
            <a:r>
              <a:rPr lang="en-US" sz="2500" dirty="0"/>
              <a:t>&gt;</a:t>
            </a:r>
            <a:r>
              <a:rPr lang="cs-CZ" sz="2500" dirty="0"/>
              <a:t> ustanovení </a:t>
            </a:r>
            <a:r>
              <a:rPr lang="cs-CZ" sz="2500" dirty="0" err="1"/>
              <a:t>revoluč</a:t>
            </a:r>
            <a:r>
              <a:rPr lang="cs-CZ" sz="2500" dirty="0"/>
              <a:t>. vlády (komuny) v Paříži</a:t>
            </a:r>
          </a:p>
          <a:p>
            <a:pPr>
              <a:lnSpc>
                <a:spcPct val="90000"/>
              </a:lnSpc>
              <a:buNone/>
            </a:pP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878497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Dostupné z www:</a:t>
            </a:r>
          </a:p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cs.wikipedia.org/wiki/Soubor:Prise_de_la_Bastille.jpg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cs.wikipedia.org/wiki/Soubor:Marquis_de_Lafayette_2.jpg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cs.wikipedia.org/wiki/Soubor:Louis_xvi.jpg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cs.wikipedia.org/wiki/Soubor:Flag_of_France.svg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04664"/>
            <a:ext cx="8363272" cy="561513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Literatura:</a:t>
            </a:r>
          </a:p>
          <a:p>
            <a:pPr>
              <a:defRPr/>
            </a:pPr>
            <a:r>
              <a:rPr lang="cs-CZ" dirty="0" smtClean="0"/>
              <a:t>Augusta, Pavel, </a:t>
            </a:r>
            <a:r>
              <a:rPr lang="cs-CZ" dirty="0" err="1" smtClean="0"/>
              <a:t>Honzák</a:t>
            </a:r>
            <a:r>
              <a:rPr lang="cs-CZ" dirty="0" smtClean="0"/>
              <a:t>, František, Pečenka, Marek. </a:t>
            </a:r>
            <a:r>
              <a:rPr lang="cs-CZ" i="1" dirty="0" smtClean="0"/>
              <a:t>Dějiny novověku</a:t>
            </a:r>
            <a:r>
              <a:rPr lang="cs-CZ" dirty="0" smtClean="0"/>
              <a:t>. I. díl. 2. </a:t>
            </a:r>
            <a:r>
              <a:rPr lang="cs-CZ" dirty="0" err="1" smtClean="0"/>
              <a:t>vyd</a:t>
            </a:r>
            <a:r>
              <a:rPr lang="cs-CZ" dirty="0" smtClean="0"/>
              <a:t>. Úvaly : ALBRA, 2003. ISBN 8086490823</a:t>
            </a:r>
            <a:r>
              <a:rPr lang="cs-CZ" dirty="0"/>
              <a:t>.</a:t>
            </a:r>
            <a:r>
              <a:rPr lang="cs-CZ" dirty="0" smtClean="0"/>
              <a:t> s. </a:t>
            </a:r>
            <a:r>
              <a:rPr lang="cs-CZ" smtClean="0"/>
              <a:t>74 - 75.</a:t>
            </a:r>
            <a:endParaRPr lang="cs-CZ" dirty="0" smtClean="0"/>
          </a:p>
          <a:p>
            <a:pPr>
              <a:defRPr/>
            </a:pPr>
            <a:r>
              <a:rPr lang="cs-CZ" dirty="0" err="1"/>
              <a:t>Strenk</a:t>
            </a:r>
            <a:r>
              <a:rPr lang="cs-CZ" dirty="0"/>
              <a:t>, Michal a kol.. </a:t>
            </a:r>
            <a:r>
              <a:rPr lang="cs-CZ" i="1" dirty="0"/>
              <a:t>Kdy, kde, proč a jak se to stalo</a:t>
            </a:r>
            <a:r>
              <a:rPr lang="cs-CZ" dirty="0"/>
              <a:t>. 1. vyd. Praha : </a:t>
            </a:r>
            <a:r>
              <a:rPr lang="cs-CZ" dirty="0" err="1"/>
              <a:t>Readerś</a:t>
            </a:r>
            <a:r>
              <a:rPr lang="cs-CZ" dirty="0"/>
              <a:t> Digest výběr, spol. s r.o., 1997. ISBN 8090206964. s. </a:t>
            </a:r>
            <a:r>
              <a:rPr lang="cs-CZ" dirty="0" smtClean="0"/>
              <a:t>198 – 199.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</TotalTime>
  <Words>230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Jmění</vt:lpstr>
      <vt:lpstr>Dokument</vt:lpstr>
      <vt:lpstr>Francie – pád Bastily</vt:lpstr>
      <vt:lpstr>Bastila – pařížské vězení – jeho pád 14. 7. 1789</vt:lpstr>
      <vt:lpstr>Ludvík XVI.</vt:lpstr>
      <vt:lpstr>Trikolora</vt:lpstr>
      <vt:lpstr>Generál La Fayette, v čele národní gardy</vt:lpstr>
      <vt:lpstr>PÁD BASTILY</vt:lpstr>
      <vt:lpstr>Snímek 7</vt:lpstr>
      <vt:lpstr>Prameny</vt:lpstr>
      <vt:lpstr>Snímek 9</vt:lpstr>
    </vt:vector>
  </TitlesOfParts>
  <Company>Mn. Hradiste -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 – pád Bastily</dc:title>
  <dc:creator>sborovna</dc:creator>
  <cp:lastModifiedBy>U1</cp:lastModifiedBy>
  <cp:revision>18</cp:revision>
  <dcterms:created xsi:type="dcterms:W3CDTF">2010-11-25T07:17:11Z</dcterms:created>
  <dcterms:modified xsi:type="dcterms:W3CDTF">2012-06-08T19:50:33Z</dcterms:modified>
</cp:coreProperties>
</file>