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72" r:id="rId7"/>
    <p:sldId id="273" r:id="rId8"/>
    <p:sldId id="261" r:id="rId9"/>
    <p:sldId id="262" r:id="rId10"/>
    <p:sldId id="263" r:id="rId11"/>
    <p:sldId id="266" r:id="rId12"/>
    <p:sldId id="264" r:id="rId13"/>
    <p:sldId id="265" r:id="rId14"/>
    <p:sldId id="268" r:id="rId15"/>
    <p:sldId id="267" r:id="rId16"/>
    <p:sldId id="269" r:id="rId17"/>
    <p:sldId id="274" r:id="rId18"/>
    <p:sldId id="270" r:id="rId19"/>
    <p:sldId id="271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42A7C71-93F2-4427-9AE3-E0729FD78B2F}" type="datetimeFigureOut">
              <a:rPr lang="cs-CZ" smtClean="0"/>
              <a:pPr/>
              <a:t>24.6.2011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3ABE2CA-DE20-488C-9DDC-0005CCBB2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Borivoj_Presl_1794-1852.jpg" TargetMode="External"/><Relationship Id="rId2" Type="http://schemas.openxmlformats.org/officeDocument/2006/relationships/hyperlink" Target="http://cs.wikipedia.org/wiki/Soubor:Josef_Jungmann_C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hrysanthemum_leucanthemum.jpg" TargetMode="External"/><Relationship Id="rId4" Type="http://schemas.openxmlformats.org/officeDocument/2006/relationships/hyperlink" Target="http://cs.wikipedia.org/wiki/Soubor:Jan_Svatopluk_Presl_1791-1849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llar_jan.jpg" TargetMode="External"/><Relationship Id="rId2" Type="http://schemas.openxmlformats.org/officeDocument/2006/relationships/hyperlink" Target="http://cs.wikipedia.org/wiki/Soubor:Leucojum_aestivum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3%A1j_(Karel_Hynek_M%C3%A1cha)" TargetMode="External"/><Relationship Id="rId5" Type="http://schemas.openxmlformats.org/officeDocument/2006/relationships/hyperlink" Target="http://cs.wikipedia.org/wiki/Soubor:Jan_Vil%C3%ADmek_-_Josef_Kajet%C3%A1n_Tyl.jpg" TargetMode="External"/><Relationship Id="rId4" Type="http://schemas.openxmlformats.org/officeDocument/2006/relationships/hyperlink" Target="http://cs.wikipedia.org/wiki/Soubor:Jan_Vil%C3%ADmek_-_Franti%C5%A1ek_Palack%C3%BD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clav_Hanka.jpg" TargetMode="External"/><Relationship Id="rId2" Type="http://schemas.openxmlformats.org/officeDocument/2006/relationships/hyperlink" Target="http://cs.wikipedia.org/wiki/Soubor:Jan_Vil%C3%ADmek_-_Karel_Havl%C3%AD%C4%8Dek_Borovsk%C3%B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Jan_Vil%C3%ADmek_-_Karel_Hynek_M%C3%A1cha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ČESKÉ NÁRODNÍ OBROZENÍ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fáze – generace romantických obrozenců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6027003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</a:t>
            </a:r>
            <a:r>
              <a:rPr lang="cs-CZ" sz="1600" dirty="0"/>
              <a:t>v rámci v projektu „EU peníze školám“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4666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0" y="4286256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VY_32_INOVACE_27_ČESKÉ NÁRODNÍ OBROZENÍ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0" y="3286124"/>
            <a:ext cx="323054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Autor: Lenka </a:t>
            </a:r>
            <a:r>
              <a:rPr lang="cs-CZ" sz="2000" dirty="0" err="1" smtClean="0"/>
              <a:t>Mulačová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5899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80920" cy="6192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1/ 1. fáze obranná – Josef Dobrovský – poč. bojů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obranu ČJ       </a:t>
            </a:r>
          </a:p>
          <a:p>
            <a:pPr marL="0" indent="0">
              <a:buNone/>
            </a:pPr>
            <a:r>
              <a:rPr lang="cs-CZ" dirty="0" smtClean="0"/>
              <a:t>    2/ 2. fáze – romantická generace obrozenců – 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čele Josef Jungmann – „Národ žije, pokud žije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jeho jazyk“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Snaha o zrovnoprávnění ČJ s NJ</a:t>
            </a:r>
          </a:p>
          <a:p>
            <a:r>
              <a:rPr lang="cs-CZ" dirty="0" smtClean="0"/>
              <a:t>Práce na rozvoji jazyka, umělecké a vědecké lit.</a:t>
            </a:r>
          </a:p>
          <a:p>
            <a:r>
              <a:rPr lang="cs-CZ" dirty="0" smtClean="0"/>
              <a:t>Opora o pocit slovanské vzájemnosti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494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JOSEF JUNGMANN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3672408" cy="4896544"/>
          </a:xfrm>
        </p:spPr>
        <p:txBody>
          <a:bodyPr/>
          <a:lstStyle/>
          <a:p>
            <a:r>
              <a:rPr lang="cs-CZ" dirty="0" smtClean="0"/>
              <a:t>Překlady </a:t>
            </a:r>
            <a:r>
              <a:rPr lang="cs-CZ" dirty="0"/>
              <a:t>d</a:t>
            </a:r>
            <a:r>
              <a:rPr lang="cs-CZ" dirty="0" smtClean="0"/>
              <a:t>ěl svět. autorů</a:t>
            </a:r>
          </a:p>
          <a:p>
            <a:r>
              <a:rPr lang="cs-CZ" dirty="0"/>
              <a:t>5</a:t>
            </a:r>
            <a:r>
              <a:rPr lang="cs-CZ" dirty="0" smtClean="0"/>
              <a:t>-dílný česko-něm. slovník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84784"/>
            <a:ext cx="4176464" cy="498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80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KAREL BOŘIVOJ PRESL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23652"/>
            <a:ext cx="4680521" cy="3508977"/>
          </a:xfrm>
        </p:spPr>
        <p:txBody>
          <a:bodyPr/>
          <a:lstStyle/>
          <a:p>
            <a:r>
              <a:rPr lang="cs-CZ" dirty="0" smtClean="0"/>
              <a:t>Autor botanického názvosloví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276872"/>
            <a:ext cx="3302000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77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JAN SVATOPLUK PRESL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4942656" cy="4639816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Autor chemického názvosloví, terminologie v botanice</a:t>
            </a:r>
          </a:p>
          <a:p>
            <a:r>
              <a:rPr lang="cs-CZ" dirty="0" smtClean="0"/>
              <a:t>Pojmenoval – např. kopretina, kukuřice, bledule …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60848"/>
            <a:ext cx="3266256" cy="4207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41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200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KOPRETINA, KUKUŘICE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2587342" cy="4525963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412776"/>
            <a:ext cx="3805029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97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6480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BLEDULE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510" y="2324100"/>
            <a:ext cx="5255992" cy="3508375"/>
          </a:xfrm>
        </p:spPr>
      </p:pic>
    </p:spTree>
    <p:extLst>
      <p:ext uri="{BB962C8B-B14F-4D97-AF65-F5344CB8AC3E}">
        <p14:creationId xmlns:p14="http://schemas.microsoft.com/office/powerpoint/2010/main" val="211720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JAN KOLLÁR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4248472" cy="4536504"/>
          </a:xfrm>
        </p:spPr>
        <p:txBody>
          <a:bodyPr/>
          <a:lstStyle/>
          <a:p>
            <a:r>
              <a:rPr lang="cs-CZ" dirty="0" smtClean="0"/>
              <a:t>Dílo – „Slávy dcera“ – myšlenky všeslovanské vzájemnosti (</a:t>
            </a:r>
            <a:r>
              <a:rPr lang="cs-CZ" dirty="0" err="1" smtClean="0"/>
              <a:t>panslovanství</a:t>
            </a:r>
            <a:r>
              <a:rPr lang="cs-CZ" dirty="0" smtClean="0"/>
              <a:t>) X germanismu, obdiv k Rusku (</a:t>
            </a:r>
            <a:r>
              <a:rPr lang="cs-CZ" dirty="0" err="1" smtClean="0"/>
              <a:t>vl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tát)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72816"/>
            <a:ext cx="3672408" cy="4559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87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200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FRANTIŠEK PALACKÝ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4536504" cy="4209331"/>
          </a:xfrm>
        </p:spPr>
        <p:txBody>
          <a:bodyPr/>
          <a:lstStyle/>
          <a:p>
            <a:r>
              <a:rPr lang="cs-CZ" dirty="0" smtClean="0"/>
              <a:t>Vlastenec</a:t>
            </a:r>
          </a:p>
          <a:p>
            <a:r>
              <a:rPr lang="cs-CZ" dirty="0" smtClean="0"/>
              <a:t>Spoluzakladatel Matice české</a:t>
            </a:r>
          </a:p>
          <a:p>
            <a:r>
              <a:rPr lang="cs-CZ" dirty="0" smtClean="0"/>
              <a:t>Dílo – „Dějinami národu českého v Čechách i v Moravě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556792"/>
            <a:ext cx="3312368" cy="4774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00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064896" cy="3849291"/>
          </a:xfrm>
        </p:spPr>
        <p:txBody>
          <a:bodyPr/>
          <a:lstStyle/>
          <a:p>
            <a:r>
              <a:rPr lang="cs-CZ" dirty="0" smtClean="0"/>
              <a:t>Další horliví vlastenci – J. E. Purkyně (přírodovědec), P. J. Šafařík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17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JOSEF KAJETÁN TYL</a:t>
            </a:r>
            <a:endParaRPr lang="cs-CZ" sz="36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916832"/>
            <a:ext cx="3240360" cy="4248472"/>
          </a:xfrm>
        </p:spPr>
      </p:pic>
    </p:spTree>
    <p:extLst>
      <p:ext uri="{BB962C8B-B14F-4D97-AF65-F5344CB8AC3E}">
        <p14:creationId xmlns:p14="http://schemas.microsoft.com/office/powerpoint/2010/main" val="142861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JOSEF KAJETÁN TYL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23652"/>
            <a:ext cx="8064896" cy="3508977"/>
          </a:xfrm>
        </p:spPr>
        <p:txBody>
          <a:bodyPr/>
          <a:lstStyle/>
          <a:p>
            <a:r>
              <a:rPr lang="cs-CZ" dirty="0" smtClean="0"/>
              <a:t>Rozvoj českého divadla</a:t>
            </a:r>
          </a:p>
          <a:p>
            <a:r>
              <a:rPr lang="cs-CZ" dirty="0" smtClean="0"/>
              <a:t>Žurnalista, romanopisec</a:t>
            </a:r>
          </a:p>
          <a:p>
            <a:r>
              <a:rPr lang="cs-CZ" dirty="0" smtClean="0"/>
              <a:t>Autor – „Fidlovačka“ (+ hudba Fr. Škroupa=</a:t>
            </a:r>
            <a:r>
              <a:rPr lang="en-US" dirty="0" smtClean="0"/>
              <a:t>&gt;</a:t>
            </a:r>
            <a:r>
              <a:rPr lang="cs-CZ" dirty="0" smtClean="0"/>
              <a:t>píseň „Kde domov můj“, později hymna)</a:t>
            </a:r>
          </a:p>
          <a:p>
            <a:r>
              <a:rPr lang="cs-CZ" dirty="0" smtClean="0"/>
              <a:t>Další dramat. autor – V. K. Klicpera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50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KAREL HAVLÍČEK BOROVSKÝ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4680520" cy="3633267"/>
          </a:xfrm>
        </p:spPr>
        <p:txBody>
          <a:bodyPr/>
          <a:lstStyle/>
          <a:p>
            <a:r>
              <a:rPr lang="cs-CZ" dirty="0" smtClean="0"/>
              <a:t>Poznal bídu a nesvobodu v Rusku =</a:t>
            </a:r>
            <a:r>
              <a:rPr lang="en-US" dirty="0" smtClean="0"/>
              <a:t>&gt;</a:t>
            </a:r>
            <a:r>
              <a:rPr lang="cs-CZ" dirty="0" smtClean="0"/>
              <a:t> odsouzení rusofilství</a:t>
            </a:r>
          </a:p>
          <a:p>
            <a:r>
              <a:rPr lang="cs-CZ" dirty="0" smtClean="0"/>
              <a:t>X planému vlastenectví</a:t>
            </a:r>
          </a:p>
          <a:p>
            <a:r>
              <a:rPr lang="cs-CZ" dirty="0" smtClean="0"/>
              <a:t>Založil </a:t>
            </a:r>
            <a:r>
              <a:rPr lang="cs-CZ" dirty="0" err="1" smtClean="0"/>
              <a:t>vl</a:t>
            </a:r>
            <a:r>
              <a:rPr lang="cs-CZ" dirty="0" smtClean="0"/>
              <a:t>. </a:t>
            </a:r>
            <a:r>
              <a:rPr lang="cs-CZ" smtClean="0"/>
              <a:t>noviny </a:t>
            </a:r>
            <a:r>
              <a:rPr lang="cs-CZ" dirty="0" smtClean="0"/>
              <a:t>– </a:t>
            </a:r>
            <a:r>
              <a:rPr lang="cs-CZ" smtClean="0"/>
              <a:t>Národní noviny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11435"/>
            <a:ext cx="3312368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49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VÁCLAV HANKA + RUKOPISY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17229"/>
            <a:ext cx="2381250" cy="41052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564904"/>
            <a:ext cx="3029712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24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RUKOPISY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23652"/>
            <a:ext cx="8064896" cy="3508977"/>
          </a:xfrm>
        </p:spPr>
        <p:txBody>
          <a:bodyPr/>
          <a:lstStyle/>
          <a:p>
            <a:r>
              <a:rPr lang="cs-CZ" dirty="0" smtClean="0"/>
              <a:t>Někteří vlastenci se ve snaze proslavit národ dopustili i FALZIFIKACI – V. Hanka – „Rukopis zelenohorský a královédvorský“ – měly dokumentovat starobylost kultury čes. národa</a:t>
            </a:r>
          </a:p>
          <a:p>
            <a:r>
              <a:rPr lang="cs-CZ" dirty="0" smtClean="0"/>
              <a:t>Kritika rukopisů, pochybování o jejich pravosti - J. Dobrovský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14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KAREL HYNEK MÁCHA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3"/>
            <a:ext cx="4402832" cy="4209330"/>
          </a:xfrm>
        </p:spPr>
        <p:txBody>
          <a:bodyPr/>
          <a:lstStyle/>
          <a:p>
            <a:r>
              <a:rPr lang="cs-CZ" dirty="0" smtClean="0"/>
              <a:t>Romantická poezie – báseň „Máj“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4021" y="1916833"/>
            <a:ext cx="3448419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9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MÁJ – dobový pravopis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571184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Byl </a:t>
            </a:r>
            <a:r>
              <a:rPr lang="cs-CZ" dirty="0" err="1"/>
              <a:t>pozdnj</a:t>
            </a:r>
            <a:r>
              <a:rPr lang="cs-CZ" dirty="0"/>
              <a:t> </a:t>
            </a:r>
            <a:r>
              <a:rPr lang="cs-CZ" dirty="0" err="1"/>
              <a:t>wečer</a:t>
            </a:r>
            <a:r>
              <a:rPr lang="cs-CZ" dirty="0"/>
              <a:t> – </a:t>
            </a:r>
            <a:r>
              <a:rPr lang="cs-CZ" dirty="0" err="1"/>
              <a:t>prwnj</a:t>
            </a:r>
            <a:r>
              <a:rPr lang="cs-CZ" dirty="0"/>
              <a:t> mág –</a:t>
            </a:r>
            <a:br>
              <a:rPr lang="cs-CZ" dirty="0"/>
            </a:br>
            <a:r>
              <a:rPr lang="cs-CZ" dirty="0" err="1"/>
              <a:t>Wečernj</a:t>
            </a:r>
            <a:r>
              <a:rPr lang="cs-CZ" dirty="0"/>
              <a:t> mág – byl lásky čas.</a:t>
            </a:r>
            <a:br>
              <a:rPr lang="cs-CZ" dirty="0"/>
            </a:br>
            <a:r>
              <a:rPr lang="cs-CZ" dirty="0"/>
              <a:t>Hrdliččin </a:t>
            </a:r>
            <a:r>
              <a:rPr lang="cs-CZ" dirty="0" err="1"/>
              <a:t>zwal</a:t>
            </a:r>
            <a:r>
              <a:rPr lang="cs-CZ" dirty="0"/>
              <a:t> ku lásce hlas,</a:t>
            </a:r>
            <a:br>
              <a:rPr lang="cs-CZ" dirty="0"/>
            </a:br>
            <a:r>
              <a:rPr lang="cs-CZ" dirty="0"/>
              <a:t>Kde </a:t>
            </a:r>
            <a:r>
              <a:rPr lang="cs-CZ" dirty="0" err="1"/>
              <a:t>borowý</a:t>
            </a:r>
            <a:r>
              <a:rPr lang="cs-CZ" dirty="0"/>
              <a:t> </a:t>
            </a:r>
            <a:r>
              <a:rPr lang="cs-CZ" dirty="0" err="1"/>
              <a:t>zawáněl</a:t>
            </a:r>
            <a:r>
              <a:rPr lang="cs-CZ" dirty="0"/>
              <a:t> </a:t>
            </a:r>
            <a:r>
              <a:rPr lang="cs-CZ" dirty="0" err="1"/>
              <a:t>hág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O lásce šeptal tichý mech;</a:t>
            </a:r>
            <a:r>
              <a:rPr lang="cs-CZ" i="1" dirty="0"/>
              <a:t/>
            </a:r>
            <a:br>
              <a:rPr lang="cs-CZ" i="1" dirty="0"/>
            </a:br>
            <a:r>
              <a:rPr lang="cs-CZ" dirty="0" err="1"/>
              <a:t>Kwětaucj</a:t>
            </a:r>
            <a:r>
              <a:rPr lang="cs-CZ" dirty="0"/>
              <a:t> strom lhal lásky žel,</a:t>
            </a:r>
            <a:br>
              <a:rPr lang="cs-CZ" dirty="0"/>
            </a:br>
            <a:r>
              <a:rPr lang="cs-CZ" dirty="0" err="1"/>
              <a:t>Swau</a:t>
            </a:r>
            <a:r>
              <a:rPr lang="cs-CZ" dirty="0"/>
              <a:t> lásku </a:t>
            </a:r>
            <a:r>
              <a:rPr lang="cs-CZ" dirty="0" err="1"/>
              <a:t>slawjk</a:t>
            </a:r>
            <a:r>
              <a:rPr lang="cs-CZ" dirty="0"/>
              <a:t> růži pěl,</a:t>
            </a:r>
            <a:br>
              <a:rPr lang="cs-CZ" dirty="0"/>
            </a:br>
            <a:r>
              <a:rPr lang="cs-CZ" dirty="0"/>
              <a:t>Růžinu </a:t>
            </a:r>
            <a:r>
              <a:rPr lang="cs-CZ" dirty="0" err="1"/>
              <a:t>gewil</a:t>
            </a:r>
            <a:r>
              <a:rPr lang="cs-CZ" dirty="0"/>
              <a:t> </a:t>
            </a:r>
            <a:r>
              <a:rPr lang="cs-CZ" dirty="0" err="1"/>
              <a:t>wonný</a:t>
            </a:r>
            <a:r>
              <a:rPr lang="cs-CZ" dirty="0"/>
              <a:t> </a:t>
            </a:r>
            <a:r>
              <a:rPr lang="cs-CZ" dirty="0" err="1"/>
              <a:t>wzdech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err="1"/>
              <a:t>Gezero</a:t>
            </a:r>
            <a:r>
              <a:rPr lang="cs-CZ" dirty="0"/>
              <a:t> hladké w </a:t>
            </a:r>
            <a:r>
              <a:rPr lang="cs-CZ" dirty="0" err="1"/>
              <a:t>křowjch</a:t>
            </a:r>
            <a:r>
              <a:rPr lang="cs-CZ" dirty="0"/>
              <a:t> stinných</a:t>
            </a:r>
            <a:br>
              <a:rPr lang="cs-CZ" dirty="0"/>
            </a:br>
            <a:r>
              <a:rPr lang="cs-CZ" dirty="0" err="1"/>
              <a:t>Zwučelo</a:t>
            </a:r>
            <a:r>
              <a:rPr lang="cs-CZ" dirty="0"/>
              <a:t> temně </a:t>
            </a:r>
            <a:r>
              <a:rPr lang="cs-CZ" dirty="0" err="1"/>
              <a:t>tagný</a:t>
            </a:r>
            <a:r>
              <a:rPr lang="cs-CZ" dirty="0"/>
              <a:t> bol,</a:t>
            </a:r>
            <a:br>
              <a:rPr lang="cs-CZ" dirty="0"/>
            </a:br>
            <a:r>
              <a:rPr lang="cs-CZ" dirty="0"/>
              <a:t>Břeh </a:t>
            </a:r>
            <a:r>
              <a:rPr lang="cs-CZ" dirty="0" err="1"/>
              <a:t>ge</a:t>
            </a:r>
            <a:r>
              <a:rPr lang="cs-CZ" dirty="0"/>
              <a:t> </a:t>
            </a:r>
            <a:r>
              <a:rPr lang="cs-CZ" dirty="0" err="1"/>
              <a:t>obgjmal</a:t>
            </a:r>
            <a:r>
              <a:rPr lang="cs-CZ" dirty="0"/>
              <a:t> kol a kol;</a:t>
            </a:r>
            <a:br>
              <a:rPr lang="cs-CZ" dirty="0"/>
            </a:br>
            <a:r>
              <a:rPr lang="cs-CZ" dirty="0"/>
              <a:t>A slunce </a:t>
            </a:r>
            <a:r>
              <a:rPr lang="cs-CZ" dirty="0" err="1"/>
              <a:t>gasná</a:t>
            </a:r>
            <a:r>
              <a:rPr lang="cs-CZ" dirty="0"/>
              <a:t> </a:t>
            </a:r>
            <a:r>
              <a:rPr lang="cs-CZ" dirty="0" err="1"/>
              <a:t>swětů</a:t>
            </a:r>
            <a:r>
              <a:rPr lang="cs-CZ" dirty="0"/>
              <a:t> </a:t>
            </a:r>
            <a:r>
              <a:rPr lang="cs-CZ" dirty="0" err="1"/>
              <a:t>giných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/>
              <a:t>Blaudila</a:t>
            </a:r>
            <a:r>
              <a:rPr lang="cs-CZ" dirty="0"/>
              <a:t> blankytnými pásky,</a:t>
            </a:r>
            <a:br>
              <a:rPr lang="cs-CZ" dirty="0"/>
            </a:br>
            <a:r>
              <a:rPr lang="cs-CZ" dirty="0" err="1"/>
              <a:t>Planaucj</a:t>
            </a:r>
            <a:r>
              <a:rPr lang="cs-CZ" dirty="0"/>
              <a:t> tam co slzy lásky.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5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92696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BOŽENA NĚMCOVÁ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4032448" cy="4608512"/>
          </a:xfrm>
        </p:spPr>
        <p:txBody>
          <a:bodyPr/>
          <a:lstStyle/>
          <a:p>
            <a:r>
              <a:rPr lang="cs-CZ" dirty="0" smtClean="0"/>
              <a:t>Statečná vlastenka</a:t>
            </a:r>
          </a:p>
          <a:p>
            <a:r>
              <a:rPr lang="cs-CZ" dirty="0" smtClean="0"/>
              <a:t>Próza – „Babička“ a další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00808"/>
            <a:ext cx="3816424" cy="4665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93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92088"/>
          </a:xfrm>
        </p:spPr>
        <p:txBody>
          <a:bodyPr>
            <a:normAutofit/>
          </a:bodyPr>
          <a:lstStyle/>
          <a:p>
            <a:r>
              <a:rPr lang="cs-CZ" sz="3600" smtClean="0"/>
              <a:t>BABIČKA</a:t>
            </a:r>
            <a:endParaRPr lang="cs-CZ" sz="360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7597" y="2324100"/>
            <a:ext cx="2547818" cy="3508375"/>
          </a:xfrm>
        </p:spPr>
      </p:pic>
    </p:spTree>
    <p:extLst>
      <p:ext uri="{BB962C8B-B14F-4D97-AF65-F5344CB8AC3E}">
        <p14:creationId xmlns:p14="http://schemas.microsoft.com/office/powerpoint/2010/main" val="25212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Prameny</a:t>
            </a:r>
            <a:br>
              <a:rPr lang="cs-CZ" dirty="0" smtClean="0"/>
            </a:br>
            <a:r>
              <a:rPr lang="cs-CZ" dirty="0" smtClean="0"/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cs.wikipedia.org/wiki/Soubor:Josef_Jungmann_CT.jpg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cs.wikipedia.org/wiki/Soubor:Karel_Borivoj_Presl_1794-1852.jpg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cs.wikipedia.org/wiki/Soubor:Jan_Svatopluk_Presl_1791-1849.jpg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cs.wikipedia.org/wiki/Soubor:Chrysanthemum_leucanthemum.jpg</a:t>
            </a:r>
            <a:endParaRPr lang="cs-CZ" dirty="0" smtClean="0"/>
          </a:p>
          <a:p>
            <a:r>
              <a:rPr lang="cs-CZ" dirty="0"/>
              <a:t>http://cs.wikipedia.org/wiki/Soubor:Zea_Mays_L.jpg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0921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692696"/>
            <a:ext cx="6777317" cy="5760640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cs.wikipedia.org/wiki/Soubor:Leucojum_aestivum02.jpg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cs.wikipedia.org/wiki/Soubor:Kollar_jan.jpg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http://cs.wikipedia.org/wiki/Soubor:Jan_Vil%C3%ADmek_-_</a:t>
            </a:r>
            <a:r>
              <a:rPr lang="cs-CZ" dirty="0" smtClean="0">
                <a:hlinkClick r:id="rId4"/>
              </a:rPr>
              <a:t>Franti%C5%A1ek_Palack%C3%BD.jpg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http://cs.wikipedia.org/wiki/Soubor:Jan_Vil%C3%ADmek_-_</a:t>
            </a:r>
            <a:r>
              <a:rPr lang="cs-CZ" dirty="0" smtClean="0">
                <a:hlinkClick r:id="rId5"/>
              </a:rPr>
              <a:t>Josef_Kajet%C3%A1n_Tyl.jpg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http://cs.wikipedia.org/wiki/M%C3%A1j_(Karel_Hynek_M%C3%A1cha</a:t>
            </a:r>
            <a:r>
              <a:rPr lang="cs-CZ" dirty="0" smtClean="0">
                <a:hlinkClick r:id="rId6"/>
              </a:rPr>
              <a:t>)</a:t>
            </a:r>
            <a:endParaRPr lang="cs-CZ" dirty="0" smtClean="0"/>
          </a:p>
          <a:p>
            <a:r>
              <a:rPr lang="cs-CZ" dirty="0"/>
              <a:t>http://cs.wikipedia.org/wiki/Soubor:Bozena_Nemcova_Babicka_1913.jpg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5948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764704"/>
            <a:ext cx="6777317" cy="5616624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http://cs.wikipedia.org/wiki/Soubor:Jan_Vil%C3%ADmek_-_</a:t>
            </a:r>
            <a:r>
              <a:rPr lang="cs-CZ" dirty="0" smtClean="0">
                <a:hlinkClick r:id="rId2"/>
              </a:rPr>
              <a:t>Karel_Havl%C3%AD%C4%8Dek_Borovsk%C3%BD.jpg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cs.wikipedia.org/wiki/Soubor:Vaclav_Hanka.jpg</a:t>
            </a:r>
            <a:endParaRPr lang="cs-CZ" dirty="0" smtClean="0"/>
          </a:p>
          <a:p>
            <a:r>
              <a:rPr lang="cs-CZ" dirty="0"/>
              <a:t>http://cs.wikipedia.org/wiki/Soubor:Rk14p.jpg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http://cs.wikipedia.org/wiki/Soubor:Jan_Vil%C3%ADmek_-_</a:t>
            </a:r>
            <a:r>
              <a:rPr lang="cs-CZ" dirty="0" smtClean="0">
                <a:hlinkClick r:id="rId4"/>
              </a:rPr>
              <a:t>Karel_Hynek_M%C3%A1cha.jpg</a:t>
            </a:r>
            <a:endParaRPr lang="cs-CZ" dirty="0" smtClean="0"/>
          </a:p>
          <a:p>
            <a:r>
              <a:rPr lang="cs-CZ" dirty="0"/>
              <a:t>http://cs.wikipedia.org/wiki/M%C3%A1j_(Karel_Hynek_M%C3%A1cha)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981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4526"/>
            <a:ext cx="6777317" cy="3918104"/>
          </a:xfrm>
        </p:spPr>
        <p:txBody>
          <a:bodyPr/>
          <a:lstStyle/>
          <a:p>
            <a:r>
              <a:rPr lang="cs-CZ" dirty="0"/>
              <a:t>Augusta, Pavel, Honzák, František, Pečenka, Marek. </a:t>
            </a:r>
            <a:r>
              <a:rPr lang="cs-CZ" i="1" dirty="0"/>
              <a:t>Dějiny novověku</a:t>
            </a:r>
            <a:r>
              <a:rPr lang="cs-CZ" dirty="0"/>
              <a:t>. II. díl. 2. vyd. Úvaly : ALBRA, 2002. ISBN 8086490181. s</a:t>
            </a:r>
            <a:r>
              <a:rPr lang="cs-CZ" dirty="0" smtClean="0"/>
              <a:t>. </a:t>
            </a:r>
            <a:r>
              <a:rPr lang="cs-CZ" smtClean="0"/>
              <a:t>6 – 7.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0709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100</TotalTime>
  <Words>456</Words>
  <Application>Microsoft Office PowerPoint</Application>
  <PresentationFormat>Předvádění na obrazovce (4:3)</PresentationFormat>
  <Paragraphs>76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Austin</vt:lpstr>
      <vt:lpstr>ČESKÉ NÁRODNÍ OBROZENÍ</vt:lpstr>
      <vt:lpstr>Prezentace aplikace PowerPoint</vt:lpstr>
      <vt:lpstr>JOSEF JUNGMANN</vt:lpstr>
      <vt:lpstr>KAREL BOŘIVOJ PRESL</vt:lpstr>
      <vt:lpstr>JAN SVATOPLUK PRESL</vt:lpstr>
      <vt:lpstr>KOPRETINA, KUKUŘICE</vt:lpstr>
      <vt:lpstr>BLEDULE</vt:lpstr>
      <vt:lpstr>JAN KOLLÁR</vt:lpstr>
      <vt:lpstr>FRANTIŠEK PALACKÝ</vt:lpstr>
      <vt:lpstr>Prezentace aplikace PowerPoint</vt:lpstr>
      <vt:lpstr>JOSEF KAJETÁN TYL</vt:lpstr>
      <vt:lpstr>JOSEF KAJETÁN TYL</vt:lpstr>
      <vt:lpstr>KAREL HAVLÍČEK BOROVSKÝ</vt:lpstr>
      <vt:lpstr>VÁCLAV HANKA + RUKOPISY</vt:lpstr>
      <vt:lpstr>RUKOPISY</vt:lpstr>
      <vt:lpstr>KAREL HYNEK MÁCHA</vt:lpstr>
      <vt:lpstr>MÁJ – dobový pravopis</vt:lpstr>
      <vt:lpstr>BOŽENA NĚMCOVÁ</vt:lpstr>
      <vt:lpstr>BABIČKA</vt:lpstr>
      <vt:lpstr>Prameny Dostupné z www:</vt:lpstr>
      <vt:lpstr>Prezentace aplikace PowerPoint</vt:lpstr>
      <vt:lpstr>Prezentace aplikace PowerPoint</vt:lpstr>
      <vt:lpstr>Literatura: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NÁRODNÍ OBROZENÍ</dc:title>
  <dc:creator>user</dc:creator>
  <cp:lastModifiedBy>user</cp:lastModifiedBy>
  <cp:revision>33</cp:revision>
  <dcterms:created xsi:type="dcterms:W3CDTF">2011-02-02T08:47:01Z</dcterms:created>
  <dcterms:modified xsi:type="dcterms:W3CDTF">2011-06-24T08:23:25Z</dcterms:modified>
</cp:coreProperties>
</file>